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Lst>
  <p:notesMasterIdLst>
    <p:notesMasterId r:id="rId45"/>
  </p:notesMasterIdLst>
  <p:sldIdLst>
    <p:sldId id="302" r:id="rId5"/>
    <p:sldId id="304" r:id="rId6"/>
    <p:sldId id="262" r:id="rId7"/>
    <p:sldId id="265" r:id="rId8"/>
    <p:sldId id="261" r:id="rId9"/>
    <p:sldId id="264" r:id="rId10"/>
    <p:sldId id="266" r:id="rId11"/>
    <p:sldId id="267" r:id="rId12"/>
    <p:sldId id="268" r:id="rId13"/>
    <p:sldId id="269" r:id="rId14"/>
    <p:sldId id="270" r:id="rId15"/>
    <p:sldId id="271" r:id="rId16"/>
    <p:sldId id="308" r:id="rId17"/>
    <p:sldId id="272" r:id="rId18"/>
    <p:sldId id="296" r:id="rId19"/>
    <p:sldId id="303" r:id="rId20"/>
    <p:sldId id="293" r:id="rId21"/>
    <p:sldId id="294" r:id="rId22"/>
    <p:sldId id="295" r:id="rId23"/>
    <p:sldId id="309" r:id="rId24"/>
    <p:sldId id="310" r:id="rId25"/>
    <p:sldId id="282" r:id="rId26"/>
    <p:sldId id="284" r:id="rId27"/>
    <p:sldId id="312" r:id="rId28"/>
    <p:sldId id="313" r:id="rId29"/>
    <p:sldId id="299" r:id="rId30"/>
    <p:sldId id="298" r:id="rId31"/>
    <p:sldId id="285" r:id="rId32"/>
    <p:sldId id="288" r:id="rId33"/>
    <p:sldId id="289" r:id="rId34"/>
    <p:sldId id="291" r:id="rId35"/>
    <p:sldId id="274" r:id="rId36"/>
    <p:sldId id="276" r:id="rId37"/>
    <p:sldId id="275" r:id="rId38"/>
    <p:sldId id="306" r:id="rId39"/>
    <p:sldId id="307" r:id="rId40"/>
    <p:sldId id="280" r:id="rId41"/>
    <p:sldId id="311" r:id="rId42"/>
    <p:sldId id="263" r:id="rId43"/>
    <p:sldId id="292" r:id="rId44"/>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0CD50-0440-5D11-8B1A-9394C942BB94}" v="52" dt="2024-05-07T13:02:59.850"/>
    <p1510:client id="{61791822-787F-9C20-D06D-E8EB1381EE5E}" v="137" dt="2024-05-07T12:59:02.994"/>
    <p1510:client id="{709B3839-7BAA-15F2-2D0C-27A73F76974E}" v="60" dt="2024-05-07T08:59:39.873"/>
    <p1510:client id="{A7543A7A-FC76-A1F1-5323-848F1A56A376}" v="74" dt="2024-05-07T12:24:13.662"/>
    <p1510:client id="{E7461E52-F351-9175-5801-0088E8242B21}" v="1" dt="2024-05-07T12:45:32.721"/>
    <p1510:client id="{FCB79768-7ED5-EF96-1E0C-0A7520126295}" v="3" dt="2024-05-07T09:30:27.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C2CA8-26BE-4082-965A-D9949AAAB86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F27C9DC-78A9-4E44-8860-FEB20DDD58CB}">
      <dgm:prSet/>
      <dgm:spPr/>
      <dgm:t>
        <a:bodyPr/>
        <a:lstStyle/>
        <a:p>
          <a:r>
            <a:rPr lang="en-IE"/>
            <a:t>SCHOOL AND EDUCATION</a:t>
          </a:r>
          <a:endParaRPr lang="en-US"/>
        </a:p>
      </dgm:t>
    </dgm:pt>
    <dgm:pt modelId="{464A2125-811C-4C0C-81EC-D8B29E5F4828}" type="parTrans" cxnId="{1E2CC3EC-DE32-4DD6-9529-3EB7BA4CE94F}">
      <dgm:prSet/>
      <dgm:spPr/>
      <dgm:t>
        <a:bodyPr/>
        <a:lstStyle/>
        <a:p>
          <a:endParaRPr lang="en-US"/>
        </a:p>
      </dgm:t>
    </dgm:pt>
    <dgm:pt modelId="{A4BD9CFD-0C23-48EE-A83D-D0C5CE355A12}" type="sibTrans" cxnId="{1E2CC3EC-DE32-4DD6-9529-3EB7BA4CE94F}">
      <dgm:prSet/>
      <dgm:spPr/>
      <dgm:t>
        <a:bodyPr/>
        <a:lstStyle/>
        <a:p>
          <a:endParaRPr lang="en-US"/>
        </a:p>
      </dgm:t>
    </dgm:pt>
    <dgm:pt modelId="{AA0950D8-ABCE-47E3-8910-EEA7F1C6C8BB}">
      <dgm:prSet/>
      <dgm:spPr/>
      <dgm:t>
        <a:bodyPr/>
        <a:lstStyle/>
        <a:p>
          <a:r>
            <a:rPr lang="en-IE"/>
            <a:t>RELATIONSHIPS AND FRIENDSHIPS</a:t>
          </a:r>
          <a:endParaRPr lang="en-US"/>
        </a:p>
      </dgm:t>
    </dgm:pt>
    <dgm:pt modelId="{E87ABE5A-7201-4D3E-96CA-1A267C943376}" type="parTrans" cxnId="{EB901D20-B40B-4B28-A7A5-D5A460346CC2}">
      <dgm:prSet/>
      <dgm:spPr/>
      <dgm:t>
        <a:bodyPr/>
        <a:lstStyle/>
        <a:p>
          <a:endParaRPr lang="en-US"/>
        </a:p>
      </dgm:t>
    </dgm:pt>
    <dgm:pt modelId="{513D47F1-524F-4418-AF91-4D87D0C09F93}" type="sibTrans" cxnId="{EB901D20-B40B-4B28-A7A5-D5A460346CC2}">
      <dgm:prSet/>
      <dgm:spPr/>
      <dgm:t>
        <a:bodyPr/>
        <a:lstStyle/>
        <a:p>
          <a:endParaRPr lang="en-US"/>
        </a:p>
      </dgm:t>
    </dgm:pt>
    <dgm:pt modelId="{F30615DF-728B-40B3-86D0-FBC59876790B}">
      <dgm:prSet/>
      <dgm:spPr/>
      <dgm:t>
        <a:bodyPr/>
        <a:lstStyle/>
        <a:p>
          <a:r>
            <a:rPr lang="en-IE"/>
            <a:t>CHILDHOOD TO ADOLESCENCE</a:t>
          </a:r>
          <a:endParaRPr lang="en-US"/>
        </a:p>
      </dgm:t>
    </dgm:pt>
    <dgm:pt modelId="{F2DCC3F6-9041-47EB-B5A3-EF902DBBD0EC}" type="parTrans" cxnId="{F3F51348-F148-45E6-90F5-0A32F9026E5D}">
      <dgm:prSet/>
      <dgm:spPr/>
      <dgm:t>
        <a:bodyPr/>
        <a:lstStyle/>
        <a:p>
          <a:endParaRPr lang="en-US"/>
        </a:p>
      </dgm:t>
    </dgm:pt>
    <dgm:pt modelId="{269C9E15-EE6E-4B52-A93D-D2F42EF4AE45}" type="sibTrans" cxnId="{F3F51348-F148-45E6-90F5-0A32F9026E5D}">
      <dgm:prSet/>
      <dgm:spPr/>
      <dgm:t>
        <a:bodyPr/>
        <a:lstStyle/>
        <a:p>
          <a:endParaRPr lang="en-US"/>
        </a:p>
      </dgm:t>
    </dgm:pt>
    <dgm:pt modelId="{CF2EC983-9F1C-41EF-B3ED-48E50701FE74}" type="pres">
      <dgm:prSet presAssocID="{6EDC2CA8-26BE-4082-965A-D9949AAAB867}" presName="hierChild1" presStyleCnt="0">
        <dgm:presLayoutVars>
          <dgm:chPref val="1"/>
          <dgm:dir/>
          <dgm:animOne val="branch"/>
          <dgm:animLvl val="lvl"/>
          <dgm:resizeHandles/>
        </dgm:presLayoutVars>
      </dgm:prSet>
      <dgm:spPr/>
    </dgm:pt>
    <dgm:pt modelId="{58843BC6-6A1E-4CE2-9D6E-CBA4B98A4C12}" type="pres">
      <dgm:prSet presAssocID="{8F27C9DC-78A9-4E44-8860-FEB20DDD58CB}" presName="hierRoot1" presStyleCnt="0"/>
      <dgm:spPr/>
    </dgm:pt>
    <dgm:pt modelId="{A66F8D2F-5937-40A2-AB55-4CA41D3A7770}" type="pres">
      <dgm:prSet presAssocID="{8F27C9DC-78A9-4E44-8860-FEB20DDD58CB}" presName="composite" presStyleCnt="0"/>
      <dgm:spPr/>
    </dgm:pt>
    <dgm:pt modelId="{BD8879D7-E819-43BE-BD84-8CD259EB214A}" type="pres">
      <dgm:prSet presAssocID="{8F27C9DC-78A9-4E44-8860-FEB20DDD58CB}" presName="background" presStyleLbl="node0" presStyleIdx="0" presStyleCnt="3"/>
      <dgm:spPr/>
    </dgm:pt>
    <dgm:pt modelId="{955C5E86-C418-4E69-9CF3-1EBF8FDA78ED}" type="pres">
      <dgm:prSet presAssocID="{8F27C9DC-78A9-4E44-8860-FEB20DDD58CB}" presName="text" presStyleLbl="fgAcc0" presStyleIdx="0" presStyleCnt="3">
        <dgm:presLayoutVars>
          <dgm:chPref val="3"/>
        </dgm:presLayoutVars>
      </dgm:prSet>
      <dgm:spPr/>
    </dgm:pt>
    <dgm:pt modelId="{42CE3399-73F6-4234-9AF9-AB0EE3C95469}" type="pres">
      <dgm:prSet presAssocID="{8F27C9DC-78A9-4E44-8860-FEB20DDD58CB}" presName="hierChild2" presStyleCnt="0"/>
      <dgm:spPr/>
    </dgm:pt>
    <dgm:pt modelId="{91F222C2-D3DF-4BD1-B264-8C403906B067}" type="pres">
      <dgm:prSet presAssocID="{AA0950D8-ABCE-47E3-8910-EEA7F1C6C8BB}" presName="hierRoot1" presStyleCnt="0"/>
      <dgm:spPr/>
    </dgm:pt>
    <dgm:pt modelId="{092238A0-7839-4A0F-823A-843D4A3A9ACC}" type="pres">
      <dgm:prSet presAssocID="{AA0950D8-ABCE-47E3-8910-EEA7F1C6C8BB}" presName="composite" presStyleCnt="0"/>
      <dgm:spPr/>
    </dgm:pt>
    <dgm:pt modelId="{D389A9FB-E250-4A34-8410-70E4E014EF8B}" type="pres">
      <dgm:prSet presAssocID="{AA0950D8-ABCE-47E3-8910-EEA7F1C6C8BB}" presName="background" presStyleLbl="node0" presStyleIdx="1" presStyleCnt="3"/>
      <dgm:spPr/>
    </dgm:pt>
    <dgm:pt modelId="{2E480F72-AE80-47A3-9DA8-C28134CB2520}" type="pres">
      <dgm:prSet presAssocID="{AA0950D8-ABCE-47E3-8910-EEA7F1C6C8BB}" presName="text" presStyleLbl="fgAcc0" presStyleIdx="1" presStyleCnt="3">
        <dgm:presLayoutVars>
          <dgm:chPref val="3"/>
        </dgm:presLayoutVars>
      </dgm:prSet>
      <dgm:spPr/>
    </dgm:pt>
    <dgm:pt modelId="{7B0FBE8C-70D0-4C12-B36A-24795C69D348}" type="pres">
      <dgm:prSet presAssocID="{AA0950D8-ABCE-47E3-8910-EEA7F1C6C8BB}" presName="hierChild2" presStyleCnt="0"/>
      <dgm:spPr/>
    </dgm:pt>
    <dgm:pt modelId="{E7F9A767-1F38-4CFC-A388-B64759AC56C4}" type="pres">
      <dgm:prSet presAssocID="{F30615DF-728B-40B3-86D0-FBC59876790B}" presName="hierRoot1" presStyleCnt="0"/>
      <dgm:spPr/>
    </dgm:pt>
    <dgm:pt modelId="{8409D07C-2BEB-4CF6-8C26-71E59A6E0014}" type="pres">
      <dgm:prSet presAssocID="{F30615DF-728B-40B3-86D0-FBC59876790B}" presName="composite" presStyleCnt="0"/>
      <dgm:spPr/>
    </dgm:pt>
    <dgm:pt modelId="{6A1E2CC5-3972-48AD-B0B5-7D213A9CC6D9}" type="pres">
      <dgm:prSet presAssocID="{F30615DF-728B-40B3-86D0-FBC59876790B}" presName="background" presStyleLbl="node0" presStyleIdx="2" presStyleCnt="3"/>
      <dgm:spPr/>
    </dgm:pt>
    <dgm:pt modelId="{D0AA8724-8EB9-41AF-8401-2CF2181BF24B}" type="pres">
      <dgm:prSet presAssocID="{F30615DF-728B-40B3-86D0-FBC59876790B}" presName="text" presStyleLbl="fgAcc0" presStyleIdx="2" presStyleCnt="3">
        <dgm:presLayoutVars>
          <dgm:chPref val="3"/>
        </dgm:presLayoutVars>
      </dgm:prSet>
      <dgm:spPr/>
    </dgm:pt>
    <dgm:pt modelId="{7F5E3977-463F-4907-9C6D-45704C27B951}" type="pres">
      <dgm:prSet presAssocID="{F30615DF-728B-40B3-86D0-FBC59876790B}" presName="hierChild2" presStyleCnt="0"/>
      <dgm:spPr/>
    </dgm:pt>
  </dgm:ptLst>
  <dgm:cxnLst>
    <dgm:cxn modelId="{EB901D20-B40B-4B28-A7A5-D5A460346CC2}" srcId="{6EDC2CA8-26BE-4082-965A-D9949AAAB867}" destId="{AA0950D8-ABCE-47E3-8910-EEA7F1C6C8BB}" srcOrd="1" destOrd="0" parTransId="{E87ABE5A-7201-4D3E-96CA-1A267C943376}" sibTransId="{513D47F1-524F-4418-AF91-4D87D0C09F93}"/>
    <dgm:cxn modelId="{F3F51348-F148-45E6-90F5-0A32F9026E5D}" srcId="{6EDC2CA8-26BE-4082-965A-D9949AAAB867}" destId="{F30615DF-728B-40B3-86D0-FBC59876790B}" srcOrd="2" destOrd="0" parTransId="{F2DCC3F6-9041-47EB-B5A3-EF902DBBD0EC}" sibTransId="{269C9E15-EE6E-4B52-A93D-D2F42EF4AE45}"/>
    <dgm:cxn modelId="{EC337A72-5F1D-4B19-9D66-19B8A59BB264}" type="presOf" srcId="{8F27C9DC-78A9-4E44-8860-FEB20DDD58CB}" destId="{955C5E86-C418-4E69-9CF3-1EBF8FDA78ED}" srcOrd="0" destOrd="0" presId="urn:microsoft.com/office/officeart/2005/8/layout/hierarchy1"/>
    <dgm:cxn modelId="{69594575-88C7-468E-91DF-2E81DC0E5B96}" type="presOf" srcId="{6EDC2CA8-26BE-4082-965A-D9949AAAB867}" destId="{CF2EC983-9F1C-41EF-B3ED-48E50701FE74}" srcOrd="0" destOrd="0" presId="urn:microsoft.com/office/officeart/2005/8/layout/hierarchy1"/>
    <dgm:cxn modelId="{B52C03A0-8206-4E7C-8758-F82DC9FD6B36}" type="presOf" srcId="{AA0950D8-ABCE-47E3-8910-EEA7F1C6C8BB}" destId="{2E480F72-AE80-47A3-9DA8-C28134CB2520}" srcOrd="0" destOrd="0" presId="urn:microsoft.com/office/officeart/2005/8/layout/hierarchy1"/>
    <dgm:cxn modelId="{4FA852CD-A002-41D6-BD40-06909B1A0992}" type="presOf" srcId="{F30615DF-728B-40B3-86D0-FBC59876790B}" destId="{D0AA8724-8EB9-41AF-8401-2CF2181BF24B}" srcOrd="0" destOrd="0" presId="urn:microsoft.com/office/officeart/2005/8/layout/hierarchy1"/>
    <dgm:cxn modelId="{1E2CC3EC-DE32-4DD6-9529-3EB7BA4CE94F}" srcId="{6EDC2CA8-26BE-4082-965A-D9949AAAB867}" destId="{8F27C9DC-78A9-4E44-8860-FEB20DDD58CB}" srcOrd="0" destOrd="0" parTransId="{464A2125-811C-4C0C-81EC-D8B29E5F4828}" sibTransId="{A4BD9CFD-0C23-48EE-A83D-D0C5CE355A12}"/>
    <dgm:cxn modelId="{6C610B65-9114-45CE-B87C-8B89344542ED}" type="presParOf" srcId="{CF2EC983-9F1C-41EF-B3ED-48E50701FE74}" destId="{58843BC6-6A1E-4CE2-9D6E-CBA4B98A4C12}" srcOrd="0" destOrd="0" presId="urn:microsoft.com/office/officeart/2005/8/layout/hierarchy1"/>
    <dgm:cxn modelId="{C9604386-236F-40C4-8852-C73DE0845809}" type="presParOf" srcId="{58843BC6-6A1E-4CE2-9D6E-CBA4B98A4C12}" destId="{A66F8D2F-5937-40A2-AB55-4CA41D3A7770}" srcOrd="0" destOrd="0" presId="urn:microsoft.com/office/officeart/2005/8/layout/hierarchy1"/>
    <dgm:cxn modelId="{D6D89F09-4F0F-4FF7-8687-95B24219EC27}" type="presParOf" srcId="{A66F8D2F-5937-40A2-AB55-4CA41D3A7770}" destId="{BD8879D7-E819-43BE-BD84-8CD259EB214A}" srcOrd="0" destOrd="0" presId="urn:microsoft.com/office/officeart/2005/8/layout/hierarchy1"/>
    <dgm:cxn modelId="{DB19E2B4-4AD8-4467-9353-AE2AC8473B25}" type="presParOf" srcId="{A66F8D2F-5937-40A2-AB55-4CA41D3A7770}" destId="{955C5E86-C418-4E69-9CF3-1EBF8FDA78ED}" srcOrd="1" destOrd="0" presId="urn:microsoft.com/office/officeart/2005/8/layout/hierarchy1"/>
    <dgm:cxn modelId="{9B6DD0CA-2991-42BB-99DD-BB31E3240F57}" type="presParOf" srcId="{58843BC6-6A1E-4CE2-9D6E-CBA4B98A4C12}" destId="{42CE3399-73F6-4234-9AF9-AB0EE3C95469}" srcOrd="1" destOrd="0" presId="urn:microsoft.com/office/officeart/2005/8/layout/hierarchy1"/>
    <dgm:cxn modelId="{3C393404-2B86-4EAC-9AA6-AB6FF69F3CEC}" type="presParOf" srcId="{CF2EC983-9F1C-41EF-B3ED-48E50701FE74}" destId="{91F222C2-D3DF-4BD1-B264-8C403906B067}" srcOrd="1" destOrd="0" presId="urn:microsoft.com/office/officeart/2005/8/layout/hierarchy1"/>
    <dgm:cxn modelId="{96C64825-B89D-4F0C-B5DD-C076807F4BDC}" type="presParOf" srcId="{91F222C2-D3DF-4BD1-B264-8C403906B067}" destId="{092238A0-7839-4A0F-823A-843D4A3A9ACC}" srcOrd="0" destOrd="0" presId="urn:microsoft.com/office/officeart/2005/8/layout/hierarchy1"/>
    <dgm:cxn modelId="{C4B9EA08-854B-4D7C-89F0-AD676BF59806}" type="presParOf" srcId="{092238A0-7839-4A0F-823A-843D4A3A9ACC}" destId="{D389A9FB-E250-4A34-8410-70E4E014EF8B}" srcOrd="0" destOrd="0" presId="urn:microsoft.com/office/officeart/2005/8/layout/hierarchy1"/>
    <dgm:cxn modelId="{38266666-9BC8-4D9C-A92C-2B27D825F4AE}" type="presParOf" srcId="{092238A0-7839-4A0F-823A-843D4A3A9ACC}" destId="{2E480F72-AE80-47A3-9DA8-C28134CB2520}" srcOrd="1" destOrd="0" presId="urn:microsoft.com/office/officeart/2005/8/layout/hierarchy1"/>
    <dgm:cxn modelId="{CE635D36-0B89-46C7-BEDC-702013570715}" type="presParOf" srcId="{91F222C2-D3DF-4BD1-B264-8C403906B067}" destId="{7B0FBE8C-70D0-4C12-B36A-24795C69D348}" srcOrd="1" destOrd="0" presId="urn:microsoft.com/office/officeart/2005/8/layout/hierarchy1"/>
    <dgm:cxn modelId="{7A6FA795-B6CE-4265-8148-E05B68684EF8}" type="presParOf" srcId="{CF2EC983-9F1C-41EF-B3ED-48E50701FE74}" destId="{E7F9A767-1F38-4CFC-A388-B64759AC56C4}" srcOrd="2" destOrd="0" presId="urn:microsoft.com/office/officeart/2005/8/layout/hierarchy1"/>
    <dgm:cxn modelId="{834D4AAF-E91D-44B2-BC86-430DA5E7D561}" type="presParOf" srcId="{E7F9A767-1F38-4CFC-A388-B64759AC56C4}" destId="{8409D07C-2BEB-4CF6-8C26-71E59A6E0014}" srcOrd="0" destOrd="0" presId="urn:microsoft.com/office/officeart/2005/8/layout/hierarchy1"/>
    <dgm:cxn modelId="{6DD15851-0470-49B4-983A-D75B796F8D1C}" type="presParOf" srcId="{8409D07C-2BEB-4CF6-8C26-71E59A6E0014}" destId="{6A1E2CC5-3972-48AD-B0B5-7D213A9CC6D9}" srcOrd="0" destOrd="0" presId="urn:microsoft.com/office/officeart/2005/8/layout/hierarchy1"/>
    <dgm:cxn modelId="{3EB47784-C488-4D3F-82CF-333267156C57}" type="presParOf" srcId="{8409D07C-2BEB-4CF6-8C26-71E59A6E0014}" destId="{D0AA8724-8EB9-41AF-8401-2CF2181BF24B}" srcOrd="1" destOrd="0" presId="urn:microsoft.com/office/officeart/2005/8/layout/hierarchy1"/>
    <dgm:cxn modelId="{32F8950F-0686-46DA-8F4E-CC195C641432}" type="presParOf" srcId="{E7F9A767-1F38-4CFC-A388-B64759AC56C4}" destId="{7F5E3977-463F-4907-9C6D-45704C27B9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49CEC-C037-46AD-8A7A-0BD903D96FFF}"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D152ECAE-98B4-4384-B79F-30147F438116}">
      <dgm:prSet/>
      <dgm:spPr/>
      <dgm:t>
        <a:bodyPr/>
        <a:lstStyle/>
        <a:p>
          <a:r>
            <a:rPr lang="en-IE"/>
            <a:t>From Senior Students to Junior Students</a:t>
          </a:r>
          <a:endParaRPr lang="en-US"/>
        </a:p>
      </dgm:t>
    </dgm:pt>
    <dgm:pt modelId="{8D3BD0AD-50A6-446D-B159-3101D874857C}" type="parTrans" cxnId="{1FB6E48F-F96E-419F-8F7D-E1F52636784E}">
      <dgm:prSet/>
      <dgm:spPr/>
      <dgm:t>
        <a:bodyPr/>
        <a:lstStyle/>
        <a:p>
          <a:endParaRPr lang="en-US"/>
        </a:p>
      </dgm:t>
    </dgm:pt>
    <dgm:pt modelId="{B700C673-5082-4B73-9124-86E7D05F559C}" type="sibTrans" cxnId="{1FB6E48F-F96E-419F-8F7D-E1F52636784E}">
      <dgm:prSet/>
      <dgm:spPr/>
      <dgm:t>
        <a:bodyPr/>
        <a:lstStyle/>
        <a:p>
          <a:endParaRPr lang="en-US"/>
        </a:p>
      </dgm:t>
    </dgm:pt>
    <dgm:pt modelId="{545C7E92-AC0C-4E7A-AB12-C523F10F371C}">
      <dgm:prSet/>
      <dgm:spPr/>
      <dgm:t>
        <a:bodyPr/>
        <a:lstStyle/>
        <a:p>
          <a:r>
            <a:rPr lang="en-IE"/>
            <a:t>Be kind to everyone</a:t>
          </a:r>
          <a:endParaRPr lang="en-US"/>
        </a:p>
      </dgm:t>
    </dgm:pt>
    <dgm:pt modelId="{0570980E-93D6-40ED-B37E-0DE59C4B5606}" type="parTrans" cxnId="{3D265CDA-D33F-4259-9B80-AC17BDCD83EE}">
      <dgm:prSet/>
      <dgm:spPr/>
      <dgm:t>
        <a:bodyPr/>
        <a:lstStyle/>
        <a:p>
          <a:endParaRPr lang="en-US"/>
        </a:p>
      </dgm:t>
    </dgm:pt>
    <dgm:pt modelId="{AED2F3F7-9F09-415B-802C-B6C683FD659F}" type="sibTrans" cxnId="{3D265CDA-D33F-4259-9B80-AC17BDCD83EE}">
      <dgm:prSet/>
      <dgm:spPr/>
      <dgm:t>
        <a:bodyPr/>
        <a:lstStyle/>
        <a:p>
          <a:endParaRPr lang="en-US"/>
        </a:p>
      </dgm:t>
    </dgm:pt>
    <dgm:pt modelId="{ABF7EE07-2D74-49E1-AB67-6ED0BC789034}">
      <dgm:prSet/>
      <dgm:spPr/>
      <dgm:t>
        <a:bodyPr/>
        <a:lstStyle/>
        <a:p>
          <a:r>
            <a:rPr lang="en-IE"/>
            <a:t>Friendship groups change</a:t>
          </a:r>
          <a:endParaRPr lang="en-US"/>
        </a:p>
      </dgm:t>
    </dgm:pt>
    <dgm:pt modelId="{2041985F-2E58-448E-95EC-FB6FBF043F85}" type="parTrans" cxnId="{26B23C52-C195-44C6-90B4-82D470DC5BF3}">
      <dgm:prSet/>
      <dgm:spPr/>
      <dgm:t>
        <a:bodyPr/>
        <a:lstStyle/>
        <a:p>
          <a:endParaRPr lang="en-US"/>
        </a:p>
      </dgm:t>
    </dgm:pt>
    <dgm:pt modelId="{E2654312-8ADA-4708-B5BD-4FEA77EF63B0}" type="sibTrans" cxnId="{26B23C52-C195-44C6-90B4-82D470DC5BF3}">
      <dgm:prSet/>
      <dgm:spPr/>
      <dgm:t>
        <a:bodyPr/>
        <a:lstStyle/>
        <a:p>
          <a:endParaRPr lang="en-US"/>
        </a:p>
      </dgm:t>
    </dgm:pt>
    <dgm:pt modelId="{24162A9B-D9EE-4DCA-BC3B-FFECEDF68D2F}">
      <dgm:prSet/>
      <dgm:spPr/>
      <dgm:t>
        <a:bodyPr/>
        <a:lstStyle/>
        <a:p>
          <a:r>
            <a:rPr lang="en-IE"/>
            <a:t>Get to know students from other schools, new and old friends.</a:t>
          </a:r>
          <a:endParaRPr lang="en-US"/>
        </a:p>
      </dgm:t>
    </dgm:pt>
    <dgm:pt modelId="{6CE7984F-D4DA-45D1-B286-138B46947A97}" type="parTrans" cxnId="{AA0C05F6-7F40-428B-83AD-C8EBF4BC52E0}">
      <dgm:prSet/>
      <dgm:spPr/>
      <dgm:t>
        <a:bodyPr/>
        <a:lstStyle/>
        <a:p>
          <a:endParaRPr lang="en-US"/>
        </a:p>
      </dgm:t>
    </dgm:pt>
    <dgm:pt modelId="{84EDFA75-4E52-429D-9E7C-FA9AC8C59CB9}" type="sibTrans" cxnId="{AA0C05F6-7F40-428B-83AD-C8EBF4BC52E0}">
      <dgm:prSet/>
      <dgm:spPr/>
      <dgm:t>
        <a:bodyPr/>
        <a:lstStyle/>
        <a:p>
          <a:endParaRPr lang="en-US"/>
        </a:p>
      </dgm:t>
    </dgm:pt>
    <dgm:pt modelId="{C74E8539-9528-4D1A-82D5-B2EB7749A09C}">
      <dgm:prSet/>
      <dgm:spPr/>
      <dgm:t>
        <a:bodyPr/>
        <a:lstStyle/>
        <a:p>
          <a:r>
            <a:rPr lang="en-IE"/>
            <a:t>HERE TO LEARN, TO HAVE FUN</a:t>
          </a:r>
          <a:endParaRPr lang="en-US"/>
        </a:p>
      </dgm:t>
    </dgm:pt>
    <dgm:pt modelId="{18F2C7BA-03C4-462A-ADBD-FB1E6D15D80C}" type="parTrans" cxnId="{FA352F57-C2FD-4962-B477-D8E0DD3FCD9C}">
      <dgm:prSet/>
      <dgm:spPr/>
      <dgm:t>
        <a:bodyPr/>
        <a:lstStyle/>
        <a:p>
          <a:endParaRPr lang="en-US"/>
        </a:p>
      </dgm:t>
    </dgm:pt>
    <dgm:pt modelId="{5E49F2CA-8A99-4C90-9D79-BB0B51EF0ACB}" type="sibTrans" cxnId="{FA352F57-C2FD-4962-B477-D8E0DD3FCD9C}">
      <dgm:prSet/>
      <dgm:spPr/>
      <dgm:t>
        <a:bodyPr/>
        <a:lstStyle/>
        <a:p>
          <a:endParaRPr lang="en-US"/>
        </a:p>
      </dgm:t>
    </dgm:pt>
    <dgm:pt modelId="{59315563-C6A1-4E81-8C56-1ADED8A763D5}" type="pres">
      <dgm:prSet presAssocID="{92B49CEC-C037-46AD-8A7A-0BD903D96FFF}" presName="diagram" presStyleCnt="0">
        <dgm:presLayoutVars>
          <dgm:dir/>
          <dgm:resizeHandles val="exact"/>
        </dgm:presLayoutVars>
      </dgm:prSet>
      <dgm:spPr/>
    </dgm:pt>
    <dgm:pt modelId="{B605DD9D-C816-436D-8824-B1B767CD9675}" type="pres">
      <dgm:prSet presAssocID="{D152ECAE-98B4-4384-B79F-30147F438116}" presName="arrow" presStyleLbl="node1" presStyleIdx="0" presStyleCnt="5">
        <dgm:presLayoutVars>
          <dgm:bulletEnabled val="1"/>
        </dgm:presLayoutVars>
      </dgm:prSet>
      <dgm:spPr/>
    </dgm:pt>
    <dgm:pt modelId="{CB95077A-520B-4462-A43F-9879D2F695EE}" type="pres">
      <dgm:prSet presAssocID="{545C7E92-AC0C-4E7A-AB12-C523F10F371C}" presName="arrow" presStyleLbl="node1" presStyleIdx="1" presStyleCnt="5">
        <dgm:presLayoutVars>
          <dgm:bulletEnabled val="1"/>
        </dgm:presLayoutVars>
      </dgm:prSet>
      <dgm:spPr/>
    </dgm:pt>
    <dgm:pt modelId="{8F3968EB-4F5D-4987-889A-F20574B10D99}" type="pres">
      <dgm:prSet presAssocID="{ABF7EE07-2D74-49E1-AB67-6ED0BC789034}" presName="arrow" presStyleLbl="node1" presStyleIdx="2" presStyleCnt="5">
        <dgm:presLayoutVars>
          <dgm:bulletEnabled val="1"/>
        </dgm:presLayoutVars>
      </dgm:prSet>
      <dgm:spPr/>
    </dgm:pt>
    <dgm:pt modelId="{FABCC5D0-11F2-45B2-8A66-2E4CE6F28F56}" type="pres">
      <dgm:prSet presAssocID="{24162A9B-D9EE-4DCA-BC3B-FFECEDF68D2F}" presName="arrow" presStyleLbl="node1" presStyleIdx="3" presStyleCnt="5">
        <dgm:presLayoutVars>
          <dgm:bulletEnabled val="1"/>
        </dgm:presLayoutVars>
      </dgm:prSet>
      <dgm:spPr/>
    </dgm:pt>
    <dgm:pt modelId="{6BF970D2-B9E7-4A7B-998A-D2EA827CEFCF}" type="pres">
      <dgm:prSet presAssocID="{C74E8539-9528-4D1A-82D5-B2EB7749A09C}" presName="arrow" presStyleLbl="node1" presStyleIdx="4" presStyleCnt="5">
        <dgm:presLayoutVars>
          <dgm:bulletEnabled val="1"/>
        </dgm:presLayoutVars>
      </dgm:prSet>
      <dgm:spPr/>
    </dgm:pt>
  </dgm:ptLst>
  <dgm:cxnLst>
    <dgm:cxn modelId="{081D9742-D395-4B76-837E-039829E2B5C6}" type="presOf" srcId="{545C7E92-AC0C-4E7A-AB12-C523F10F371C}" destId="{CB95077A-520B-4462-A43F-9879D2F695EE}" srcOrd="0" destOrd="0" presId="urn:microsoft.com/office/officeart/2005/8/layout/arrow5"/>
    <dgm:cxn modelId="{6C495164-2E89-4762-A538-9AD2A1784BE8}" type="presOf" srcId="{C74E8539-9528-4D1A-82D5-B2EB7749A09C}" destId="{6BF970D2-B9E7-4A7B-998A-D2EA827CEFCF}" srcOrd="0" destOrd="0" presId="urn:microsoft.com/office/officeart/2005/8/layout/arrow5"/>
    <dgm:cxn modelId="{26B23C52-C195-44C6-90B4-82D470DC5BF3}" srcId="{92B49CEC-C037-46AD-8A7A-0BD903D96FFF}" destId="{ABF7EE07-2D74-49E1-AB67-6ED0BC789034}" srcOrd="2" destOrd="0" parTransId="{2041985F-2E58-448E-95EC-FB6FBF043F85}" sibTransId="{E2654312-8ADA-4708-B5BD-4FEA77EF63B0}"/>
    <dgm:cxn modelId="{FA352F57-C2FD-4962-B477-D8E0DD3FCD9C}" srcId="{92B49CEC-C037-46AD-8A7A-0BD903D96FFF}" destId="{C74E8539-9528-4D1A-82D5-B2EB7749A09C}" srcOrd="4" destOrd="0" parTransId="{18F2C7BA-03C4-462A-ADBD-FB1E6D15D80C}" sibTransId="{5E49F2CA-8A99-4C90-9D79-BB0B51EF0ACB}"/>
    <dgm:cxn modelId="{1FB6E48F-F96E-419F-8F7D-E1F52636784E}" srcId="{92B49CEC-C037-46AD-8A7A-0BD903D96FFF}" destId="{D152ECAE-98B4-4384-B79F-30147F438116}" srcOrd="0" destOrd="0" parTransId="{8D3BD0AD-50A6-446D-B159-3101D874857C}" sibTransId="{B700C673-5082-4B73-9124-86E7D05F559C}"/>
    <dgm:cxn modelId="{4496EFA2-EB29-4E73-9EFB-A8BE69CFCB8A}" type="presOf" srcId="{24162A9B-D9EE-4DCA-BC3B-FFECEDF68D2F}" destId="{FABCC5D0-11F2-45B2-8A66-2E4CE6F28F56}" srcOrd="0" destOrd="0" presId="urn:microsoft.com/office/officeart/2005/8/layout/arrow5"/>
    <dgm:cxn modelId="{CA89B1C4-7D67-4CBE-B9D3-46294CEBCCF9}" type="presOf" srcId="{ABF7EE07-2D74-49E1-AB67-6ED0BC789034}" destId="{8F3968EB-4F5D-4987-889A-F20574B10D99}" srcOrd="0" destOrd="0" presId="urn:microsoft.com/office/officeart/2005/8/layout/arrow5"/>
    <dgm:cxn modelId="{556AF7CF-66CB-40DA-8C1B-1B9FF3B8ACEC}" type="presOf" srcId="{92B49CEC-C037-46AD-8A7A-0BD903D96FFF}" destId="{59315563-C6A1-4E81-8C56-1ADED8A763D5}" srcOrd="0" destOrd="0" presId="urn:microsoft.com/office/officeart/2005/8/layout/arrow5"/>
    <dgm:cxn modelId="{FFAC47D3-BD34-454A-BD53-9E34B9D3572C}" type="presOf" srcId="{D152ECAE-98B4-4384-B79F-30147F438116}" destId="{B605DD9D-C816-436D-8824-B1B767CD9675}" srcOrd="0" destOrd="0" presId="urn:microsoft.com/office/officeart/2005/8/layout/arrow5"/>
    <dgm:cxn modelId="{3D265CDA-D33F-4259-9B80-AC17BDCD83EE}" srcId="{92B49CEC-C037-46AD-8A7A-0BD903D96FFF}" destId="{545C7E92-AC0C-4E7A-AB12-C523F10F371C}" srcOrd="1" destOrd="0" parTransId="{0570980E-93D6-40ED-B37E-0DE59C4B5606}" sibTransId="{AED2F3F7-9F09-415B-802C-B6C683FD659F}"/>
    <dgm:cxn modelId="{AA0C05F6-7F40-428B-83AD-C8EBF4BC52E0}" srcId="{92B49CEC-C037-46AD-8A7A-0BD903D96FFF}" destId="{24162A9B-D9EE-4DCA-BC3B-FFECEDF68D2F}" srcOrd="3" destOrd="0" parTransId="{6CE7984F-D4DA-45D1-B286-138B46947A97}" sibTransId="{84EDFA75-4E52-429D-9E7C-FA9AC8C59CB9}"/>
    <dgm:cxn modelId="{B652D0A8-15EC-4219-918D-371ACE5DBEBF}" type="presParOf" srcId="{59315563-C6A1-4E81-8C56-1ADED8A763D5}" destId="{B605DD9D-C816-436D-8824-B1B767CD9675}" srcOrd="0" destOrd="0" presId="urn:microsoft.com/office/officeart/2005/8/layout/arrow5"/>
    <dgm:cxn modelId="{D3EC0FE7-04DC-4CB4-BD9B-837901AB3471}" type="presParOf" srcId="{59315563-C6A1-4E81-8C56-1ADED8A763D5}" destId="{CB95077A-520B-4462-A43F-9879D2F695EE}" srcOrd="1" destOrd="0" presId="urn:microsoft.com/office/officeart/2005/8/layout/arrow5"/>
    <dgm:cxn modelId="{AB8C8EFF-8416-46AE-8844-4E098DBDD8BD}" type="presParOf" srcId="{59315563-C6A1-4E81-8C56-1ADED8A763D5}" destId="{8F3968EB-4F5D-4987-889A-F20574B10D99}" srcOrd="2" destOrd="0" presId="urn:microsoft.com/office/officeart/2005/8/layout/arrow5"/>
    <dgm:cxn modelId="{5135383A-0DFE-4A2B-896E-1E8790376631}" type="presParOf" srcId="{59315563-C6A1-4E81-8C56-1ADED8A763D5}" destId="{FABCC5D0-11F2-45B2-8A66-2E4CE6F28F56}" srcOrd="3" destOrd="0" presId="urn:microsoft.com/office/officeart/2005/8/layout/arrow5"/>
    <dgm:cxn modelId="{B35537CF-6036-4F3E-AEE9-B64928025704}" type="presParOf" srcId="{59315563-C6A1-4E81-8C56-1ADED8A763D5}" destId="{6BF970D2-B9E7-4A7B-998A-D2EA827CEFCF}"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187E4-BA44-40D2-81C2-54776938639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44F9EEB-FE3D-4D10-91BD-D2FC2A4A1853}">
      <dgm:prSet/>
      <dgm:spPr/>
      <dgm:t>
        <a:bodyPr/>
        <a:lstStyle/>
        <a:p>
          <a:r>
            <a:rPr lang="en-IE"/>
            <a:t>We all have our own unique set of strengths</a:t>
          </a:r>
          <a:endParaRPr lang="en-US"/>
        </a:p>
      </dgm:t>
    </dgm:pt>
    <dgm:pt modelId="{34AB6F1B-F9B6-42D0-9C4C-B23C165A2781}" type="parTrans" cxnId="{74BC4E48-7C09-4E24-8778-AC5D07A742D0}">
      <dgm:prSet/>
      <dgm:spPr/>
      <dgm:t>
        <a:bodyPr/>
        <a:lstStyle/>
        <a:p>
          <a:endParaRPr lang="en-US"/>
        </a:p>
      </dgm:t>
    </dgm:pt>
    <dgm:pt modelId="{9B167DDD-4990-4A9B-9E3C-D4D4F222753F}" type="sibTrans" cxnId="{74BC4E48-7C09-4E24-8778-AC5D07A742D0}">
      <dgm:prSet/>
      <dgm:spPr/>
      <dgm:t>
        <a:bodyPr/>
        <a:lstStyle/>
        <a:p>
          <a:endParaRPr lang="en-US"/>
        </a:p>
      </dgm:t>
    </dgm:pt>
    <dgm:pt modelId="{7B655261-89B0-4E78-9554-EEB7A1A61094}">
      <dgm:prSet/>
      <dgm:spPr/>
      <dgm:t>
        <a:bodyPr/>
        <a:lstStyle/>
        <a:p>
          <a:r>
            <a:rPr lang="en-IE"/>
            <a:t>With adolescence comes ownership and responsibility</a:t>
          </a:r>
          <a:endParaRPr lang="en-US"/>
        </a:p>
      </dgm:t>
    </dgm:pt>
    <dgm:pt modelId="{3FD8FC5A-C3E1-4E20-A125-0DCB16B537A8}" type="parTrans" cxnId="{5ED21C59-3E2F-49D5-8DE7-AE266B7FA37B}">
      <dgm:prSet/>
      <dgm:spPr/>
      <dgm:t>
        <a:bodyPr/>
        <a:lstStyle/>
        <a:p>
          <a:endParaRPr lang="en-US"/>
        </a:p>
      </dgm:t>
    </dgm:pt>
    <dgm:pt modelId="{F5E900A9-F3E2-4A47-B2CD-961AF2B5329E}" type="sibTrans" cxnId="{5ED21C59-3E2F-49D5-8DE7-AE266B7FA37B}">
      <dgm:prSet/>
      <dgm:spPr/>
      <dgm:t>
        <a:bodyPr/>
        <a:lstStyle/>
        <a:p>
          <a:endParaRPr lang="en-US"/>
        </a:p>
      </dgm:t>
    </dgm:pt>
    <dgm:pt modelId="{6D34F841-E726-4A45-AB96-5D48BBD72612}">
      <dgm:prSet/>
      <dgm:spPr/>
      <dgm:t>
        <a:bodyPr/>
        <a:lstStyle/>
        <a:p>
          <a:r>
            <a:rPr lang="en-IE"/>
            <a:t>Self esteem is often fragile at this time. Relationships/friendships play a major role.  </a:t>
          </a:r>
          <a:endParaRPr lang="en-US"/>
        </a:p>
      </dgm:t>
    </dgm:pt>
    <dgm:pt modelId="{2C3FE5FD-C2DF-4691-B03A-B06A99C5AD18}" type="parTrans" cxnId="{69E37567-FB4E-4CF1-953B-81452ED4056C}">
      <dgm:prSet/>
      <dgm:spPr/>
      <dgm:t>
        <a:bodyPr/>
        <a:lstStyle/>
        <a:p>
          <a:endParaRPr lang="en-US"/>
        </a:p>
      </dgm:t>
    </dgm:pt>
    <dgm:pt modelId="{B97712DB-8CBA-49A7-8284-1528889319D3}" type="sibTrans" cxnId="{69E37567-FB4E-4CF1-953B-81452ED4056C}">
      <dgm:prSet/>
      <dgm:spPr/>
      <dgm:t>
        <a:bodyPr/>
        <a:lstStyle/>
        <a:p>
          <a:endParaRPr lang="en-US"/>
        </a:p>
      </dgm:t>
    </dgm:pt>
    <dgm:pt modelId="{43DC520A-C07A-41C5-B782-12DDEF81A99C}">
      <dgm:prSet/>
      <dgm:spPr/>
      <dgm:t>
        <a:bodyPr/>
        <a:lstStyle/>
        <a:p>
          <a:r>
            <a:rPr lang="en-IE"/>
            <a:t>Helpful Boundaries, Be the reason to say no</a:t>
          </a:r>
          <a:endParaRPr lang="en-US"/>
        </a:p>
      </dgm:t>
    </dgm:pt>
    <dgm:pt modelId="{58F1A95B-F957-44FA-B61A-984F0948CE4A}" type="parTrans" cxnId="{79886C95-8275-4FBE-BDB7-FFDD495686CB}">
      <dgm:prSet/>
      <dgm:spPr/>
      <dgm:t>
        <a:bodyPr/>
        <a:lstStyle/>
        <a:p>
          <a:endParaRPr lang="en-US"/>
        </a:p>
      </dgm:t>
    </dgm:pt>
    <dgm:pt modelId="{B82AB4DB-24BE-4F25-B556-7160EF8326BC}" type="sibTrans" cxnId="{79886C95-8275-4FBE-BDB7-FFDD495686CB}">
      <dgm:prSet/>
      <dgm:spPr/>
      <dgm:t>
        <a:bodyPr/>
        <a:lstStyle/>
        <a:p>
          <a:endParaRPr lang="en-US"/>
        </a:p>
      </dgm:t>
    </dgm:pt>
    <dgm:pt modelId="{8034DF38-F318-4A12-ADBF-24B37F224520}">
      <dgm:prSet/>
      <dgm:spPr/>
      <dgm:t>
        <a:bodyPr/>
        <a:lstStyle/>
        <a:p>
          <a:r>
            <a:rPr lang="en-IE"/>
            <a:t>Active participation in growing up – school, friendships, sport, extra-curricular activities</a:t>
          </a:r>
          <a:endParaRPr lang="en-US"/>
        </a:p>
      </dgm:t>
    </dgm:pt>
    <dgm:pt modelId="{26D6E327-BD0B-45F3-A330-276C4437C1E2}" type="parTrans" cxnId="{11CF9322-5D77-4FC5-8157-300CF1DBB87B}">
      <dgm:prSet/>
      <dgm:spPr/>
      <dgm:t>
        <a:bodyPr/>
        <a:lstStyle/>
        <a:p>
          <a:endParaRPr lang="en-US"/>
        </a:p>
      </dgm:t>
    </dgm:pt>
    <dgm:pt modelId="{D23FB090-6763-4CEF-AACB-580134CBA882}" type="sibTrans" cxnId="{11CF9322-5D77-4FC5-8157-300CF1DBB87B}">
      <dgm:prSet/>
      <dgm:spPr/>
      <dgm:t>
        <a:bodyPr/>
        <a:lstStyle/>
        <a:p>
          <a:endParaRPr lang="en-US"/>
        </a:p>
      </dgm:t>
    </dgm:pt>
    <dgm:pt modelId="{4C9A4036-AAC5-45DD-AF6F-3BFCB68B64D2}">
      <dgm:prSet/>
      <dgm:spPr/>
      <dgm:t>
        <a:bodyPr/>
        <a:lstStyle/>
        <a:p>
          <a:r>
            <a:rPr lang="en-IE"/>
            <a:t>Do encourage a good night’s sleep. sleep and rest are important</a:t>
          </a:r>
          <a:endParaRPr lang="en-US"/>
        </a:p>
      </dgm:t>
    </dgm:pt>
    <dgm:pt modelId="{FD557EF6-8082-4822-8AA2-EFBE5F6CC5F4}" type="parTrans" cxnId="{CA96E29F-7981-4036-AA31-CB8D02B0DFF4}">
      <dgm:prSet/>
      <dgm:spPr/>
      <dgm:t>
        <a:bodyPr/>
        <a:lstStyle/>
        <a:p>
          <a:endParaRPr lang="en-US"/>
        </a:p>
      </dgm:t>
    </dgm:pt>
    <dgm:pt modelId="{6362C061-357E-47E7-B793-308370E89474}" type="sibTrans" cxnId="{CA96E29F-7981-4036-AA31-CB8D02B0DFF4}">
      <dgm:prSet/>
      <dgm:spPr/>
      <dgm:t>
        <a:bodyPr/>
        <a:lstStyle/>
        <a:p>
          <a:endParaRPr lang="en-US"/>
        </a:p>
      </dgm:t>
    </dgm:pt>
    <dgm:pt modelId="{9CFED683-F38D-476D-9644-82E289DBCE19}" type="pres">
      <dgm:prSet presAssocID="{FDC187E4-BA44-40D2-81C2-54776938639B}" presName="diagram" presStyleCnt="0">
        <dgm:presLayoutVars>
          <dgm:dir/>
          <dgm:resizeHandles val="exact"/>
        </dgm:presLayoutVars>
      </dgm:prSet>
      <dgm:spPr/>
    </dgm:pt>
    <dgm:pt modelId="{F7BD3B0B-E58A-42E3-B670-B0EFEAD9FDE1}" type="pres">
      <dgm:prSet presAssocID="{944F9EEB-FE3D-4D10-91BD-D2FC2A4A1853}" presName="node" presStyleLbl="node1" presStyleIdx="0" presStyleCnt="6">
        <dgm:presLayoutVars>
          <dgm:bulletEnabled val="1"/>
        </dgm:presLayoutVars>
      </dgm:prSet>
      <dgm:spPr/>
    </dgm:pt>
    <dgm:pt modelId="{8A504AE4-98C0-4162-AF5B-26A5F59F3795}" type="pres">
      <dgm:prSet presAssocID="{9B167DDD-4990-4A9B-9E3C-D4D4F222753F}" presName="sibTrans" presStyleCnt="0"/>
      <dgm:spPr/>
    </dgm:pt>
    <dgm:pt modelId="{F9C0028B-957C-46D4-99B9-E13476B969BF}" type="pres">
      <dgm:prSet presAssocID="{7B655261-89B0-4E78-9554-EEB7A1A61094}" presName="node" presStyleLbl="node1" presStyleIdx="1" presStyleCnt="6">
        <dgm:presLayoutVars>
          <dgm:bulletEnabled val="1"/>
        </dgm:presLayoutVars>
      </dgm:prSet>
      <dgm:spPr/>
    </dgm:pt>
    <dgm:pt modelId="{0D61396C-8064-4AC6-B0A1-B782326569E4}" type="pres">
      <dgm:prSet presAssocID="{F5E900A9-F3E2-4A47-B2CD-961AF2B5329E}" presName="sibTrans" presStyleCnt="0"/>
      <dgm:spPr/>
    </dgm:pt>
    <dgm:pt modelId="{DD93AD72-D7A9-43CB-8574-953986D00E19}" type="pres">
      <dgm:prSet presAssocID="{6D34F841-E726-4A45-AB96-5D48BBD72612}" presName="node" presStyleLbl="node1" presStyleIdx="2" presStyleCnt="6">
        <dgm:presLayoutVars>
          <dgm:bulletEnabled val="1"/>
        </dgm:presLayoutVars>
      </dgm:prSet>
      <dgm:spPr/>
    </dgm:pt>
    <dgm:pt modelId="{FE217A0A-BB7F-470D-BCE2-4325723A6D41}" type="pres">
      <dgm:prSet presAssocID="{B97712DB-8CBA-49A7-8284-1528889319D3}" presName="sibTrans" presStyleCnt="0"/>
      <dgm:spPr/>
    </dgm:pt>
    <dgm:pt modelId="{1D70F562-56BB-427F-9213-FAC20CF339E9}" type="pres">
      <dgm:prSet presAssocID="{43DC520A-C07A-41C5-B782-12DDEF81A99C}" presName="node" presStyleLbl="node1" presStyleIdx="3" presStyleCnt="6">
        <dgm:presLayoutVars>
          <dgm:bulletEnabled val="1"/>
        </dgm:presLayoutVars>
      </dgm:prSet>
      <dgm:spPr/>
    </dgm:pt>
    <dgm:pt modelId="{E37A3A6C-DD26-4904-A3E5-06F233766D84}" type="pres">
      <dgm:prSet presAssocID="{B82AB4DB-24BE-4F25-B556-7160EF8326BC}" presName="sibTrans" presStyleCnt="0"/>
      <dgm:spPr/>
    </dgm:pt>
    <dgm:pt modelId="{C268C354-097B-4933-8EF3-C7C26FD6BC0A}" type="pres">
      <dgm:prSet presAssocID="{8034DF38-F318-4A12-ADBF-24B37F224520}" presName="node" presStyleLbl="node1" presStyleIdx="4" presStyleCnt="6">
        <dgm:presLayoutVars>
          <dgm:bulletEnabled val="1"/>
        </dgm:presLayoutVars>
      </dgm:prSet>
      <dgm:spPr/>
    </dgm:pt>
    <dgm:pt modelId="{7646A15D-C7A8-41B2-94EE-32D1EE1FB619}" type="pres">
      <dgm:prSet presAssocID="{D23FB090-6763-4CEF-AACB-580134CBA882}" presName="sibTrans" presStyleCnt="0"/>
      <dgm:spPr/>
    </dgm:pt>
    <dgm:pt modelId="{3D33F588-7610-4C70-AEA9-BB6D4F69C5ED}" type="pres">
      <dgm:prSet presAssocID="{4C9A4036-AAC5-45DD-AF6F-3BFCB68B64D2}" presName="node" presStyleLbl="node1" presStyleIdx="5" presStyleCnt="6">
        <dgm:presLayoutVars>
          <dgm:bulletEnabled val="1"/>
        </dgm:presLayoutVars>
      </dgm:prSet>
      <dgm:spPr/>
    </dgm:pt>
  </dgm:ptLst>
  <dgm:cxnLst>
    <dgm:cxn modelId="{88647902-C3CF-4518-8648-1CF9D35CAF2D}" type="presOf" srcId="{43DC520A-C07A-41C5-B782-12DDEF81A99C}" destId="{1D70F562-56BB-427F-9213-FAC20CF339E9}" srcOrd="0" destOrd="0" presId="urn:microsoft.com/office/officeart/2005/8/layout/default"/>
    <dgm:cxn modelId="{11CF9322-5D77-4FC5-8157-300CF1DBB87B}" srcId="{FDC187E4-BA44-40D2-81C2-54776938639B}" destId="{8034DF38-F318-4A12-ADBF-24B37F224520}" srcOrd="4" destOrd="0" parTransId="{26D6E327-BD0B-45F3-A330-276C4437C1E2}" sibTransId="{D23FB090-6763-4CEF-AACB-580134CBA882}"/>
    <dgm:cxn modelId="{69E37567-FB4E-4CF1-953B-81452ED4056C}" srcId="{FDC187E4-BA44-40D2-81C2-54776938639B}" destId="{6D34F841-E726-4A45-AB96-5D48BBD72612}" srcOrd="2" destOrd="0" parTransId="{2C3FE5FD-C2DF-4691-B03A-B06A99C5AD18}" sibTransId="{B97712DB-8CBA-49A7-8284-1528889319D3}"/>
    <dgm:cxn modelId="{74BC4E48-7C09-4E24-8778-AC5D07A742D0}" srcId="{FDC187E4-BA44-40D2-81C2-54776938639B}" destId="{944F9EEB-FE3D-4D10-91BD-D2FC2A4A1853}" srcOrd="0" destOrd="0" parTransId="{34AB6F1B-F9B6-42D0-9C4C-B23C165A2781}" sibTransId="{9B167DDD-4990-4A9B-9E3C-D4D4F222753F}"/>
    <dgm:cxn modelId="{BE8E2A4F-1F86-4C4C-B184-42C0D1317BFF}" type="presOf" srcId="{6D34F841-E726-4A45-AB96-5D48BBD72612}" destId="{DD93AD72-D7A9-43CB-8574-953986D00E19}" srcOrd="0" destOrd="0" presId="urn:microsoft.com/office/officeart/2005/8/layout/default"/>
    <dgm:cxn modelId="{720E3452-DD8D-4879-A300-F505D1F58394}" type="presOf" srcId="{8034DF38-F318-4A12-ADBF-24B37F224520}" destId="{C268C354-097B-4933-8EF3-C7C26FD6BC0A}" srcOrd="0" destOrd="0" presId="urn:microsoft.com/office/officeart/2005/8/layout/default"/>
    <dgm:cxn modelId="{5ED21C59-3E2F-49D5-8DE7-AE266B7FA37B}" srcId="{FDC187E4-BA44-40D2-81C2-54776938639B}" destId="{7B655261-89B0-4E78-9554-EEB7A1A61094}" srcOrd="1" destOrd="0" parTransId="{3FD8FC5A-C3E1-4E20-A125-0DCB16B537A8}" sibTransId="{F5E900A9-F3E2-4A47-B2CD-961AF2B5329E}"/>
    <dgm:cxn modelId="{A5C0FC8E-6C3E-4003-AC37-81F628016561}" type="presOf" srcId="{FDC187E4-BA44-40D2-81C2-54776938639B}" destId="{9CFED683-F38D-476D-9644-82E289DBCE19}" srcOrd="0" destOrd="0" presId="urn:microsoft.com/office/officeart/2005/8/layout/default"/>
    <dgm:cxn modelId="{79886C95-8275-4FBE-BDB7-FFDD495686CB}" srcId="{FDC187E4-BA44-40D2-81C2-54776938639B}" destId="{43DC520A-C07A-41C5-B782-12DDEF81A99C}" srcOrd="3" destOrd="0" parTransId="{58F1A95B-F957-44FA-B61A-984F0948CE4A}" sibTransId="{B82AB4DB-24BE-4F25-B556-7160EF8326BC}"/>
    <dgm:cxn modelId="{CA96E29F-7981-4036-AA31-CB8D02B0DFF4}" srcId="{FDC187E4-BA44-40D2-81C2-54776938639B}" destId="{4C9A4036-AAC5-45DD-AF6F-3BFCB68B64D2}" srcOrd="5" destOrd="0" parTransId="{FD557EF6-8082-4822-8AA2-EFBE5F6CC5F4}" sibTransId="{6362C061-357E-47E7-B793-308370E89474}"/>
    <dgm:cxn modelId="{163259D4-DC53-43BA-B2AC-08EAE8EF640E}" type="presOf" srcId="{944F9EEB-FE3D-4D10-91BD-D2FC2A4A1853}" destId="{F7BD3B0B-E58A-42E3-B670-B0EFEAD9FDE1}" srcOrd="0" destOrd="0" presId="urn:microsoft.com/office/officeart/2005/8/layout/default"/>
    <dgm:cxn modelId="{FCA810DD-401B-4A32-8640-45D32EC96AF3}" type="presOf" srcId="{4C9A4036-AAC5-45DD-AF6F-3BFCB68B64D2}" destId="{3D33F588-7610-4C70-AEA9-BB6D4F69C5ED}" srcOrd="0" destOrd="0" presId="urn:microsoft.com/office/officeart/2005/8/layout/default"/>
    <dgm:cxn modelId="{0A5AD8DE-272D-4EBF-969F-E3DE2EE3E5E0}" type="presOf" srcId="{7B655261-89B0-4E78-9554-EEB7A1A61094}" destId="{F9C0028B-957C-46D4-99B9-E13476B969BF}" srcOrd="0" destOrd="0" presId="urn:microsoft.com/office/officeart/2005/8/layout/default"/>
    <dgm:cxn modelId="{FC17B6D7-37CE-43E8-AA91-8DA238F7E849}" type="presParOf" srcId="{9CFED683-F38D-476D-9644-82E289DBCE19}" destId="{F7BD3B0B-E58A-42E3-B670-B0EFEAD9FDE1}" srcOrd="0" destOrd="0" presId="urn:microsoft.com/office/officeart/2005/8/layout/default"/>
    <dgm:cxn modelId="{D430E6BA-26E0-4340-A0A0-61DCF6D9B647}" type="presParOf" srcId="{9CFED683-F38D-476D-9644-82E289DBCE19}" destId="{8A504AE4-98C0-4162-AF5B-26A5F59F3795}" srcOrd="1" destOrd="0" presId="urn:microsoft.com/office/officeart/2005/8/layout/default"/>
    <dgm:cxn modelId="{EC0377D2-3B97-4284-B28F-26DEF465FD31}" type="presParOf" srcId="{9CFED683-F38D-476D-9644-82E289DBCE19}" destId="{F9C0028B-957C-46D4-99B9-E13476B969BF}" srcOrd="2" destOrd="0" presId="urn:microsoft.com/office/officeart/2005/8/layout/default"/>
    <dgm:cxn modelId="{FC441AD3-51A9-4B51-8C48-767B03981B4F}" type="presParOf" srcId="{9CFED683-F38D-476D-9644-82E289DBCE19}" destId="{0D61396C-8064-4AC6-B0A1-B782326569E4}" srcOrd="3" destOrd="0" presId="urn:microsoft.com/office/officeart/2005/8/layout/default"/>
    <dgm:cxn modelId="{7457686A-91D9-4430-9CA7-CBAA7E88E4BF}" type="presParOf" srcId="{9CFED683-F38D-476D-9644-82E289DBCE19}" destId="{DD93AD72-D7A9-43CB-8574-953986D00E19}" srcOrd="4" destOrd="0" presId="urn:microsoft.com/office/officeart/2005/8/layout/default"/>
    <dgm:cxn modelId="{CAC1F3BA-15A0-46B4-8CF3-8A1977EE1987}" type="presParOf" srcId="{9CFED683-F38D-476D-9644-82E289DBCE19}" destId="{FE217A0A-BB7F-470D-BCE2-4325723A6D41}" srcOrd="5" destOrd="0" presId="urn:microsoft.com/office/officeart/2005/8/layout/default"/>
    <dgm:cxn modelId="{1E3AD442-6861-4BBF-9C56-20521B7DA8E5}" type="presParOf" srcId="{9CFED683-F38D-476D-9644-82E289DBCE19}" destId="{1D70F562-56BB-427F-9213-FAC20CF339E9}" srcOrd="6" destOrd="0" presId="urn:microsoft.com/office/officeart/2005/8/layout/default"/>
    <dgm:cxn modelId="{15F927E4-2B0E-4FE7-BCD0-FB059AA2EB99}" type="presParOf" srcId="{9CFED683-F38D-476D-9644-82E289DBCE19}" destId="{E37A3A6C-DD26-4904-A3E5-06F233766D84}" srcOrd="7" destOrd="0" presId="urn:microsoft.com/office/officeart/2005/8/layout/default"/>
    <dgm:cxn modelId="{C780D5B1-590C-412B-A743-75DDF7A890EC}" type="presParOf" srcId="{9CFED683-F38D-476D-9644-82E289DBCE19}" destId="{C268C354-097B-4933-8EF3-C7C26FD6BC0A}" srcOrd="8" destOrd="0" presId="urn:microsoft.com/office/officeart/2005/8/layout/default"/>
    <dgm:cxn modelId="{886849E2-6E3A-477B-A06C-31E29E970952}" type="presParOf" srcId="{9CFED683-F38D-476D-9644-82E289DBCE19}" destId="{7646A15D-C7A8-41B2-94EE-32D1EE1FB619}" srcOrd="9" destOrd="0" presId="urn:microsoft.com/office/officeart/2005/8/layout/default"/>
    <dgm:cxn modelId="{45B45474-8336-495C-BA45-9A243CAEA756}" type="presParOf" srcId="{9CFED683-F38D-476D-9644-82E289DBCE19}" destId="{3D33F588-7610-4C70-AEA9-BB6D4F69C5E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879D7-E819-43BE-BD84-8CD259EB214A}">
      <dsp:nvSpPr>
        <dsp:cNvPr id="0" name=""/>
        <dsp:cNvSpPr/>
      </dsp:nvSpPr>
      <dsp:spPr>
        <a:xfrm>
          <a:off x="0" y="1359160"/>
          <a:ext cx="2811780" cy="1785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C5E86-C418-4E69-9CF3-1EBF8FDA78ED}">
      <dsp:nvSpPr>
        <dsp:cNvPr id="0" name=""/>
        <dsp:cNvSpPr/>
      </dsp:nvSpPr>
      <dsp:spPr>
        <a:xfrm>
          <a:off x="312420" y="1655959"/>
          <a:ext cx="2811780" cy="1785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SCHOOL AND EDUCATION</a:t>
          </a:r>
          <a:endParaRPr lang="en-US" sz="2700" kern="1200"/>
        </a:p>
      </dsp:txBody>
      <dsp:txXfrm>
        <a:off x="364715" y="1708254"/>
        <a:ext cx="2707190" cy="1680890"/>
      </dsp:txXfrm>
    </dsp:sp>
    <dsp:sp modelId="{D389A9FB-E250-4A34-8410-70E4E014EF8B}">
      <dsp:nvSpPr>
        <dsp:cNvPr id="0" name=""/>
        <dsp:cNvSpPr/>
      </dsp:nvSpPr>
      <dsp:spPr>
        <a:xfrm>
          <a:off x="3436620" y="1359160"/>
          <a:ext cx="2811780" cy="1785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80F72-AE80-47A3-9DA8-C28134CB2520}">
      <dsp:nvSpPr>
        <dsp:cNvPr id="0" name=""/>
        <dsp:cNvSpPr/>
      </dsp:nvSpPr>
      <dsp:spPr>
        <a:xfrm>
          <a:off x="3749040" y="1655959"/>
          <a:ext cx="2811780" cy="1785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RELATIONSHIPS AND FRIENDSHIPS</a:t>
          </a:r>
          <a:endParaRPr lang="en-US" sz="2700" kern="1200"/>
        </a:p>
      </dsp:txBody>
      <dsp:txXfrm>
        <a:off x="3801335" y="1708254"/>
        <a:ext cx="2707190" cy="1680890"/>
      </dsp:txXfrm>
    </dsp:sp>
    <dsp:sp modelId="{6A1E2CC5-3972-48AD-B0B5-7D213A9CC6D9}">
      <dsp:nvSpPr>
        <dsp:cNvPr id="0" name=""/>
        <dsp:cNvSpPr/>
      </dsp:nvSpPr>
      <dsp:spPr>
        <a:xfrm>
          <a:off x="6873240" y="1359160"/>
          <a:ext cx="2811780" cy="1785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A8724-8EB9-41AF-8401-2CF2181BF24B}">
      <dsp:nvSpPr>
        <dsp:cNvPr id="0" name=""/>
        <dsp:cNvSpPr/>
      </dsp:nvSpPr>
      <dsp:spPr>
        <a:xfrm>
          <a:off x="7185659" y="1655959"/>
          <a:ext cx="2811780" cy="1785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CHILDHOOD TO ADOLESCENCE</a:t>
          </a:r>
          <a:endParaRPr lang="en-US" sz="2700" kern="1200"/>
        </a:p>
      </dsp:txBody>
      <dsp:txXfrm>
        <a:off x="7237954" y="1708254"/>
        <a:ext cx="2707190" cy="168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5DD9D-C816-436D-8824-B1B767CD9675}">
      <dsp:nvSpPr>
        <dsp:cNvPr id="0" name=""/>
        <dsp:cNvSpPr/>
      </dsp:nvSpPr>
      <dsp:spPr>
        <a:xfrm>
          <a:off x="4074884" y="764"/>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From Senior Students to Junior Students</a:t>
          </a:r>
          <a:endParaRPr lang="en-US" sz="1100" kern="1200"/>
        </a:p>
      </dsp:txBody>
      <dsp:txXfrm>
        <a:off x="4536802" y="764"/>
        <a:ext cx="923835" cy="1524329"/>
      </dsp:txXfrm>
    </dsp:sp>
    <dsp:sp modelId="{CB95077A-520B-4462-A43F-9879D2F695EE}">
      <dsp:nvSpPr>
        <dsp:cNvPr id="0" name=""/>
        <dsp:cNvSpPr/>
      </dsp:nvSpPr>
      <dsp:spPr>
        <a:xfrm rot="4320000">
          <a:off x="5626526" y="1128098"/>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Be kind to everyone</a:t>
          </a:r>
          <a:endParaRPr lang="en-US" sz="1100" kern="1200"/>
        </a:p>
      </dsp:txBody>
      <dsp:txXfrm rot="-5400000">
        <a:off x="5941955" y="1540057"/>
        <a:ext cx="1524329" cy="923835"/>
      </dsp:txXfrm>
    </dsp:sp>
    <dsp:sp modelId="{8F3968EB-4F5D-4987-889A-F20574B10D99}">
      <dsp:nvSpPr>
        <dsp:cNvPr id="0" name=""/>
        <dsp:cNvSpPr/>
      </dsp:nvSpPr>
      <dsp:spPr>
        <a:xfrm rot="8640000">
          <a:off x="5033852" y="2952164"/>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Friendship groups change</a:t>
          </a:r>
          <a:endParaRPr lang="en-US" sz="1100" kern="1200"/>
        </a:p>
      </dsp:txBody>
      <dsp:txXfrm rot="10800000">
        <a:off x="5590798" y="3244630"/>
        <a:ext cx="923835" cy="1524329"/>
      </dsp:txXfrm>
    </dsp:sp>
    <dsp:sp modelId="{FABCC5D0-11F2-45B2-8A66-2E4CE6F28F56}">
      <dsp:nvSpPr>
        <dsp:cNvPr id="0" name=""/>
        <dsp:cNvSpPr/>
      </dsp:nvSpPr>
      <dsp:spPr>
        <a:xfrm rot="12960000">
          <a:off x="3115916" y="2952164"/>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Get to know students from other schools, new and old friends.</a:t>
          </a:r>
          <a:endParaRPr lang="en-US" sz="1100" kern="1200"/>
        </a:p>
      </dsp:txBody>
      <dsp:txXfrm rot="10800000">
        <a:off x="3482806" y="3244630"/>
        <a:ext cx="923835" cy="1524329"/>
      </dsp:txXfrm>
    </dsp:sp>
    <dsp:sp modelId="{6BF970D2-B9E7-4A7B-998A-D2EA827CEFCF}">
      <dsp:nvSpPr>
        <dsp:cNvPr id="0" name=""/>
        <dsp:cNvSpPr/>
      </dsp:nvSpPr>
      <dsp:spPr>
        <a:xfrm rot="17280000">
          <a:off x="2523241" y="1128098"/>
          <a:ext cx="1847671" cy="184767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kern="1200"/>
            <a:t>HERE TO LEARN, TO HAVE FUN</a:t>
          </a:r>
          <a:endParaRPr lang="en-US" sz="1100" kern="1200"/>
        </a:p>
      </dsp:txBody>
      <dsp:txXfrm rot="5400000">
        <a:off x="2531154" y="1540057"/>
        <a:ext cx="1524329" cy="923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D3B0B-E58A-42E3-B670-B0EFEAD9FDE1}">
      <dsp:nvSpPr>
        <dsp:cNvPr id="0" name=""/>
        <dsp:cNvSpPr/>
      </dsp:nvSpPr>
      <dsp:spPr>
        <a:xfrm>
          <a:off x="0" y="615806"/>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We all have our own unique set of strengths</a:t>
          </a:r>
          <a:endParaRPr lang="en-US" sz="2500" kern="1200"/>
        </a:p>
      </dsp:txBody>
      <dsp:txXfrm>
        <a:off x="0" y="615806"/>
        <a:ext cx="3376690" cy="2026014"/>
      </dsp:txXfrm>
    </dsp:sp>
    <dsp:sp modelId="{F9C0028B-957C-46D4-99B9-E13476B969BF}">
      <dsp:nvSpPr>
        <dsp:cNvPr id="0" name=""/>
        <dsp:cNvSpPr/>
      </dsp:nvSpPr>
      <dsp:spPr>
        <a:xfrm>
          <a:off x="3714359" y="615806"/>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With adolescence comes ownership and responsibility</a:t>
          </a:r>
          <a:endParaRPr lang="en-US" sz="2500" kern="1200"/>
        </a:p>
      </dsp:txBody>
      <dsp:txXfrm>
        <a:off x="3714359" y="615806"/>
        <a:ext cx="3376690" cy="2026014"/>
      </dsp:txXfrm>
    </dsp:sp>
    <dsp:sp modelId="{DD93AD72-D7A9-43CB-8574-953986D00E19}">
      <dsp:nvSpPr>
        <dsp:cNvPr id="0" name=""/>
        <dsp:cNvSpPr/>
      </dsp:nvSpPr>
      <dsp:spPr>
        <a:xfrm>
          <a:off x="7428719" y="615806"/>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Self esteem is often fragile at this time. Relationships/friendships play a major role.  </a:t>
          </a:r>
          <a:endParaRPr lang="en-US" sz="2500" kern="1200"/>
        </a:p>
      </dsp:txBody>
      <dsp:txXfrm>
        <a:off x="7428719" y="615806"/>
        <a:ext cx="3376690" cy="2026014"/>
      </dsp:txXfrm>
    </dsp:sp>
    <dsp:sp modelId="{1D70F562-56BB-427F-9213-FAC20CF339E9}">
      <dsp:nvSpPr>
        <dsp:cNvPr id="0" name=""/>
        <dsp:cNvSpPr/>
      </dsp:nvSpPr>
      <dsp:spPr>
        <a:xfrm>
          <a:off x="0" y="2979490"/>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Helpful Boundaries, Be the reason to say no</a:t>
          </a:r>
          <a:endParaRPr lang="en-US" sz="2500" kern="1200"/>
        </a:p>
      </dsp:txBody>
      <dsp:txXfrm>
        <a:off x="0" y="2979490"/>
        <a:ext cx="3376690" cy="2026014"/>
      </dsp:txXfrm>
    </dsp:sp>
    <dsp:sp modelId="{C268C354-097B-4933-8EF3-C7C26FD6BC0A}">
      <dsp:nvSpPr>
        <dsp:cNvPr id="0" name=""/>
        <dsp:cNvSpPr/>
      </dsp:nvSpPr>
      <dsp:spPr>
        <a:xfrm>
          <a:off x="3714359" y="2979490"/>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Active participation in growing up – school, friendships, sport, extra-curricular activities</a:t>
          </a:r>
          <a:endParaRPr lang="en-US" sz="2500" kern="1200"/>
        </a:p>
      </dsp:txBody>
      <dsp:txXfrm>
        <a:off x="3714359" y="2979490"/>
        <a:ext cx="3376690" cy="2026014"/>
      </dsp:txXfrm>
    </dsp:sp>
    <dsp:sp modelId="{3D33F588-7610-4C70-AEA9-BB6D4F69C5ED}">
      <dsp:nvSpPr>
        <dsp:cNvPr id="0" name=""/>
        <dsp:cNvSpPr/>
      </dsp:nvSpPr>
      <dsp:spPr>
        <a:xfrm>
          <a:off x="7428719" y="2979490"/>
          <a:ext cx="3376690" cy="20260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Do encourage a good night’s sleep. sleep and rest are important</a:t>
          </a:r>
          <a:endParaRPr lang="en-US" sz="2500" kern="1200"/>
        </a:p>
      </dsp:txBody>
      <dsp:txXfrm>
        <a:off x="7428719" y="2979490"/>
        <a:ext cx="3376690" cy="2026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2347B4E0-C674-4BE2-B86C-1B1833D268C8}" type="datetimeFigureOut">
              <a:rPr lang="en-IE" smtClean="0"/>
              <a:t>07/05/2024</a:t>
            </a:fld>
            <a:endParaRPr lang="en-IE"/>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3918031-8430-4264-A3DC-42CD7BFFC3F5}" type="slidenum">
              <a:rPr lang="en-IE" smtClean="0"/>
              <a:t>‹#›</a:t>
            </a:fld>
            <a:endParaRPr lang="en-IE"/>
          </a:p>
        </p:txBody>
      </p:sp>
    </p:spTree>
    <p:extLst>
      <p:ext uri="{BB962C8B-B14F-4D97-AF65-F5344CB8AC3E}">
        <p14:creationId xmlns:p14="http://schemas.microsoft.com/office/powerpoint/2010/main" val="20735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I would like to welcome everyone to our meeting and to thank you picking St </a:t>
            </a:r>
            <a:r>
              <a:rPr lang="en-IE" sz="1400" err="1"/>
              <a:t>Ailbe’s</a:t>
            </a:r>
            <a:r>
              <a:rPr lang="en-IE" sz="1400"/>
              <a:t> as your school of choice. </a:t>
            </a:r>
          </a:p>
          <a:p>
            <a:r>
              <a:rPr lang="en-IE" sz="1400"/>
              <a:t>I will start by asking my colleagues by introducing themselves and their role.</a:t>
            </a:r>
          </a:p>
          <a:p>
            <a:r>
              <a:rPr lang="en-IE" sz="1400"/>
              <a:t>Noreen &amp; Alannah</a:t>
            </a:r>
          </a:p>
          <a:p>
            <a:r>
              <a:rPr lang="en-IE" sz="1400"/>
              <a:t>I’m Denis Keating the Home School Liaison Teacher, I act as a link between parents, home and school.  My role is to support parents as much as possible while their child is in St </a:t>
            </a:r>
            <a:r>
              <a:rPr lang="en-IE" sz="1400" err="1"/>
              <a:t>Ailbe’s</a:t>
            </a:r>
            <a:r>
              <a:rPr lang="en-IE" sz="140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18031-8430-4264-A3DC-42CD7BFFC3F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2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a:p>
            <a:r>
              <a:rPr lang="en-IE" sz="1400"/>
              <a:t>The only difference</a:t>
            </a:r>
            <a:r>
              <a:rPr lang="en-IE" sz="1400" baseline="0"/>
              <a:t> between this timetable and the previous one is this timetable </a:t>
            </a:r>
            <a:r>
              <a:rPr lang="en-IE" sz="1400" baseline="0" err="1"/>
              <a:t>contain</a:t>
            </a:r>
            <a:r>
              <a:rPr lang="en-IE" sz="1400" err="1"/>
              <a:t>`s</a:t>
            </a:r>
            <a:r>
              <a:rPr lang="en-IE" sz="1400" baseline="0"/>
              <a:t> an SEN class, they will always be coloured white</a:t>
            </a:r>
            <a:endParaRPr lang="en-IE" sz="1400"/>
          </a:p>
        </p:txBody>
      </p:sp>
      <p:sp>
        <p:nvSpPr>
          <p:cNvPr id="4" name="Slide Number Placeholder 3"/>
          <p:cNvSpPr>
            <a:spLocks noGrp="1"/>
          </p:cNvSpPr>
          <p:nvPr>
            <p:ph type="sldNum" sz="quarter" idx="10"/>
          </p:nvPr>
        </p:nvSpPr>
        <p:spPr/>
        <p:txBody>
          <a:bodyPr/>
          <a:lstStyle/>
          <a:p>
            <a:fld id="{E3918031-8430-4264-A3DC-42CD7BFFC3F5}" type="slidenum">
              <a:rPr lang="en-IE" smtClean="0"/>
              <a:t>10</a:t>
            </a:fld>
            <a:endParaRPr lang="en-IE"/>
          </a:p>
        </p:txBody>
      </p:sp>
    </p:spTree>
    <p:extLst>
      <p:ext uri="{BB962C8B-B14F-4D97-AF65-F5344CB8AC3E}">
        <p14:creationId xmlns:p14="http://schemas.microsoft.com/office/powerpoint/2010/main" val="241511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The list of class material is also available on the website, please try to ensure that your child has all the necessary materials before school starts as it will make life easier for them.</a:t>
            </a:r>
          </a:p>
          <a:p>
            <a:endParaRPr lang="en-IE" sz="1400"/>
          </a:p>
          <a:p>
            <a:r>
              <a:rPr lang="en-IE" sz="1400"/>
              <a:t>Handout 1 page 4 of Parent Information Booklet</a:t>
            </a:r>
          </a:p>
        </p:txBody>
      </p:sp>
      <p:sp>
        <p:nvSpPr>
          <p:cNvPr id="4" name="Slide Number Placeholder 3"/>
          <p:cNvSpPr>
            <a:spLocks noGrp="1"/>
          </p:cNvSpPr>
          <p:nvPr>
            <p:ph type="sldNum" sz="quarter" idx="10"/>
          </p:nvPr>
        </p:nvSpPr>
        <p:spPr/>
        <p:txBody>
          <a:bodyPr/>
          <a:lstStyle/>
          <a:p>
            <a:fld id="{E3918031-8430-4264-A3DC-42CD7BFFC3F5}" type="slidenum">
              <a:rPr lang="en-IE" smtClean="0"/>
              <a:t>11</a:t>
            </a:fld>
            <a:endParaRPr lang="en-IE"/>
          </a:p>
        </p:txBody>
      </p:sp>
    </p:spTree>
    <p:extLst>
      <p:ext uri="{BB962C8B-B14F-4D97-AF65-F5344CB8AC3E}">
        <p14:creationId xmlns:p14="http://schemas.microsoft.com/office/powerpoint/2010/main" val="218046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a:t>Handout 1 page 4 of Parent Information Booklet</a:t>
            </a:r>
          </a:p>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12</a:t>
            </a:fld>
            <a:endParaRPr lang="en-IE"/>
          </a:p>
        </p:txBody>
      </p:sp>
    </p:spTree>
    <p:extLst>
      <p:ext uri="{BB962C8B-B14F-4D97-AF65-F5344CB8AC3E}">
        <p14:creationId xmlns:p14="http://schemas.microsoft.com/office/powerpoint/2010/main" val="360687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Uniform is a navy pants with v neck jumper with school crest.</a:t>
            </a:r>
          </a:p>
          <a:p>
            <a:endParaRPr lang="en-IE" sz="1400"/>
          </a:p>
          <a:p>
            <a:r>
              <a:rPr lang="en-IE" sz="1400"/>
              <a:t>There is a school track suit which is only available on line from Idsportshop.com </a:t>
            </a:r>
            <a:endParaRPr lang="en-IE" sz="1400">
              <a:cs typeface="Calibri"/>
            </a:endParaRPr>
          </a:p>
          <a:p>
            <a:endParaRPr lang="en-IE" sz="1400"/>
          </a:p>
          <a:p>
            <a:r>
              <a:rPr lang="en-IE" sz="1400"/>
              <a:t>There will be a fitting arranged in school for 26th June with a second one in late August, try to attend the June fitting as it takes 6-8 weeks to receive your order. We will let you know the exact dates nearer to the time.</a:t>
            </a:r>
            <a:endParaRPr lang="en-IE" sz="1400">
              <a:cs typeface="Calibri"/>
            </a:endParaRPr>
          </a:p>
          <a:p>
            <a:endParaRPr lang="en-IE"/>
          </a:p>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14</a:t>
            </a:fld>
            <a:endParaRPr lang="en-IE"/>
          </a:p>
        </p:txBody>
      </p:sp>
    </p:spTree>
    <p:extLst>
      <p:ext uri="{BB962C8B-B14F-4D97-AF65-F5344CB8AC3E}">
        <p14:creationId xmlns:p14="http://schemas.microsoft.com/office/powerpoint/2010/main" val="110421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I will now pass over to </a:t>
            </a:r>
            <a:r>
              <a:rPr lang="en-IE" sz="1400" err="1"/>
              <a:t>Edel</a:t>
            </a:r>
            <a:r>
              <a:rPr lang="en-IE" sz="1400"/>
              <a:t> and Alannah who will talk about pastoral care and guidance.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18031-8430-4264-A3DC-42CD7BFFC3F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538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22</a:t>
            </a:fld>
            <a:endParaRPr lang="en-IE"/>
          </a:p>
        </p:txBody>
      </p:sp>
    </p:spTree>
    <p:extLst>
      <p:ext uri="{BB962C8B-B14F-4D97-AF65-F5344CB8AC3E}">
        <p14:creationId xmlns:p14="http://schemas.microsoft.com/office/powerpoint/2010/main" val="67076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23</a:t>
            </a:fld>
            <a:endParaRPr lang="en-IE"/>
          </a:p>
        </p:txBody>
      </p:sp>
    </p:spTree>
    <p:extLst>
      <p:ext uri="{BB962C8B-B14F-4D97-AF65-F5344CB8AC3E}">
        <p14:creationId xmlns:p14="http://schemas.microsoft.com/office/powerpoint/2010/main" val="69284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28</a:t>
            </a:fld>
            <a:endParaRPr lang="en-IE"/>
          </a:p>
        </p:txBody>
      </p:sp>
    </p:spTree>
    <p:extLst>
      <p:ext uri="{BB962C8B-B14F-4D97-AF65-F5344CB8AC3E}">
        <p14:creationId xmlns:p14="http://schemas.microsoft.com/office/powerpoint/2010/main" val="147333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29</a:t>
            </a:fld>
            <a:endParaRPr lang="en-IE"/>
          </a:p>
        </p:txBody>
      </p:sp>
    </p:spTree>
    <p:extLst>
      <p:ext uri="{BB962C8B-B14F-4D97-AF65-F5344CB8AC3E}">
        <p14:creationId xmlns:p14="http://schemas.microsoft.com/office/powerpoint/2010/main" val="204909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5924C-71BF-466E-B6FA-520A92A4F62F}" type="slidenum">
              <a:rPr lang="en-US" smtClean="0"/>
              <a:pPr/>
              <a:t>30</a:t>
            </a:fld>
            <a:endParaRPr lang="en-US"/>
          </a:p>
        </p:txBody>
      </p:sp>
    </p:spTree>
    <p:extLst>
      <p:ext uri="{BB962C8B-B14F-4D97-AF65-F5344CB8AC3E}">
        <p14:creationId xmlns:p14="http://schemas.microsoft.com/office/powerpoint/2010/main" val="10240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3918031-8430-4264-A3DC-42CD7BFFC3F5}" type="slidenum">
              <a:rPr lang="en-IE" smtClean="0"/>
              <a:t>2</a:t>
            </a:fld>
            <a:endParaRPr lang="en-IE"/>
          </a:p>
        </p:txBody>
      </p:sp>
    </p:spTree>
    <p:extLst>
      <p:ext uri="{BB962C8B-B14F-4D97-AF65-F5344CB8AC3E}">
        <p14:creationId xmlns:p14="http://schemas.microsoft.com/office/powerpoint/2010/main" val="375165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5924C-71BF-466E-B6FA-520A92A4F62F}" type="slidenum">
              <a:rPr lang="en-US" smtClean="0"/>
              <a:pPr/>
              <a:t>31</a:t>
            </a:fld>
            <a:endParaRPr lang="en-US"/>
          </a:p>
        </p:txBody>
      </p:sp>
    </p:spTree>
    <p:extLst>
      <p:ext uri="{BB962C8B-B14F-4D97-AF65-F5344CB8AC3E}">
        <p14:creationId xmlns:p14="http://schemas.microsoft.com/office/powerpoint/2010/main" val="97512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To help you follow your child's progress during the year all parents/guardian have access to </a:t>
            </a:r>
            <a:r>
              <a:rPr lang="en-IE" sz="1400" err="1"/>
              <a:t>VsWare</a:t>
            </a:r>
            <a:r>
              <a:rPr lang="en-IE" sz="1400"/>
              <a:t>, here you will see information on attendance, behaviour, time tabling.   We also use it to send notifications and text messages.  </a:t>
            </a:r>
          </a:p>
          <a:p>
            <a:endParaRPr lang="en-IE" sz="1400"/>
          </a:p>
          <a:p>
            <a:r>
              <a:rPr lang="en-IE" sz="1400"/>
              <a:t>You can download the app from the App Store or log in through the St </a:t>
            </a:r>
            <a:r>
              <a:rPr lang="en-IE" sz="1400" err="1"/>
              <a:t>Ailbe’s</a:t>
            </a:r>
            <a:r>
              <a:rPr lang="en-IE" sz="1400"/>
              <a:t> website.</a:t>
            </a:r>
          </a:p>
          <a:p>
            <a:endParaRPr lang="en-IE" sz="1400"/>
          </a:p>
          <a:p>
            <a:r>
              <a:rPr lang="en-IE" sz="1400"/>
              <a:t>Details of your log on will be send by text.</a:t>
            </a:r>
          </a:p>
        </p:txBody>
      </p:sp>
      <p:sp>
        <p:nvSpPr>
          <p:cNvPr id="4" name="Slide Number Placeholder 3"/>
          <p:cNvSpPr>
            <a:spLocks noGrp="1"/>
          </p:cNvSpPr>
          <p:nvPr>
            <p:ph type="sldNum" sz="quarter" idx="10"/>
          </p:nvPr>
        </p:nvSpPr>
        <p:spPr/>
        <p:txBody>
          <a:bodyPr/>
          <a:lstStyle/>
          <a:p>
            <a:fld id="{E3918031-8430-4264-A3DC-42CD7BFFC3F5}" type="slidenum">
              <a:rPr lang="en-IE" smtClean="0"/>
              <a:t>32</a:t>
            </a:fld>
            <a:endParaRPr lang="en-IE"/>
          </a:p>
        </p:txBody>
      </p:sp>
    </p:spTree>
    <p:extLst>
      <p:ext uri="{BB962C8B-B14F-4D97-AF65-F5344CB8AC3E}">
        <p14:creationId xmlns:p14="http://schemas.microsoft.com/office/powerpoint/2010/main" val="2826466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Just be aware we are no longer posting out term reports of examination results, they will only be available on </a:t>
            </a:r>
            <a:r>
              <a:rPr lang="en-IE" sz="1400" err="1"/>
              <a:t>VsWare</a:t>
            </a:r>
            <a:r>
              <a:rPr lang="en-IE" sz="1400"/>
              <a:t>, you will be informed by text when the window for viewing the reports opens.</a:t>
            </a:r>
          </a:p>
        </p:txBody>
      </p:sp>
      <p:sp>
        <p:nvSpPr>
          <p:cNvPr id="4" name="Slide Number Placeholder 3"/>
          <p:cNvSpPr>
            <a:spLocks noGrp="1"/>
          </p:cNvSpPr>
          <p:nvPr>
            <p:ph type="sldNum" sz="quarter" idx="10"/>
          </p:nvPr>
        </p:nvSpPr>
        <p:spPr/>
        <p:txBody>
          <a:bodyPr/>
          <a:lstStyle/>
          <a:p>
            <a:fld id="{E3918031-8430-4264-A3DC-42CD7BFFC3F5}" type="slidenum">
              <a:rPr lang="en-IE" smtClean="0"/>
              <a:t>33</a:t>
            </a:fld>
            <a:endParaRPr lang="en-IE"/>
          </a:p>
        </p:txBody>
      </p:sp>
    </p:spTree>
    <p:extLst>
      <p:ext uri="{BB962C8B-B14F-4D97-AF65-F5344CB8AC3E}">
        <p14:creationId xmlns:p14="http://schemas.microsoft.com/office/powerpoint/2010/main" val="397826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We would encourage you to use the Way2Pay system for paying the school contribution or any other payment that is required during the year. </a:t>
            </a:r>
          </a:p>
          <a:p>
            <a:r>
              <a:rPr lang="en-IE" sz="1400"/>
              <a:t> You do need a Debit card to use the system and a valid mobile number.</a:t>
            </a:r>
          </a:p>
          <a:p>
            <a:r>
              <a:rPr lang="en-IE" sz="1400"/>
              <a:t>Like </a:t>
            </a:r>
            <a:r>
              <a:rPr lang="en-IE" sz="1400" err="1"/>
              <a:t>VsWare</a:t>
            </a:r>
            <a:r>
              <a:rPr lang="en-IE" sz="1400"/>
              <a:t> you will be sent a text message with the link and password.</a:t>
            </a:r>
          </a:p>
          <a:p>
            <a:endParaRPr lang="en-IE" sz="1400"/>
          </a:p>
          <a:p>
            <a:r>
              <a:rPr lang="en-IE" sz="1400"/>
              <a:t>Way2Pay can be accessed on the website.</a:t>
            </a:r>
          </a:p>
        </p:txBody>
      </p:sp>
      <p:sp>
        <p:nvSpPr>
          <p:cNvPr id="4" name="Slide Number Placeholder 3"/>
          <p:cNvSpPr>
            <a:spLocks noGrp="1"/>
          </p:cNvSpPr>
          <p:nvPr>
            <p:ph type="sldNum" sz="quarter" idx="10"/>
          </p:nvPr>
        </p:nvSpPr>
        <p:spPr/>
        <p:txBody>
          <a:bodyPr/>
          <a:lstStyle/>
          <a:p>
            <a:fld id="{E3918031-8430-4264-A3DC-42CD7BFFC3F5}" type="slidenum">
              <a:rPr lang="en-IE" smtClean="0"/>
              <a:t>34</a:t>
            </a:fld>
            <a:endParaRPr lang="en-IE"/>
          </a:p>
        </p:txBody>
      </p:sp>
    </p:spTree>
    <p:extLst>
      <p:ext uri="{BB962C8B-B14F-4D97-AF65-F5344CB8AC3E}">
        <p14:creationId xmlns:p14="http://schemas.microsoft.com/office/powerpoint/2010/main" val="276526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The student journal is a very important book, it contains a great deal of useful information.  All teachers use it to communicate with home so keep an eye on any entries that are made.  Make sure to sign it every week as the assigned class teacher will be checking them weekly.</a:t>
            </a:r>
          </a:p>
        </p:txBody>
      </p:sp>
      <p:sp>
        <p:nvSpPr>
          <p:cNvPr id="4" name="Slide Number Placeholder 3"/>
          <p:cNvSpPr>
            <a:spLocks noGrp="1"/>
          </p:cNvSpPr>
          <p:nvPr>
            <p:ph type="sldNum" sz="quarter" idx="10"/>
          </p:nvPr>
        </p:nvSpPr>
        <p:spPr/>
        <p:txBody>
          <a:bodyPr/>
          <a:lstStyle/>
          <a:p>
            <a:fld id="{E3918031-8430-4264-A3DC-42CD7BFFC3F5}" type="slidenum">
              <a:rPr lang="en-IE" smtClean="0"/>
              <a:t>37</a:t>
            </a:fld>
            <a:endParaRPr lang="en-IE"/>
          </a:p>
        </p:txBody>
      </p:sp>
    </p:spTree>
    <p:extLst>
      <p:ext uri="{BB962C8B-B14F-4D97-AF65-F5344CB8AC3E}">
        <p14:creationId xmlns:p14="http://schemas.microsoft.com/office/powerpoint/2010/main" val="102281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Here are our contact details.</a:t>
            </a:r>
          </a:p>
          <a:p>
            <a:endParaRPr lang="en-IE" sz="1400"/>
          </a:p>
          <a:p>
            <a:r>
              <a:rPr lang="en-IE" sz="1400"/>
              <a:t>We will email the presentation in case you missed anything.</a:t>
            </a:r>
          </a:p>
          <a:p>
            <a:endParaRPr lang="en-IE" sz="1400"/>
          </a:p>
        </p:txBody>
      </p:sp>
      <p:sp>
        <p:nvSpPr>
          <p:cNvPr id="4" name="Slide Number Placeholder 3"/>
          <p:cNvSpPr>
            <a:spLocks noGrp="1"/>
          </p:cNvSpPr>
          <p:nvPr>
            <p:ph type="sldNum" sz="quarter" idx="10"/>
          </p:nvPr>
        </p:nvSpPr>
        <p:spPr/>
        <p:txBody>
          <a:bodyPr/>
          <a:lstStyle/>
          <a:p>
            <a:fld id="{E3918031-8430-4264-A3DC-42CD7BFFC3F5}" type="slidenum">
              <a:rPr lang="en-IE" smtClean="0"/>
              <a:t>39</a:t>
            </a:fld>
            <a:endParaRPr lang="en-IE"/>
          </a:p>
        </p:txBody>
      </p:sp>
    </p:spTree>
    <p:extLst>
      <p:ext uri="{BB962C8B-B14F-4D97-AF65-F5344CB8AC3E}">
        <p14:creationId xmlns:p14="http://schemas.microsoft.com/office/powerpoint/2010/main" val="424520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40</a:t>
            </a:fld>
            <a:endParaRPr lang="en-IE"/>
          </a:p>
        </p:txBody>
      </p:sp>
    </p:spTree>
    <p:extLst>
      <p:ext uri="{BB962C8B-B14F-4D97-AF65-F5344CB8AC3E}">
        <p14:creationId xmlns:p14="http://schemas.microsoft.com/office/powerpoint/2010/main" val="41655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Here is a list of what we will be covering – hopefully we will have you out of here within an hour.</a:t>
            </a:r>
          </a:p>
        </p:txBody>
      </p:sp>
      <p:sp>
        <p:nvSpPr>
          <p:cNvPr id="4" name="Slide Number Placeholder 3"/>
          <p:cNvSpPr>
            <a:spLocks noGrp="1"/>
          </p:cNvSpPr>
          <p:nvPr>
            <p:ph type="sldNum" sz="quarter" idx="10"/>
          </p:nvPr>
        </p:nvSpPr>
        <p:spPr/>
        <p:txBody>
          <a:bodyPr/>
          <a:lstStyle/>
          <a:p>
            <a:fld id="{E3918031-8430-4264-A3DC-42CD7BFFC3F5}" type="slidenum">
              <a:rPr lang="en-IE" smtClean="0"/>
              <a:t>3</a:t>
            </a:fld>
            <a:endParaRPr lang="en-IE"/>
          </a:p>
        </p:txBody>
      </p:sp>
    </p:spTree>
    <p:extLst>
      <p:ext uri="{BB962C8B-B14F-4D97-AF65-F5344CB8AC3E}">
        <p14:creationId xmlns:p14="http://schemas.microsoft.com/office/powerpoint/2010/main" val="75233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Lets look at the subjects your child will studying for the next 3 years. Students are examined in 5 core subjects and 3 option subjects at Junior Cycle.</a:t>
            </a:r>
          </a:p>
          <a:p>
            <a:r>
              <a:rPr lang="en-IE" sz="1400"/>
              <a:t>Subjects are divided into 2 categories, Core subjects – on the left and Option on the right.</a:t>
            </a:r>
          </a:p>
          <a:p>
            <a:endParaRPr lang="en-IE" sz="1400"/>
          </a:p>
          <a:p>
            <a:r>
              <a:rPr lang="en-IE" sz="1400"/>
              <a:t>Every student will study all the core subjects for their 3 years at Junior cycle</a:t>
            </a:r>
          </a:p>
        </p:txBody>
      </p:sp>
      <p:sp>
        <p:nvSpPr>
          <p:cNvPr id="4" name="Slide Number Placeholder 3"/>
          <p:cNvSpPr>
            <a:spLocks noGrp="1"/>
          </p:cNvSpPr>
          <p:nvPr>
            <p:ph type="sldNum" sz="quarter" idx="10"/>
          </p:nvPr>
        </p:nvSpPr>
        <p:spPr/>
        <p:txBody>
          <a:bodyPr/>
          <a:lstStyle/>
          <a:p>
            <a:fld id="{E3918031-8430-4264-A3DC-42CD7BFFC3F5}" type="slidenum">
              <a:rPr lang="en-IE" smtClean="0"/>
              <a:t>4</a:t>
            </a:fld>
            <a:endParaRPr lang="en-IE"/>
          </a:p>
        </p:txBody>
      </p:sp>
    </p:spTree>
    <p:extLst>
      <p:ext uri="{BB962C8B-B14F-4D97-AF65-F5344CB8AC3E}">
        <p14:creationId xmlns:p14="http://schemas.microsoft.com/office/powerpoint/2010/main" val="290910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Option Subjects are divided into 3 blocks.</a:t>
            </a:r>
          </a:p>
        </p:txBody>
      </p:sp>
      <p:sp>
        <p:nvSpPr>
          <p:cNvPr id="4" name="Slide Number Placeholder 3"/>
          <p:cNvSpPr>
            <a:spLocks noGrp="1"/>
          </p:cNvSpPr>
          <p:nvPr>
            <p:ph type="sldNum" sz="quarter" idx="10"/>
          </p:nvPr>
        </p:nvSpPr>
        <p:spPr/>
        <p:txBody>
          <a:bodyPr/>
          <a:lstStyle/>
          <a:p>
            <a:fld id="{E3918031-8430-4264-A3DC-42CD7BFFC3F5}" type="slidenum">
              <a:rPr lang="en-IE" smtClean="0"/>
              <a:t>5</a:t>
            </a:fld>
            <a:endParaRPr lang="en-IE"/>
          </a:p>
        </p:txBody>
      </p:sp>
    </p:spTree>
    <p:extLst>
      <p:ext uri="{BB962C8B-B14F-4D97-AF65-F5344CB8AC3E}">
        <p14:creationId xmlns:p14="http://schemas.microsoft.com/office/powerpoint/2010/main" val="100619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Don’t worry every student will experience all the options subjects during the 3 week taster blocks.  At the end of the 15 weeks students will have to pick 1 subject from each of block 2 and 3.</a:t>
            </a:r>
          </a:p>
          <a:p>
            <a:endParaRPr lang="en-IE" sz="1400"/>
          </a:p>
          <a:p>
            <a:r>
              <a:rPr lang="en-IE" sz="1400"/>
              <a:t>Block 1 is different – in that the students in conjunction with yourselves will have to pick 1 subject from the block 1 before starting in September.  You can do this on the survey Mr Devitt has sent out or you can wait to discuss your choice during the one-to-one meeting you will be having with Mr Devitt or Mr </a:t>
            </a:r>
            <a:r>
              <a:rPr lang="en-IE" sz="1400" err="1"/>
              <a:t>O’Dwyer</a:t>
            </a:r>
            <a:r>
              <a:rPr lang="en-IE" sz="1400"/>
              <a:t> at the end of the month, or you might like to discuss it with Noreen.</a:t>
            </a:r>
          </a:p>
        </p:txBody>
      </p:sp>
      <p:sp>
        <p:nvSpPr>
          <p:cNvPr id="4" name="Slide Number Placeholder 3"/>
          <p:cNvSpPr>
            <a:spLocks noGrp="1"/>
          </p:cNvSpPr>
          <p:nvPr>
            <p:ph type="sldNum" sz="quarter" idx="10"/>
          </p:nvPr>
        </p:nvSpPr>
        <p:spPr/>
        <p:txBody>
          <a:bodyPr/>
          <a:lstStyle/>
          <a:p>
            <a:fld id="{E3918031-8430-4264-A3DC-42CD7BFFC3F5}" type="slidenum">
              <a:rPr lang="en-IE" smtClean="0"/>
              <a:t>6</a:t>
            </a:fld>
            <a:endParaRPr lang="en-IE"/>
          </a:p>
        </p:txBody>
      </p:sp>
    </p:spTree>
    <p:extLst>
      <p:ext uri="{BB962C8B-B14F-4D97-AF65-F5344CB8AC3E}">
        <p14:creationId xmlns:p14="http://schemas.microsoft.com/office/powerpoint/2010/main" val="77098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So what happens at the end of the 3 years. Students will receive a Junior Cycle Profile of Achievement based on 2 CBA’s, an Assessment Task and a final examination in 3</a:t>
            </a:r>
            <a:r>
              <a:rPr lang="en-IE" sz="1400" baseline="30000"/>
              <a:t>rd</a:t>
            </a:r>
            <a:r>
              <a:rPr lang="en-IE" sz="1400"/>
              <a:t> year.</a:t>
            </a:r>
          </a:p>
        </p:txBody>
      </p:sp>
      <p:sp>
        <p:nvSpPr>
          <p:cNvPr id="4" name="Slide Number Placeholder 3"/>
          <p:cNvSpPr>
            <a:spLocks noGrp="1"/>
          </p:cNvSpPr>
          <p:nvPr>
            <p:ph type="sldNum" sz="quarter" idx="10"/>
          </p:nvPr>
        </p:nvSpPr>
        <p:spPr/>
        <p:txBody>
          <a:bodyPr/>
          <a:lstStyle/>
          <a:p>
            <a:fld id="{E3918031-8430-4264-A3DC-42CD7BFFC3F5}" type="slidenum">
              <a:rPr lang="en-IE" smtClean="0"/>
              <a:t>7</a:t>
            </a:fld>
            <a:endParaRPr lang="en-IE"/>
          </a:p>
        </p:txBody>
      </p:sp>
    </p:spTree>
    <p:extLst>
      <p:ext uri="{BB962C8B-B14F-4D97-AF65-F5344CB8AC3E}">
        <p14:creationId xmlns:p14="http://schemas.microsoft.com/office/powerpoint/2010/main" val="336025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The School Day</a:t>
            </a:r>
          </a:p>
          <a:p>
            <a:endParaRPr lang="en-IE" sz="1400"/>
          </a:p>
          <a:p>
            <a:r>
              <a:rPr lang="en-IE" sz="1400"/>
              <a:t>Monday &amp; Wednesday are our long days, we finish at 3:45, with a 15 minute break in the morning and 40 minutes for  lunch.</a:t>
            </a:r>
          </a:p>
          <a:p>
            <a:endParaRPr lang="en-IE" sz="1400"/>
          </a:p>
          <a:p>
            <a:r>
              <a:rPr lang="en-IE" sz="1400"/>
              <a:t>Tuesday, Thursday and Friday short days finishing at 3:15, with a 20 minute break and 40 minute lunch.</a:t>
            </a:r>
          </a:p>
          <a:p>
            <a:endParaRPr lang="en-IE"/>
          </a:p>
        </p:txBody>
      </p:sp>
      <p:sp>
        <p:nvSpPr>
          <p:cNvPr id="4" name="Slide Number Placeholder 3"/>
          <p:cNvSpPr>
            <a:spLocks noGrp="1"/>
          </p:cNvSpPr>
          <p:nvPr>
            <p:ph type="sldNum" sz="quarter" idx="10"/>
          </p:nvPr>
        </p:nvSpPr>
        <p:spPr/>
        <p:txBody>
          <a:bodyPr/>
          <a:lstStyle/>
          <a:p>
            <a:fld id="{E3918031-8430-4264-A3DC-42CD7BFFC3F5}" type="slidenum">
              <a:rPr lang="en-IE" smtClean="0"/>
              <a:t>8</a:t>
            </a:fld>
            <a:endParaRPr lang="en-IE"/>
          </a:p>
        </p:txBody>
      </p:sp>
    </p:spTree>
    <p:extLst>
      <p:ext uri="{BB962C8B-B14F-4D97-AF65-F5344CB8AC3E}">
        <p14:creationId xmlns:p14="http://schemas.microsoft.com/office/powerpoint/2010/main" val="263150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t>Handout 3 page 6 and 7</a:t>
            </a:r>
          </a:p>
          <a:p>
            <a:endParaRPr lang="en-IE" sz="1400"/>
          </a:p>
          <a:p>
            <a:r>
              <a:rPr lang="en-IE" sz="1400"/>
              <a:t>Reading the timetable can be confusing so I think it is important to explain it.</a:t>
            </a:r>
          </a:p>
          <a:p>
            <a:endParaRPr lang="en-IE" sz="1400"/>
          </a:p>
          <a:p>
            <a:r>
              <a:rPr lang="en-IE" sz="1400"/>
              <a:t>It is coloured coded for each subject.</a:t>
            </a:r>
          </a:p>
          <a:p>
            <a:endParaRPr lang="en-IE" sz="1400"/>
          </a:p>
          <a:p>
            <a:r>
              <a:rPr lang="en-IE" sz="1400"/>
              <a:t>Each</a:t>
            </a:r>
            <a:r>
              <a:rPr lang="en-IE" sz="1400" baseline="0"/>
              <a:t> block has the Subject on 1</a:t>
            </a:r>
            <a:r>
              <a:rPr lang="en-IE" sz="1400" baseline="30000"/>
              <a:t>st</a:t>
            </a:r>
            <a:r>
              <a:rPr lang="en-IE" sz="1400" baseline="0"/>
              <a:t> line, French, the next line you can ignore.</a:t>
            </a:r>
          </a:p>
          <a:p>
            <a:r>
              <a:rPr lang="en-IE" sz="1400" baseline="0"/>
              <a:t>3</a:t>
            </a:r>
            <a:r>
              <a:rPr lang="en-IE" sz="1400" baseline="30000"/>
              <a:t>rd</a:t>
            </a:r>
            <a:r>
              <a:rPr lang="en-IE" sz="1400" baseline="0"/>
              <a:t> line is the name of the class room where it is being taught and the last line is the name of the teacher delivering the subject.</a:t>
            </a:r>
          </a:p>
          <a:p>
            <a:endParaRPr lang="en-IE" sz="1400" baseline="0"/>
          </a:p>
          <a:p>
            <a:r>
              <a:rPr lang="en-IE" sz="1400" baseline="0"/>
              <a:t>A good idea is to print out 3 copies of the timetable, 1 for at home on the fridge, one for their journal and the last for the inside of their locker</a:t>
            </a:r>
            <a:r>
              <a:rPr lang="en-IE" baseline="0"/>
              <a:t>. When you log onto </a:t>
            </a:r>
            <a:r>
              <a:rPr lang="en-IE" baseline="0" err="1"/>
              <a:t>Vsware</a:t>
            </a:r>
            <a:r>
              <a:rPr lang="en-IE" baseline="0"/>
              <a:t> you will be able to see the students timetable as well.</a:t>
            </a:r>
          </a:p>
        </p:txBody>
      </p:sp>
      <p:sp>
        <p:nvSpPr>
          <p:cNvPr id="4" name="Slide Number Placeholder 3"/>
          <p:cNvSpPr>
            <a:spLocks noGrp="1"/>
          </p:cNvSpPr>
          <p:nvPr>
            <p:ph type="sldNum" sz="quarter" idx="10"/>
          </p:nvPr>
        </p:nvSpPr>
        <p:spPr/>
        <p:txBody>
          <a:bodyPr/>
          <a:lstStyle/>
          <a:p>
            <a:fld id="{E3918031-8430-4264-A3DC-42CD7BFFC3F5}" type="slidenum">
              <a:rPr lang="en-IE" smtClean="0"/>
              <a:t>9</a:t>
            </a:fld>
            <a:endParaRPr lang="en-IE"/>
          </a:p>
        </p:txBody>
      </p:sp>
    </p:spTree>
    <p:extLst>
      <p:ext uri="{BB962C8B-B14F-4D97-AF65-F5344CB8AC3E}">
        <p14:creationId xmlns:p14="http://schemas.microsoft.com/office/powerpoint/2010/main" val="264095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15AD0BF-1458-4E97-A0FA-1D192FA02F45}" type="datetimeFigureOut">
              <a:rPr lang="en-IE" smtClean="0"/>
              <a:t>07/05/2024</a:t>
            </a:fld>
            <a:endParaRPr lang="en-IE"/>
          </a:p>
        </p:txBody>
      </p:sp>
      <p:sp>
        <p:nvSpPr>
          <p:cNvPr id="20" name="Footer Placeholder 19"/>
          <p:cNvSpPr>
            <a:spLocks noGrp="1"/>
          </p:cNvSpPr>
          <p:nvPr>
            <p:ph type="ftr" sz="quarter" idx="11"/>
          </p:nvPr>
        </p:nvSpPr>
        <p:spPr/>
        <p:txBody>
          <a:bodyPr/>
          <a:lstStyle/>
          <a:p>
            <a:endParaRPr lang="en-IE"/>
          </a:p>
        </p:txBody>
      </p:sp>
      <p:sp>
        <p:nvSpPr>
          <p:cNvPr id="10" name="Slide Number Placeholder 9"/>
          <p:cNvSpPr>
            <a:spLocks noGrp="1"/>
          </p:cNvSpPr>
          <p:nvPr>
            <p:ph type="sldNum" sz="quarter" idx="12"/>
          </p:nvPr>
        </p:nvSpPr>
        <p:spPr/>
        <p:txBody>
          <a:bodyPr/>
          <a:lstStyle/>
          <a:p>
            <a:fld id="{BCAA5478-B5E2-46DB-A78E-6C027DC7012B}" type="slidenum">
              <a:rPr lang="en-IE" smtClean="0"/>
              <a:t>‹#›</a:t>
            </a:fld>
            <a:endParaRPr lang="en-IE"/>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00904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5AD0BF-1458-4E97-A0FA-1D192FA02F45}"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20386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5AD0BF-1458-4E97-A0FA-1D192FA02F45}"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18796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5AD0BF-1458-4E97-A0FA-1D192FA02F45}"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277591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5AD0BF-1458-4E97-A0FA-1D192FA02F45}" type="datetimeFigureOut">
              <a:rPr lang="en-IE" smtClean="0"/>
              <a:t>07/05/2024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AA5478-B5E2-46DB-A78E-6C027DC7012B}" type="slidenum">
              <a:rPr lang="en-IE" smtClean="0"/>
              <a:t>‹#›</a:t>
            </a:fld>
            <a:endParaRPr lang="en-IE"/>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9430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15AD0BF-1458-4E97-A0FA-1D192FA02F45}" type="datetimeFigureOut">
              <a:rPr lang="en-IE" smtClean="0"/>
              <a:t>07/05/2024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271445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15AD0BF-1458-4E97-A0FA-1D192FA02F45}" type="datetimeFigureOut">
              <a:rPr lang="en-IE" smtClean="0"/>
              <a:t>07/05/2024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17972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15AD0BF-1458-4E97-A0FA-1D192FA02F45}" type="datetimeFigureOut">
              <a:rPr lang="en-IE" smtClean="0"/>
              <a:t>07/05/2024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350849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515AD0BF-1458-4E97-A0FA-1D192FA02F45}" type="datetimeFigureOut">
              <a:rPr lang="en-IE" smtClean="0"/>
              <a:t>07/05/2024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CAA5478-B5E2-46DB-A78E-6C027DC7012B}" type="slidenum">
              <a:rPr lang="en-IE" smtClean="0"/>
              <a:t>‹#›</a:t>
            </a:fld>
            <a:endParaRPr lang="en-IE"/>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5827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15AD0BF-1458-4E97-A0FA-1D192FA02F45}" type="datetimeFigureOut">
              <a:rPr lang="en-IE" smtClean="0"/>
              <a:t>07/05/2024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AA5478-B5E2-46DB-A78E-6C027DC7012B}" type="slidenum">
              <a:rPr lang="en-IE" smtClean="0"/>
              <a:t>‹#›</a:t>
            </a:fld>
            <a:endParaRPr lang="en-IE"/>
          </a:p>
        </p:txBody>
      </p:sp>
    </p:spTree>
    <p:extLst>
      <p:ext uri="{BB962C8B-B14F-4D97-AF65-F5344CB8AC3E}">
        <p14:creationId xmlns:p14="http://schemas.microsoft.com/office/powerpoint/2010/main" val="343218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15AD0BF-1458-4E97-A0FA-1D192FA02F45}" type="datetimeFigureOut">
              <a:rPr lang="en-IE" smtClean="0"/>
              <a:t>07/05/2024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AA5478-B5E2-46DB-A78E-6C027DC7012B}" type="slidenum">
              <a:rPr lang="en-IE" smtClean="0"/>
              <a:t>‹#›</a:t>
            </a:fld>
            <a:endParaRPr lang="en-IE"/>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5152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15AD0BF-1458-4E97-A0FA-1D192FA02F45}" type="datetimeFigureOut">
              <a:rPr lang="en-IE" smtClean="0"/>
              <a:t>07/05/2024</a:t>
            </a:fld>
            <a:endParaRPr lang="en-IE"/>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E"/>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AA5478-B5E2-46DB-A78E-6C027DC7012B}" type="slidenum">
              <a:rPr lang="en-IE" smtClean="0"/>
              <a:t>‹#›</a:t>
            </a:fld>
            <a:endParaRPr lang="en-IE"/>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66770568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tailbes.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reersportal.i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Noreen@ailbes.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maryryan@ailbes.com" TargetMode="External"/><Relationship Id="rId5" Type="http://schemas.openxmlformats.org/officeDocument/2006/relationships/hyperlink" Target="mailto:alanna@ailbes.com" TargetMode="External"/><Relationship Id="rId4" Type="http://schemas.openxmlformats.org/officeDocument/2006/relationships/hyperlink" Target="mailto:edel@ailb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2132857"/>
            <a:ext cx="7772400" cy="1470025"/>
          </a:xfrm>
        </p:spPr>
        <p:txBody>
          <a:bodyPr>
            <a:noAutofit/>
          </a:bodyPr>
          <a:lstStyle/>
          <a:p>
            <a:r>
              <a:rPr lang="en-IE" sz="4800" b="1"/>
              <a:t>St </a:t>
            </a:r>
            <a:r>
              <a:rPr lang="en-IE" sz="4800" b="1" err="1"/>
              <a:t>Ailbe’s</a:t>
            </a:r>
            <a:r>
              <a:rPr lang="en-IE" sz="4800" b="1"/>
              <a:t> 1</a:t>
            </a:r>
            <a:r>
              <a:rPr lang="en-IE" sz="4800" b="1" baseline="30000"/>
              <a:t>st</a:t>
            </a:r>
            <a:r>
              <a:rPr lang="en-IE" sz="4800" b="1"/>
              <a:t> year Information Evening for Parents</a:t>
            </a:r>
          </a:p>
        </p:txBody>
      </p:sp>
      <p:sp>
        <p:nvSpPr>
          <p:cNvPr id="3" name="Subtitle 2"/>
          <p:cNvSpPr>
            <a:spLocks noGrp="1"/>
          </p:cNvSpPr>
          <p:nvPr>
            <p:ph type="subTitle" idx="1"/>
          </p:nvPr>
        </p:nvSpPr>
        <p:spPr>
          <a:xfrm>
            <a:off x="3071664" y="4149080"/>
            <a:ext cx="6400800" cy="1752600"/>
          </a:xfrm>
        </p:spPr>
        <p:txBody>
          <a:bodyPr>
            <a:normAutofit/>
          </a:bodyPr>
          <a:lstStyle/>
          <a:p>
            <a:r>
              <a:rPr lang="en-IE" b="1"/>
              <a:t>Welcome all parents/guardians of all 1</a:t>
            </a:r>
            <a:r>
              <a:rPr lang="en-IE" b="1" baseline="30000"/>
              <a:t>st</a:t>
            </a:r>
            <a:r>
              <a:rPr lang="en-IE" b="1"/>
              <a:t> year students </a:t>
            </a:r>
          </a:p>
          <a:p>
            <a:r>
              <a:rPr lang="en-IE" b="1"/>
              <a:t>Thank you for selecting St </a:t>
            </a:r>
            <a:r>
              <a:rPr lang="en-IE" b="1" err="1"/>
              <a:t>Ailbe’s</a:t>
            </a:r>
            <a:r>
              <a:rPr lang="en-IE" b="1"/>
              <a:t> for your son/daughter</a:t>
            </a:r>
            <a:r>
              <a:rPr lang="en-IE"/>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4367" y="223826"/>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64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4611"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721639" y="20559"/>
            <a:ext cx="9997440" cy="1143000"/>
          </a:xfrm>
        </p:spPr>
        <p:txBody>
          <a:bodyPr/>
          <a:lstStyle/>
          <a:p>
            <a:r>
              <a:rPr lang="en-IE" b="1"/>
              <a:t>Timetable 2 – SEN Classes</a:t>
            </a:r>
          </a:p>
        </p:txBody>
      </p:sp>
      <p:pic>
        <p:nvPicPr>
          <p:cNvPr id="7" name="Picture 6">
            <a:extLst>
              <a:ext uri="{FF2B5EF4-FFF2-40B4-BE49-F238E27FC236}">
                <a16:creationId xmlns:a16="http://schemas.microsoft.com/office/drawing/2014/main" id="{ACFDE484-BC3E-4EF5-829E-F2873EDE7265}"/>
              </a:ext>
            </a:extLst>
          </p:cNvPr>
          <p:cNvPicPr/>
          <p:nvPr/>
        </p:nvPicPr>
        <p:blipFill>
          <a:blip r:embed="rId4"/>
          <a:stretch>
            <a:fillRect/>
          </a:stretch>
        </p:blipFill>
        <p:spPr>
          <a:xfrm>
            <a:off x="2379711" y="1192694"/>
            <a:ext cx="5264399" cy="5454551"/>
          </a:xfrm>
          <a:prstGeom prst="rect">
            <a:avLst/>
          </a:prstGeom>
        </p:spPr>
      </p:pic>
      <p:pic>
        <p:nvPicPr>
          <p:cNvPr id="6" name="Picture 5">
            <a:extLst>
              <a:ext uri="{FF2B5EF4-FFF2-40B4-BE49-F238E27FC236}">
                <a16:creationId xmlns:a16="http://schemas.microsoft.com/office/drawing/2014/main" id="{15A9FFF2-E125-4622-948E-71842E5828A7}"/>
              </a:ext>
            </a:extLst>
          </p:cNvPr>
          <p:cNvPicPr>
            <a:picLocks noChangeAspect="1"/>
          </p:cNvPicPr>
          <p:nvPr/>
        </p:nvPicPr>
        <p:blipFill>
          <a:blip r:embed="rId5"/>
          <a:stretch>
            <a:fillRect/>
          </a:stretch>
        </p:blipFill>
        <p:spPr>
          <a:xfrm>
            <a:off x="8056139" y="2720672"/>
            <a:ext cx="3009396" cy="1496608"/>
          </a:xfrm>
          <a:prstGeom prst="rect">
            <a:avLst/>
          </a:prstGeom>
        </p:spPr>
      </p:pic>
    </p:spTree>
    <p:extLst>
      <p:ext uri="{BB962C8B-B14F-4D97-AF65-F5344CB8AC3E}">
        <p14:creationId xmlns:p14="http://schemas.microsoft.com/office/powerpoint/2010/main" val="146478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14539" y="1"/>
            <a:ext cx="6515377" cy="684331"/>
          </a:xfrm>
        </p:spPr>
        <p:txBody>
          <a:bodyPr>
            <a:normAutofit fontScale="90000"/>
          </a:bodyPr>
          <a:lstStyle/>
          <a:p>
            <a:r>
              <a:rPr lang="en-IE" b="1"/>
              <a:t>Class Materials</a:t>
            </a:r>
          </a:p>
        </p:txBody>
      </p:sp>
      <p:sp>
        <p:nvSpPr>
          <p:cNvPr id="2" name="Content Placeholder 1"/>
          <p:cNvSpPr>
            <a:spLocks noGrp="1"/>
          </p:cNvSpPr>
          <p:nvPr>
            <p:ph idx="1"/>
          </p:nvPr>
        </p:nvSpPr>
        <p:spPr>
          <a:xfrm>
            <a:off x="1417627" y="600951"/>
            <a:ext cx="9763828" cy="1512168"/>
          </a:xfrm>
        </p:spPr>
        <p:txBody>
          <a:bodyPr>
            <a:normAutofit/>
          </a:bodyPr>
          <a:lstStyle/>
          <a:p>
            <a:pPr marL="82296" indent="0">
              <a:buNone/>
            </a:pPr>
            <a:r>
              <a:rPr lang="en-IE" sz="2000" b="1" u="sng">
                <a:solidFill>
                  <a:schemeClr val="folHlink"/>
                </a:solidFill>
              </a:rPr>
              <a:t>General</a:t>
            </a:r>
            <a:r>
              <a:rPr lang="en-IE" sz="2000" b="1"/>
              <a:t> </a:t>
            </a:r>
            <a:r>
              <a:rPr lang="en-IE" sz="2000" b="1" u="sng">
                <a:solidFill>
                  <a:schemeClr val="folHlink"/>
                </a:solidFill>
              </a:rPr>
              <a:t>Items</a:t>
            </a:r>
            <a:r>
              <a:rPr lang="en-IE" sz="2000" b="1"/>
              <a:t> </a:t>
            </a:r>
            <a:r>
              <a:rPr lang="en-IE" sz="2000" b="1" u="sng">
                <a:solidFill>
                  <a:schemeClr val="folHlink"/>
                </a:solidFill>
              </a:rPr>
              <a:t>for</a:t>
            </a:r>
            <a:r>
              <a:rPr lang="en-IE" sz="2000" b="1"/>
              <a:t> </a:t>
            </a:r>
            <a:r>
              <a:rPr lang="en-IE" sz="2000" b="1" u="sng">
                <a:solidFill>
                  <a:schemeClr val="folHlink"/>
                </a:solidFill>
              </a:rPr>
              <a:t>Every</a:t>
            </a:r>
            <a:r>
              <a:rPr lang="en-IE" sz="2000" b="1"/>
              <a:t> </a:t>
            </a:r>
            <a:r>
              <a:rPr lang="en-IE" sz="2000" b="1" u="sng">
                <a:solidFill>
                  <a:schemeClr val="folHlink"/>
                </a:solidFill>
              </a:rPr>
              <a:t>Subject</a:t>
            </a:r>
          </a:p>
          <a:p>
            <a:pPr marL="82296" indent="0">
              <a:buNone/>
            </a:pPr>
            <a:r>
              <a:rPr lang="en-IE" sz="2000" b="1"/>
              <a:t>Pens at least 3 colours, Sharpener, Eraser, </a:t>
            </a:r>
          </a:p>
          <a:p>
            <a:pPr marL="82296" indent="0">
              <a:buNone/>
            </a:pPr>
            <a:r>
              <a:rPr lang="en-IE" sz="2000" b="1"/>
              <a:t>2B &amp; 6B Pencil, Ruler, Highlighters, Coloured Markers Colouring Pencils, Packet of poly-pockets</a:t>
            </a:r>
          </a:p>
          <a:p>
            <a:pPr marL="82296" indent="0">
              <a:buNone/>
            </a:pPr>
            <a:endParaRPr lang="en-IE" sz="2000" b="1"/>
          </a:p>
          <a:p>
            <a:pPr marL="82296" indent="0">
              <a:buNone/>
            </a:pPr>
            <a:endParaRPr lang="en-IE" sz="2000" b="1"/>
          </a:p>
          <a:p>
            <a:pPr marL="82296" indent="0">
              <a:buNone/>
            </a:pPr>
            <a:endParaRPr lang="en-IE" sz="2000" b="1"/>
          </a:p>
          <a:p>
            <a:pPr marL="82296" indent="0">
              <a:buNone/>
            </a:pPr>
            <a:endParaRPr lang="en-IE" sz="2000" b="1"/>
          </a:p>
          <a:p>
            <a:pPr marL="82296" indent="0">
              <a:buNone/>
            </a:pPr>
            <a:endParaRPr lang="en-IE" sz="2000" b="1"/>
          </a:p>
          <a:p>
            <a:pPr marL="82296" indent="0">
              <a:buNone/>
            </a:pPr>
            <a:endParaRPr lang="en-IE" sz="2000"/>
          </a:p>
          <a:p>
            <a:endParaRPr lang="en-IE"/>
          </a:p>
        </p:txBody>
      </p:sp>
      <p:sp>
        <p:nvSpPr>
          <p:cNvPr id="4" name="TextBox 3"/>
          <p:cNvSpPr txBox="1"/>
          <p:nvPr/>
        </p:nvSpPr>
        <p:spPr>
          <a:xfrm>
            <a:off x="2855640" y="3356993"/>
            <a:ext cx="7488832" cy="646331"/>
          </a:xfrm>
          <a:prstGeom prst="rect">
            <a:avLst/>
          </a:prstGeom>
          <a:noFill/>
        </p:spPr>
        <p:txBody>
          <a:bodyPr wrap="square" rtlCol="0">
            <a:spAutoFit/>
          </a:bodyPr>
          <a:lstStyle/>
          <a:p>
            <a:endParaRPr lang="en-IE"/>
          </a:p>
          <a:p>
            <a:endParaRPr lang="en-IE"/>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251" y="113362"/>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D69DD39-7429-432E-AFBF-DDE585540293}"/>
              </a:ext>
            </a:extLst>
          </p:cNvPr>
          <p:cNvPicPr>
            <a:picLocks noChangeAspect="1"/>
          </p:cNvPicPr>
          <p:nvPr/>
        </p:nvPicPr>
        <p:blipFill>
          <a:blip r:embed="rId4"/>
          <a:stretch>
            <a:fillRect/>
          </a:stretch>
        </p:blipFill>
        <p:spPr>
          <a:xfrm>
            <a:off x="1394643" y="2226989"/>
            <a:ext cx="10613689" cy="2913181"/>
          </a:xfrm>
          <a:prstGeom prst="rect">
            <a:avLst/>
          </a:prstGeom>
        </p:spPr>
      </p:pic>
    </p:spTree>
    <p:extLst>
      <p:ext uri="{BB962C8B-B14F-4D97-AF65-F5344CB8AC3E}">
        <p14:creationId xmlns:p14="http://schemas.microsoft.com/office/powerpoint/2010/main" val="151586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159" y="64267"/>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36988C8-9D5E-4461-B052-3CE1E8766707}"/>
              </a:ext>
            </a:extLst>
          </p:cNvPr>
          <p:cNvPicPr>
            <a:picLocks noChangeAspect="1"/>
          </p:cNvPicPr>
          <p:nvPr/>
        </p:nvPicPr>
        <p:blipFill>
          <a:blip r:embed="rId4"/>
          <a:stretch>
            <a:fillRect/>
          </a:stretch>
        </p:blipFill>
        <p:spPr>
          <a:xfrm>
            <a:off x="1400175" y="623887"/>
            <a:ext cx="9391650" cy="5610225"/>
          </a:xfrm>
          <a:prstGeom prst="rect">
            <a:avLst/>
          </a:prstGeom>
        </p:spPr>
      </p:pic>
    </p:spTree>
    <p:extLst>
      <p:ext uri="{BB962C8B-B14F-4D97-AF65-F5344CB8AC3E}">
        <p14:creationId xmlns:p14="http://schemas.microsoft.com/office/powerpoint/2010/main" val="30114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357A-0AFD-4509-9A84-3D07285E0D15}"/>
              </a:ext>
            </a:extLst>
          </p:cNvPr>
          <p:cNvSpPr>
            <a:spLocks noGrp="1"/>
          </p:cNvSpPr>
          <p:nvPr>
            <p:ph type="title"/>
          </p:nvPr>
        </p:nvSpPr>
        <p:spPr/>
        <p:txBody>
          <a:bodyPr/>
          <a:lstStyle/>
          <a:p>
            <a:r>
              <a:rPr lang="en-IE"/>
              <a:t>Schoolbooks Scheme</a:t>
            </a:r>
          </a:p>
        </p:txBody>
      </p:sp>
      <p:sp>
        <p:nvSpPr>
          <p:cNvPr id="3" name="Content Placeholder 2">
            <a:extLst>
              <a:ext uri="{FF2B5EF4-FFF2-40B4-BE49-F238E27FC236}">
                <a16:creationId xmlns:a16="http://schemas.microsoft.com/office/drawing/2014/main" id="{C638C5CD-362B-4365-81F4-8FF14A723134}"/>
              </a:ext>
            </a:extLst>
          </p:cNvPr>
          <p:cNvSpPr>
            <a:spLocks noGrp="1"/>
          </p:cNvSpPr>
          <p:nvPr>
            <p:ph idx="1"/>
          </p:nvPr>
        </p:nvSpPr>
        <p:spPr/>
        <p:txBody>
          <a:bodyPr>
            <a:normAutofit fontScale="92500"/>
          </a:bodyPr>
          <a:lstStyle/>
          <a:p>
            <a:pPr marL="82296" indent="0">
              <a:buNone/>
            </a:pPr>
            <a:r>
              <a:rPr lang="en-IE"/>
              <a:t>Under the schoolbooks scheme the following is provided free of charge:</a:t>
            </a:r>
          </a:p>
          <a:p>
            <a:r>
              <a:rPr lang="en-IE"/>
              <a:t>All relevant textbooks and workbooks</a:t>
            </a:r>
          </a:p>
          <a:p>
            <a:r>
              <a:rPr lang="en-IE"/>
              <a:t>School Journal</a:t>
            </a:r>
          </a:p>
          <a:p>
            <a:r>
              <a:rPr lang="en-IE"/>
              <a:t>12 copybooks (A mix of hardback, tough shell and softback)</a:t>
            </a:r>
          </a:p>
          <a:p>
            <a:r>
              <a:rPr lang="en-IE"/>
              <a:t>1 Science copybook</a:t>
            </a:r>
          </a:p>
          <a:p>
            <a:r>
              <a:rPr lang="en-IE"/>
              <a:t>1 calculator</a:t>
            </a:r>
          </a:p>
          <a:p>
            <a:r>
              <a:rPr lang="en-IE"/>
              <a:t>1 formulae and tables/log book (2</a:t>
            </a:r>
            <a:r>
              <a:rPr lang="en-IE" baseline="30000"/>
              <a:t>nd</a:t>
            </a:r>
            <a:r>
              <a:rPr lang="en-IE"/>
              <a:t>/3</a:t>
            </a:r>
            <a:r>
              <a:rPr lang="en-IE" baseline="30000"/>
              <a:t>rd</a:t>
            </a:r>
            <a:r>
              <a:rPr lang="en-IE"/>
              <a:t> year as needed)</a:t>
            </a:r>
          </a:p>
          <a:p>
            <a:r>
              <a:rPr lang="en-IE"/>
              <a:t>English/Irish Dictionaries (as needed)</a:t>
            </a:r>
          </a:p>
        </p:txBody>
      </p:sp>
    </p:spTree>
    <p:extLst>
      <p:ext uri="{BB962C8B-B14F-4D97-AF65-F5344CB8AC3E}">
        <p14:creationId xmlns:p14="http://schemas.microsoft.com/office/powerpoint/2010/main" val="339565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3729"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b="1"/>
              <a:t>Uniform / Boys &amp; Girls</a:t>
            </a:r>
          </a:p>
        </p:txBody>
      </p:sp>
      <p:sp>
        <p:nvSpPr>
          <p:cNvPr id="3" name="Content Placeholder 2"/>
          <p:cNvSpPr>
            <a:spLocks noGrp="1"/>
          </p:cNvSpPr>
          <p:nvPr>
            <p:ph idx="1"/>
          </p:nvPr>
        </p:nvSpPr>
        <p:spPr>
          <a:xfrm>
            <a:off x="1914144" y="1447799"/>
            <a:ext cx="9997440" cy="5219937"/>
          </a:xfrm>
        </p:spPr>
        <p:txBody>
          <a:bodyPr>
            <a:normAutofit/>
          </a:bodyPr>
          <a:lstStyle/>
          <a:p>
            <a:pPr>
              <a:defRPr/>
            </a:pPr>
            <a:r>
              <a:rPr lang="en-IE"/>
              <a:t>Navy Pants – Pleated Check  Skirt is also an option for girls.</a:t>
            </a:r>
          </a:p>
          <a:p>
            <a:pPr>
              <a:defRPr/>
            </a:pPr>
            <a:r>
              <a:rPr lang="en-IE"/>
              <a:t>Navy V – Neck Jumper (School Crest).</a:t>
            </a:r>
          </a:p>
          <a:p>
            <a:pPr>
              <a:defRPr/>
            </a:pPr>
            <a:r>
              <a:rPr lang="en-IE"/>
              <a:t>White Shirt with Collar </a:t>
            </a:r>
          </a:p>
          <a:p>
            <a:pPr>
              <a:defRPr/>
            </a:pPr>
            <a:r>
              <a:rPr lang="en-IE"/>
              <a:t>Black / Dark shoes.</a:t>
            </a:r>
          </a:p>
          <a:p>
            <a:pPr>
              <a:defRPr/>
            </a:pPr>
            <a:r>
              <a:rPr lang="en-IE"/>
              <a:t>St </a:t>
            </a:r>
            <a:r>
              <a:rPr lang="en-IE" err="1"/>
              <a:t>Ailbe’s</a:t>
            </a:r>
            <a:r>
              <a:rPr lang="en-IE"/>
              <a:t> Tracksuit (Idsportshop.com)  - </a:t>
            </a:r>
            <a:r>
              <a:rPr lang="en-IE" b="1"/>
              <a:t>Fitting date in June, will be notified.</a:t>
            </a:r>
          </a:p>
        </p:txBody>
      </p:sp>
    </p:spTree>
    <p:extLst>
      <p:ext uri="{BB962C8B-B14F-4D97-AF65-F5344CB8AC3E}">
        <p14:creationId xmlns:p14="http://schemas.microsoft.com/office/powerpoint/2010/main" val="229355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9" y="26064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a:t>Extra Curricular Activities</a:t>
            </a:r>
          </a:p>
        </p:txBody>
      </p:sp>
      <p:sp>
        <p:nvSpPr>
          <p:cNvPr id="4" name="Content Placeholder 3"/>
          <p:cNvSpPr>
            <a:spLocks noGrp="1"/>
          </p:cNvSpPr>
          <p:nvPr>
            <p:ph sz="half" idx="1"/>
          </p:nvPr>
        </p:nvSpPr>
        <p:spPr/>
        <p:txBody>
          <a:bodyPr lIns="91440" tIns="45720" rIns="91440" bIns="45720" anchor="t">
            <a:normAutofit lnSpcReduction="10000"/>
          </a:bodyPr>
          <a:lstStyle/>
          <a:p>
            <a:pPr indent="-283210"/>
            <a:r>
              <a:rPr lang="en-IE"/>
              <a:t>Basketball</a:t>
            </a:r>
          </a:p>
          <a:p>
            <a:pPr indent="-283210"/>
            <a:r>
              <a:rPr lang="en-IE"/>
              <a:t>Rugby</a:t>
            </a:r>
          </a:p>
          <a:p>
            <a:pPr indent="-283210"/>
            <a:r>
              <a:rPr lang="en-IE"/>
              <a:t>Football</a:t>
            </a:r>
          </a:p>
          <a:p>
            <a:pPr indent="-283210"/>
            <a:r>
              <a:rPr lang="en-IE"/>
              <a:t>Hurling</a:t>
            </a:r>
          </a:p>
          <a:p>
            <a:pPr indent="-283210"/>
            <a:r>
              <a:rPr lang="en-IE"/>
              <a:t>Coding</a:t>
            </a:r>
          </a:p>
          <a:p>
            <a:pPr indent="-283210"/>
            <a:r>
              <a:rPr lang="en-IE"/>
              <a:t>Camogie</a:t>
            </a:r>
          </a:p>
          <a:p>
            <a:pPr indent="-283210"/>
            <a:r>
              <a:rPr lang="en-IE"/>
              <a:t>Dungeons &amp; Dragons</a:t>
            </a:r>
          </a:p>
          <a:p>
            <a:pPr indent="-283210"/>
            <a:r>
              <a:rPr lang="en-IE"/>
              <a:t>Athletics</a:t>
            </a:r>
          </a:p>
          <a:p>
            <a:pPr indent="-283210"/>
            <a:r>
              <a:rPr lang="en-IE"/>
              <a:t>Golf </a:t>
            </a:r>
          </a:p>
          <a:p>
            <a:pPr indent="-283210"/>
            <a:r>
              <a:rPr lang="en-IE"/>
              <a:t>Choir</a:t>
            </a:r>
          </a:p>
        </p:txBody>
      </p:sp>
      <p:sp>
        <p:nvSpPr>
          <p:cNvPr id="5" name="Content Placeholder 4"/>
          <p:cNvSpPr>
            <a:spLocks noGrp="1"/>
          </p:cNvSpPr>
          <p:nvPr>
            <p:ph sz="half" idx="2"/>
          </p:nvPr>
        </p:nvSpPr>
        <p:spPr/>
        <p:txBody>
          <a:bodyPr lIns="91440" tIns="45720" rIns="91440" bIns="45720" anchor="t">
            <a:normAutofit lnSpcReduction="10000"/>
          </a:bodyPr>
          <a:lstStyle/>
          <a:p>
            <a:pPr indent="-283210"/>
            <a:r>
              <a:rPr lang="en-IE"/>
              <a:t>Soccer</a:t>
            </a:r>
            <a:endParaRPr lang="en-US"/>
          </a:p>
          <a:p>
            <a:pPr indent="-283210"/>
            <a:r>
              <a:rPr lang="en-IE"/>
              <a:t>Spike Ball</a:t>
            </a:r>
          </a:p>
          <a:p>
            <a:pPr indent="-283210"/>
            <a:r>
              <a:rPr lang="en-IE"/>
              <a:t>School Musical</a:t>
            </a:r>
          </a:p>
          <a:p>
            <a:pPr indent="-283210"/>
            <a:r>
              <a:rPr lang="en-IE"/>
              <a:t>Games Clubs</a:t>
            </a:r>
          </a:p>
          <a:p>
            <a:pPr indent="-283210"/>
            <a:r>
              <a:rPr lang="en-IE"/>
              <a:t>Music Generation</a:t>
            </a:r>
          </a:p>
          <a:p>
            <a:pPr indent="-283210"/>
            <a:r>
              <a:rPr lang="en-IE"/>
              <a:t>Debating</a:t>
            </a:r>
          </a:p>
          <a:p>
            <a:pPr indent="-283210"/>
            <a:r>
              <a:rPr lang="en-IE"/>
              <a:t>Create new clubs </a:t>
            </a:r>
          </a:p>
          <a:p>
            <a:pPr indent="-283210"/>
            <a:r>
              <a:rPr lang="en-IE"/>
              <a:t>Ultimate Frisbee</a:t>
            </a:r>
          </a:p>
          <a:p>
            <a:pPr indent="-283210"/>
            <a:r>
              <a:rPr lang="en-IE"/>
              <a:t>Horse Riding</a:t>
            </a:r>
          </a:p>
          <a:p>
            <a:pPr indent="-283210"/>
            <a:endParaRPr lang="en-IE"/>
          </a:p>
        </p:txBody>
      </p:sp>
    </p:spTree>
    <p:extLst>
      <p:ext uri="{BB962C8B-B14F-4D97-AF65-F5344CB8AC3E}">
        <p14:creationId xmlns:p14="http://schemas.microsoft.com/office/powerpoint/2010/main" val="77651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882C9-F972-4E02-A011-5AD8501BA5F2}"/>
              </a:ext>
            </a:extLst>
          </p:cNvPr>
          <p:cNvPicPr>
            <a:picLocks noChangeAspect="1"/>
          </p:cNvPicPr>
          <p:nvPr/>
        </p:nvPicPr>
        <p:blipFill>
          <a:blip r:embed="rId3"/>
          <a:stretch>
            <a:fillRect/>
          </a:stretch>
        </p:blipFill>
        <p:spPr>
          <a:xfrm>
            <a:off x="1708150" y="0"/>
            <a:ext cx="10482943" cy="6858000"/>
          </a:xfrm>
          <a:prstGeom prst="rect">
            <a:avLst/>
          </a:prstGeom>
        </p:spPr>
      </p:pic>
      <p:sp>
        <p:nvSpPr>
          <p:cNvPr id="2" name="TextBox 1"/>
          <p:cNvSpPr txBox="1"/>
          <p:nvPr/>
        </p:nvSpPr>
        <p:spPr>
          <a:xfrm>
            <a:off x="9040576" y="4817924"/>
            <a:ext cx="288473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a:ln>
                  <a:noFill/>
                </a:ln>
                <a:solidFill>
                  <a:srgbClr val="212745"/>
                </a:solidFill>
                <a:effectLst/>
                <a:uLnTx/>
                <a:uFillTx/>
                <a:latin typeface="Gill Sans MT"/>
                <a:ea typeface="+mn-ea"/>
                <a:cs typeface="+mn-cs"/>
              </a:rPr>
              <a:t>Pastoral Care &amp; Guidance Teams</a:t>
            </a:r>
          </a:p>
        </p:txBody>
      </p:sp>
    </p:spTree>
    <p:extLst>
      <p:ext uri="{BB962C8B-B14F-4D97-AF65-F5344CB8AC3E}">
        <p14:creationId xmlns:p14="http://schemas.microsoft.com/office/powerpoint/2010/main" val="215172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80" y="11322"/>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a:t>Supports to Assist 1</a:t>
            </a:r>
            <a:r>
              <a:rPr lang="en-IE" baseline="30000"/>
              <a:t>st</a:t>
            </a:r>
            <a:r>
              <a:rPr lang="en-IE"/>
              <a:t> Years</a:t>
            </a:r>
          </a:p>
        </p:txBody>
      </p:sp>
      <p:sp>
        <p:nvSpPr>
          <p:cNvPr id="7" name="Content Placeholder 6"/>
          <p:cNvSpPr>
            <a:spLocks noGrp="1"/>
          </p:cNvSpPr>
          <p:nvPr>
            <p:ph sz="half" idx="1"/>
          </p:nvPr>
        </p:nvSpPr>
        <p:spPr/>
        <p:txBody>
          <a:bodyPr lIns="91440" tIns="45720" rIns="91440" bIns="45720" anchor="t">
            <a:normAutofit/>
          </a:bodyPr>
          <a:lstStyle/>
          <a:p>
            <a:pPr indent="-283210"/>
            <a:r>
              <a:rPr lang="en-IE"/>
              <a:t>Stay Safe</a:t>
            </a:r>
            <a:endParaRPr lang="en-US"/>
          </a:p>
          <a:p>
            <a:pPr indent="-283210"/>
            <a:r>
              <a:rPr lang="en-IE"/>
              <a:t>Friends For Life</a:t>
            </a:r>
          </a:p>
          <a:p>
            <a:pPr indent="-283210"/>
            <a:r>
              <a:rPr lang="en-IE"/>
              <a:t>Transition Program</a:t>
            </a:r>
          </a:p>
          <a:p>
            <a:pPr indent="-283210"/>
            <a:r>
              <a:rPr lang="en-IE"/>
              <a:t>Mentor/Buddy </a:t>
            </a:r>
          </a:p>
          <a:p>
            <a:pPr indent="-283210"/>
            <a:r>
              <a:rPr lang="en-IE"/>
              <a:t>Alert Program</a:t>
            </a:r>
          </a:p>
          <a:p>
            <a:pPr indent="-283210"/>
            <a:r>
              <a:rPr lang="en-IE"/>
              <a:t>Homework Club</a:t>
            </a:r>
          </a:p>
          <a:p>
            <a:pPr indent="-283210"/>
            <a:r>
              <a:rPr lang="en-IE"/>
              <a:t>Evening study</a:t>
            </a:r>
          </a:p>
          <a:p>
            <a:pPr indent="-283210"/>
            <a:endParaRPr lang="en-IE"/>
          </a:p>
          <a:p>
            <a:pPr indent="-283210"/>
            <a:endParaRPr lang="en-IE"/>
          </a:p>
        </p:txBody>
      </p:sp>
      <p:sp>
        <p:nvSpPr>
          <p:cNvPr id="5" name="Content Placeholder 4"/>
          <p:cNvSpPr>
            <a:spLocks noGrp="1"/>
          </p:cNvSpPr>
          <p:nvPr>
            <p:ph sz="half" idx="2"/>
          </p:nvPr>
        </p:nvSpPr>
        <p:spPr/>
        <p:txBody>
          <a:bodyPr lIns="91440" tIns="45720" rIns="91440" bIns="45720" anchor="t">
            <a:normAutofit/>
          </a:bodyPr>
          <a:lstStyle/>
          <a:p>
            <a:pPr indent="-283210"/>
            <a:r>
              <a:rPr lang="en-IE"/>
              <a:t>Counselling Services</a:t>
            </a:r>
            <a:endParaRPr lang="en-US"/>
          </a:p>
          <a:p>
            <a:pPr indent="-283210"/>
            <a:r>
              <a:rPr lang="en-IE"/>
              <a:t>Numeracy Ninjas</a:t>
            </a:r>
          </a:p>
          <a:p>
            <a:pPr indent="-283210"/>
            <a:r>
              <a:rPr lang="en-IE"/>
              <a:t>Don’t be mean behind the screen</a:t>
            </a:r>
          </a:p>
          <a:p>
            <a:pPr indent="-283210"/>
            <a:r>
              <a:rPr lang="en-IE"/>
              <a:t>Working Things Out</a:t>
            </a:r>
          </a:p>
          <a:p>
            <a:pPr indent="-283210"/>
            <a:r>
              <a:rPr lang="en-IE"/>
              <a:t>Check &amp; Connects</a:t>
            </a:r>
          </a:p>
          <a:p>
            <a:pPr indent="-283210"/>
            <a:endParaRPr lang="en-IE"/>
          </a:p>
          <a:p>
            <a:pPr indent="-283210"/>
            <a:endParaRPr lang="en-IE"/>
          </a:p>
        </p:txBody>
      </p:sp>
    </p:spTree>
    <p:extLst>
      <p:ext uri="{BB962C8B-B14F-4D97-AF65-F5344CB8AC3E}">
        <p14:creationId xmlns:p14="http://schemas.microsoft.com/office/powerpoint/2010/main" val="328427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9" y="26064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a:t>Homework Club</a:t>
            </a:r>
          </a:p>
        </p:txBody>
      </p:sp>
      <p:sp>
        <p:nvSpPr>
          <p:cNvPr id="4" name="Content Placeholder 3"/>
          <p:cNvSpPr>
            <a:spLocks noGrp="1"/>
          </p:cNvSpPr>
          <p:nvPr>
            <p:ph idx="1"/>
          </p:nvPr>
        </p:nvSpPr>
        <p:spPr>
          <a:xfrm>
            <a:off x="2018418" y="1415716"/>
            <a:ext cx="9997440" cy="4800600"/>
          </a:xfrm>
        </p:spPr>
        <p:txBody>
          <a:bodyPr lIns="91440" tIns="45720" rIns="91440" bIns="45720" anchor="t">
            <a:normAutofit/>
          </a:bodyPr>
          <a:lstStyle/>
          <a:p>
            <a:pPr indent="-283210"/>
            <a:r>
              <a:rPr lang="en-IE" sz="2800"/>
              <a:t>No Charge</a:t>
            </a:r>
            <a:endParaRPr lang="en-US" sz="2800"/>
          </a:p>
          <a:p>
            <a:pPr indent="-283210"/>
            <a:r>
              <a:rPr lang="en-IE" sz="2800"/>
              <a:t>1hour after school</a:t>
            </a:r>
          </a:p>
          <a:p>
            <a:pPr indent="-283210"/>
            <a:r>
              <a:rPr lang="en-IE" sz="2800"/>
              <a:t>Monday &amp; Wednesday</a:t>
            </a:r>
          </a:p>
          <a:p>
            <a:pPr marL="81915" indent="0">
              <a:buNone/>
            </a:pPr>
            <a:r>
              <a:rPr lang="en-IE" sz="2800"/>
              <a:t>	4:00 – 5:00</a:t>
            </a:r>
          </a:p>
          <a:p>
            <a:pPr indent="-283210"/>
            <a:r>
              <a:rPr lang="en-IE" sz="2800"/>
              <a:t>Tuesday &amp; Thursday</a:t>
            </a:r>
          </a:p>
          <a:p>
            <a:pPr marL="81915" indent="0">
              <a:buNone/>
            </a:pPr>
            <a:r>
              <a:rPr lang="en-IE" sz="2800"/>
              <a:t>	3:30 – 4:30</a:t>
            </a:r>
          </a:p>
          <a:p>
            <a:pPr indent="-283210"/>
            <a:r>
              <a:rPr lang="en-IE" sz="2800"/>
              <a:t>Fully Supervised</a:t>
            </a:r>
          </a:p>
          <a:p>
            <a:pPr indent="-283210"/>
            <a:r>
              <a:rPr lang="en-IE" sz="2800"/>
              <a:t>Food/snack provided</a:t>
            </a:r>
          </a:p>
          <a:p>
            <a:pPr indent="-283210"/>
            <a:r>
              <a:rPr lang="en-IE" sz="2800"/>
              <a:t>Register is maintained and absenteeism monitored on </a:t>
            </a:r>
            <a:r>
              <a:rPr lang="en-IE" sz="2800" err="1"/>
              <a:t>VSWare</a:t>
            </a:r>
          </a:p>
          <a:p>
            <a:pPr indent="-283210"/>
            <a:endParaRPr lang="en-IE" sz="2800"/>
          </a:p>
        </p:txBody>
      </p:sp>
    </p:spTree>
    <p:extLst>
      <p:ext uri="{BB962C8B-B14F-4D97-AF65-F5344CB8AC3E}">
        <p14:creationId xmlns:p14="http://schemas.microsoft.com/office/powerpoint/2010/main" val="362010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9" y="26064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a:t>Evening Study</a:t>
            </a:r>
          </a:p>
        </p:txBody>
      </p:sp>
      <p:sp>
        <p:nvSpPr>
          <p:cNvPr id="4" name="Content Placeholder 3"/>
          <p:cNvSpPr>
            <a:spLocks noGrp="1"/>
          </p:cNvSpPr>
          <p:nvPr>
            <p:ph idx="1"/>
          </p:nvPr>
        </p:nvSpPr>
        <p:spPr/>
        <p:txBody>
          <a:bodyPr lIns="91440" tIns="45720" rIns="91440" bIns="45720" anchor="t">
            <a:normAutofit fontScale="92500" lnSpcReduction="20000"/>
          </a:bodyPr>
          <a:lstStyle/>
          <a:p>
            <a:pPr indent="-283210"/>
            <a:r>
              <a:rPr lang="en-IE"/>
              <a:t>No Charge for 1</a:t>
            </a:r>
            <a:r>
              <a:rPr lang="en-IE" baseline="30000"/>
              <a:t>st</a:t>
            </a:r>
            <a:r>
              <a:rPr lang="en-IE"/>
              <a:t> years</a:t>
            </a:r>
            <a:endParaRPr lang="en-US"/>
          </a:p>
          <a:p>
            <a:pPr indent="-283210"/>
            <a:r>
              <a:rPr lang="en-IE"/>
              <a:t>1-2 hour after school</a:t>
            </a:r>
          </a:p>
          <a:p>
            <a:pPr indent="-283210"/>
            <a:r>
              <a:rPr lang="en-IE"/>
              <a:t>Monday &amp; Wednesday</a:t>
            </a:r>
          </a:p>
          <a:p>
            <a:pPr marL="81915" indent="0">
              <a:buNone/>
            </a:pPr>
            <a:r>
              <a:rPr lang="en-IE"/>
              <a:t>	4:00 – 5:00 / 5:50</a:t>
            </a:r>
          </a:p>
          <a:p>
            <a:pPr indent="-283210"/>
            <a:r>
              <a:rPr lang="en-IE"/>
              <a:t>Tuesday &amp; Thursday</a:t>
            </a:r>
          </a:p>
          <a:p>
            <a:pPr marL="81915" indent="0">
              <a:buNone/>
            </a:pPr>
            <a:r>
              <a:rPr lang="en-IE"/>
              <a:t>	3:30  – 4:30 / 5:30</a:t>
            </a:r>
          </a:p>
          <a:p>
            <a:pPr indent="-283210"/>
            <a:r>
              <a:rPr lang="en-IE"/>
              <a:t>Food available before starting</a:t>
            </a:r>
          </a:p>
          <a:p>
            <a:pPr indent="-283210"/>
            <a:r>
              <a:rPr lang="en-IE"/>
              <a:t>Fully Supervised</a:t>
            </a:r>
          </a:p>
          <a:p>
            <a:pPr indent="-283210"/>
            <a:r>
              <a:rPr lang="en-IE"/>
              <a:t>Register is maintained and absenteeism monitored through </a:t>
            </a:r>
            <a:r>
              <a:rPr lang="en-IE" err="1"/>
              <a:t>VSWare</a:t>
            </a:r>
          </a:p>
          <a:p>
            <a:pPr indent="-283210"/>
            <a:endParaRPr lang="en-IE"/>
          </a:p>
        </p:txBody>
      </p:sp>
    </p:spTree>
    <p:extLst>
      <p:ext uri="{BB962C8B-B14F-4D97-AF65-F5344CB8AC3E}">
        <p14:creationId xmlns:p14="http://schemas.microsoft.com/office/powerpoint/2010/main" val="254859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DD06-981F-42A4-B066-637A2E84357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655A0DE5-0424-4920-986E-338BF56AAA0D}"/>
              </a:ext>
            </a:extLst>
          </p:cNvPr>
          <p:cNvSpPr>
            <a:spLocks noGrp="1"/>
          </p:cNvSpPr>
          <p:nvPr>
            <p:ph idx="1"/>
          </p:nvPr>
        </p:nvSpPr>
        <p:spPr>
          <a:xfrm>
            <a:off x="1232796" y="6128146"/>
            <a:ext cx="2514018" cy="597613"/>
          </a:xfrm>
        </p:spPr>
        <p:txBody>
          <a:bodyPr>
            <a:normAutofit fontScale="85000" lnSpcReduction="10000"/>
          </a:bodyPr>
          <a:lstStyle/>
          <a:p>
            <a:pPr marL="82296" indent="0">
              <a:buNone/>
            </a:pPr>
            <a:r>
              <a:rPr lang="en-IE">
                <a:hlinkClick r:id="rId3"/>
              </a:rPr>
              <a:t>www.stailbes.ie</a:t>
            </a:r>
            <a:endParaRPr lang="en-IE"/>
          </a:p>
          <a:p>
            <a:pPr marL="82296" indent="0">
              <a:buNone/>
            </a:pPr>
            <a:endParaRPr lang="en-IE"/>
          </a:p>
        </p:txBody>
      </p:sp>
      <p:sp>
        <p:nvSpPr>
          <p:cNvPr id="6" name="Arrow: Bent-Up 5">
            <a:extLst>
              <a:ext uri="{FF2B5EF4-FFF2-40B4-BE49-F238E27FC236}">
                <a16:creationId xmlns:a16="http://schemas.microsoft.com/office/drawing/2014/main" id="{2F93FFD0-DC5C-42B6-8E60-5B062FFE4FB7}"/>
              </a:ext>
            </a:extLst>
          </p:cNvPr>
          <p:cNvSpPr/>
          <p:nvPr/>
        </p:nvSpPr>
        <p:spPr>
          <a:xfrm rot="5400000">
            <a:off x="3992987" y="3779279"/>
            <a:ext cx="1867614" cy="304054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63C2D686-80E2-486F-9F56-A7C78A5F1808}"/>
              </a:ext>
            </a:extLst>
          </p:cNvPr>
          <p:cNvPicPr>
            <a:picLocks noChangeAspect="1"/>
          </p:cNvPicPr>
          <p:nvPr/>
        </p:nvPicPr>
        <p:blipFill>
          <a:blip r:embed="rId4"/>
          <a:stretch>
            <a:fillRect/>
          </a:stretch>
        </p:blipFill>
        <p:spPr>
          <a:xfrm>
            <a:off x="0" y="-1"/>
            <a:ext cx="6573863" cy="4005580"/>
          </a:xfrm>
          <a:prstGeom prst="rect">
            <a:avLst/>
          </a:prstGeom>
        </p:spPr>
      </p:pic>
      <p:pic>
        <p:nvPicPr>
          <p:cNvPr id="8" name="Picture 7">
            <a:extLst>
              <a:ext uri="{FF2B5EF4-FFF2-40B4-BE49-F238E27FC236}">
                <a16:creationId xmlns:a16="http://schemas.microsoft.com/office/drawing/2014/main" id="{766D9249-A40B-40E8-8458-1739EFF7A35A}"/>
              </a:ext>
            </a:extLst>
          </p:cNvPr>
          <p:cNvPicPr>
            <a:picLocks noChangeAspect="1"/>
          </p:cNvPicPr>
          <p:nvPr/>
        </p:nvPicPr>
        <p:blipFill>
          <a:blip r:embed="rId5"/>
          <a:stretch>
            <a:fillRect/>
          </a:stretch>
        </p:blipFill>
        <p:spPr>
          <a:xfrm>
            <a:off x="6769024" y="-1"/>
            <a:ext cx="5192233" cy="6858000"/>
          </a:xfrm>
          <a:prstGeom prst="rect">
            <a:avLst/>
          </a:prstGeom>
        </p:spPr>
      </p:pic>
    </p:spTree>
    <p:extLst>
      <p:ext uri="{BB962C8B-B14F-4D97-AF65-F5344CB8AC3E}">
        <p14:creationId xmlns:p14="http://schemas.microsoft.com/office/powerpoint/2010/main" val="6880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A8A3-6C86-2BA1-7A82-C1C87899F1B0}"/>
              </a:ext>
            </a:extLst>
          </p:cNvPr>
          <p:cNvSpPr>
            <a:spLocks noGrp="1"/>
          </p:cNvSpPr>
          <p:nvPr>
            <p:ph type="title"/>
          </p:nvPr>
        </p:nvSpPr>
        <p:spPr/>
        <p:txBody>
          <a:bodyPr lIns="91440" tIns="45720" rIns="91440" bIns="45720" anchor="ctr">
            <a:normAutofit/>
          </a:bodyPr>
          <a:lstStyle/>
          <a:p>
            <a:r>
              <a:rPr lang="en-US"/>
              <a:t>Guidance Counsellors – Noreen and Edel</a:t>
            </a:r>
          </a:p>
        </p:txBody>
      </p:sp>
      <p:sp>
        <p:nvSpPr>
          <p:cNvPr id="3" name="Content Placeholder 2">
            <a:extLst>
              <a:ext uri="{FF2B5EF4-FFF2-40B4-BE49-F238E27FC236}">
                <a16:creationId xmlns:a16="http://schemas.microsoft.com/office/drawing/2014/main" id="{D67BBD8B-02BC-EA62-B06F-C9F518F84530}"/>
              </a:ext>
            </a:extLst>
          </p:cNvPr>
          <p:cNvSpPr>
            <a:spLocks noGrp="1"/>
          </p:cNvSpPr>
          <p:nvPr>
            <p:ph sz="half" idx="1"/>
          </p:nvPr>
        </p:nvSpPr>
        <p:spPr/>
        <p:txBody>
          <a:bodyPr lIns="91440" tIns="45720" rIns="91440" bIns="45720" anchor="t">
            <a:normAutofit fontScale="92500" lnSpcReduction="10000"/>
          </a:bodyPr>
          <a:lstStyle/>
          <a:p>
            <a:pPr indent="-283210" algn="just"/>
            <a:r>
              <a:rPr lang="en-US"/>
              <a:t>Our role is to assist students through learning experiences to develop self-management skills which will lead to effective choices and decisions about their lives. It encompasses the areas of personal and social development, educational guidance and career guidance</a:t>
            </a:r>
          </a:p>
        </p:txBody>
      </p:sp>
      <p:sp>
        <p:nvSpPr>
          <p:cNvPr id="4" name="Content Placeholder 3">
            <a:extLst>
              <a:ext uri="{FF2B5EF4-FFF2-40B4-BE49-F238E27FC236}">
                <a16:creationId xmlns:a16="http://schemas.microsoft.com/office/drawing/2014/main" id="{C0A8B751-FF91-1462-9AE8-FEE1691E9FD4}"/>
              </a:ext>
            </a:extLst>
          </p:cNvPr>
          <p:cNvSpPr>
            <a:spLocks noGrp="1"/>
          </p:cNvSpPr>
          <p:nvPr>
            <p:ph sz="half" idx="2"/>
          </p:nvPr>
        </p:nvSpPr>
        <p:spPr/>
        <p:txBody>
          <a:bodyPr lIns="91440" tIns="45720" rIns="91440" bIns="45720" anchor="t">
            <a:normAutofit fontScale="92500" lnSpcReduction="10000"/>
          </a:bodyPr>
          <a:lstStyle/>
          <a:p>
            <a:pPr indent="-283210"/>
            <a:r>
              <a:rPr lang="en-US"/>
              <a:t>1st year 2 modules with a Guidance Counsellor</a:t>
            </a:r>
          </a:p>
          <a:p>
            <a:pPr indent="-283210"/>
            <a:r>
              <a:rPr lang="en-US"/>
              <a:t>Module 1-Moving to Second Level, </a:t>
            </a:r>
            <a:r>
              <a:rPr lang="en-US" err="1"/>
              <a:t>programme</a:t>
            </a:r>
            <a:r>
              <a:rPr lang="en-US"/>
              <a:t> over 6 weeks which helps students to become more familiar with their new school and feel a connection to it, where to go for help if they need it and to identify stressors (if there are any) in making the transition to second level</a:t>
            </a:r>
          </a:p>
        </p:txBody>
      </p:sp>
    </p:spTree>
    <p:extLst>
      <p:ext uri="{BB962C8B-B14F-4D97-AF65-F5344CB8AC3E}">
        <p14:creationId xmlns:p14="http://schemas.microsoft.com/office/powerpoint/2010/main" val="244327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1907-2FB6-0D34-383C-849D8B2EB900}"/>
              </a:ext>
            </a:extLst>
          </p:cNvPr>
          <p:cNvSpPr>
            <a:spLocks noGrp="1"/>
          </p:cNvSpPr>
          <p:nvPr>
            <p:ph type="title"/>
          </p:nvPr>
        </p:nvSpPr>
        <p:spPr/>
        <p:txBody>
          <a:bodyPr lIns="91440" tIns="45720" rIns="91440" bIns="45720" anchor="ctr">
            <a:normAutofit/>
          </a:bodyPr>
          <a:lstStyle/>
          <a:p>
            <a:pPr algn="ctr"/>
            <a:r>
              <a:rPr lang="en-US"/>
              <a:t>Module 2 – Restorative Practice</a:t>
            </a:r>
          </a:p>
        </p:txBody>
      </p:sp>
      <p:sp>
        <p:nvSpPr>
          <p:cNvPr id="3" name="Content Placeholder 2">
            <a:extLst>
              <a:ext uri="{FF2B5EF4-FFF2-40B4-BE49-F238E27FC236}">
                <a16:creationId xmlns:a16="http://schemas.microsoft.com/office/drawing/2014/main" id="{F70B3685-1609-B81B-B705-2ED00A87BF82}"/>
              </a:ext>
            </a:extLst>
          </p:cNvPr>
          <p:cNvSpPr>
            <a:spLocks noGrp="1"/>
          </p:cNvSpPr>
          <p:nvPr>
            <p:ph idx="1"/>
          </p:nvPr>
        </p:nvSpPr>
        <p:spPr/>
        <p:txBody>
          <a:bodyPr lIns="91440" tIns="45720" rIns="91440" bIns="45720" anchor="t">
            <a:normAutofit fontScale="92500" lnSpcReduction="10000"/>
          </a:bodyPr>
          <a:lstStyle/>
          <a:p>
            <a:pPr marL="82550" indent="0">
              <a:buNone/>
            </a:pPr>
            <a:r>
              <a:rPr lang="en-US" sz="2800">
                <a:solidFill>
                  <a:srgbClr val="3D3D3D"/>
                </a:solidFill>
                <a:ea typeface="+mn-lt"/>
                <a:cs typeface="+mn-lt"/>
              </a:rPr>
              <a:t>Restorative practices help us develop and sustain strong and happy school communities by:</a:t>
            </a:r>
            <a:endParaRPr lang="en-US"/>
          </a:p>
          <a:p>
            <a:pPr indent="-283210"/>
            <a:r>
              <a:rPr lang="en-US" sz="2600">
                <a:solidFill>
                  <a:srgbClr val="3D3D3D"/>
                </a:solidFill>
                <a:ea typeface="+mn-lt"/>
                <a:cs typeface="+mn-lt"/>
              </a:rPr>
              <a:t>Actively developing good relationships</a:t>
            </a:r>
            <a:endParaRPr lang="en-US" sz="2600"/>
          </a:p>
          <a:p>
            <a:pPr indent="-283210"/>
            <a:r>
              <a:rPr lang="en-US" sz="2600">
                <a:solidFill>
                  <a:srgbClr val="3D3D3D"/>
                </a:solidFill>
                <a:ea typeface="+mn-lt"/>
                <a:cs typeface="+mn-lt"/>
              </a:rPr>
              <a:t>Preventing the escalation of conflict</a:t>
            </a:r>
            <a:endParaRPr lang="en-US"/>
          </a:p>
          <a:p>
            <a:pPr indent="-283210"/>
            <a:r>
              <a:rPr lang="en-US" sz="2600">
                <a:solidFill>
                  <a:srgbClr val="3D3D3D"/>
                </a:solidFill>
                <a:ea typeface="+mn-lt"/>
                <a:cs typeface="+mn-lt"/>
              </a:rPr>
              <a:t>And handling conflict in a creative a healthy manner</a:t>
            </a:r>
          </a:p>
          <a:p>
            <a:pPr marL="82550" indent="0">
              <a:buNone/>
            </a:pPr>
            <a:r>
              <a:rPr lang="en-US" sz="2600">
                <a:solidFill>
                  <a:srgbClr val="3D3D3D"/>
                </a:solidFill>
                <a:ea typeface="+mn-lt"/>
                <a:cs typeface="+mn-lt"/>
              </a:rPr>
              <a:t>1st Year Module we help students use restorative language to:</a:t>
            </a:r>
            <a:endParaRPr lang="en-US"/>
          </a:p>
          <a:p>
            <a:pPr marL="539750" indent="-457200"/>
            <a:r>
              <a:rPr lang="en-US" sz="2600">
                <a:solidFill>
                  <a:srgbClr val="3D3D3D"/>
                </a:solidFill>
                <a:ea typeface="+mn-lt"/>
                <a:cs typeface="+mn-lt"/>
              </a:rPr>
              <a:t>Express their feelings and needs to promote connection and build      relationships</a:t>
            </a:r>
            <a:endParaRPr lang="en-US" sz="2600">
              <a:solidFill>
                <a:srgbClr val="3D3D3D"/>
              </a:solidFill>
            </a:endParaRPr>
          </a:p>
          <a:p>
            <a:pPr marL="82550" indent="0">
              <a:buNone/>
            </a:pPr>
            <a:r>
              <a:rPr lang="en-US" sz="2600">
                <a:solidFill>
                  <a:srgbClr val="3D3D3D"/>
                </a:solidFill>
              </a:rPr>
              <a:t>We use restorative circles and conversations </a:t>
            </a:r>
          </a:p>
          <a:p>
            <a:pPr marL="539750" indent="-457200"/>
            <a:r>
              <a:rPr lang="en-US" sz="2600">
                <a:solidFill>
                  <a:srgbClr val="3D3D3D"/>
                </a:solidFill>
              </a:rPr>
              <a:t>To help students handle conflict in a healthy manner and we try and help them create a community of care and take responsibility for their own wellbeing</a:t>
            </a:r>
            <a:endParaRPr lang="en-US"/>
          </a:p>
          <a:p>
            <a:pPr marL="82550" indent="0">
              <a:buNone/>
            </a:pPr>
            <a:endParaRPr lang="en-US" sz="2600">
              <a:solidFill>
                <a:srgbClr val="3D3D3D"/>
              </a:solidFill>
            </a:endParaRPr>
          </a:p>
          <a:p>
            <a:pPr indent="-283210"/>
            <a:endParaRPr lang="en-US" sz="2600">
              <a:solidFill>
                <a:srgbClr val="3D3D3D"/>
              </a:solidFill>
            </a:endParaRPr>
          </a:p>
          <a:p>
            <a:pPr indent="-283210"/>
            <a:endParaRPr lang="en-US" sz="2600">
              <a:solidFill>
                <a:srgbClr val="3D3D3D"/>
              </a:solidFill>
            </a:endParaRPr>
          </a:p>
          <a:p>
            <a:pPr indent="-283210"/>
            <a:endParaRPr lang="en-US"/>
          </a:p>
        </p:txBody>
      </p:sp>
    </p:spTree>
    <p:extLst>
      <p:ext uri="{BB962C8B-B14F-4D97-AF65-F5344CB8AC3E}">
        <p14:creationId xmlns:p14="http://schemas.microsoft.com/office/powerpoint/2010/main" val="21175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B9594F67-062C-397D-642D-8C501C1AF168}"/>
              </a:ext>
            </a:extLst>
          </p:cNvPr>
          <p:cNvGraphicFramePr>
            <a:graphicFrameLocks noGrp="1"/>
          </p:cNvGraphicFramePr>
          <p:nvPr>
            <p:ph idx="1"/>
            <p:extLst>
              <p:ext uri="{D42A27DB-BD31-4B8C-83A1-F6EECF244321}">
                <p14:modId xmlns:p14="http://schemas.microsoft.com/office/powerpoint/2010/main" val="1484409847"/>
              </p:ext>
            </p:extLst>
          </p:nvPr>
        </p:nvGraphicFramePr>
        <p:xfrm>
          <a:off x="1575664" y="2953193"/>
          <a:ext cx="999744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A picture containing text, grass, road, outdoor&#10;&#10;Description automatically generated">
            <a:extLst>
              <a:ext uri="{FF2B5EF4-FFF2-40B4-BE49-F238E27FC236}">
                <a16:creationId xmlns:a16="http://schemas.microsoft.com/office/drawing/2014/main" id="{8CF55BBC-9568-4072-A16C-1F3B16A4B55B}"/>
              </a:ext>
            </a:extLst>
          </p:cNvPr>
          <p:cNvPicPr>
            <a:picLocks noChangeAspect="1"/>
          </p:cNvPicPr>
          <p:nvPr/>
        </p:nvPicPr>
        <p:blipFill>
          <a:blip r:embed="rId8"/>
          <a:stretch>
            <a:fillRect/>
          </a:stretch>
        </p:blipFill>
        <p:spPr>
          <a:xfrm>
            <a:off x="2940817" y="80413"/>
            <a:ext cx="7675265" cy="3883635"/>
          </a:xfrm>
          <a:prstGeom prst="rect">
            <a:avLst/>
          </a:prstGeom>
        </p:spPr>
      </p:pic>
    </p:spTree>
    <p:extLst>
      <p:ext uri="{BB962C8B-B14F-4D97-AF65-F5344CB8AC3E}">
        <p14:creationId xmlns:p14="http://schemas.microsoft.com/office/powerpoint/2010/main" val="144459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450" y="203765"/>
            <a:ext cx="11018520" cy="1434415"/>
          </a:xfrm>
        </p:spPr>
        <p:txBody>
          <a:bodyPr anchor="b">
            <a:normAutofit/>
          </a:bodyPr>
          <a:lstStyle/>
          <a:p>
            <a:r>
              <a:rPr lang="en-IE" sz="5400" b="1">
                <a:effectLst>
                  <a:outerShdw blurRad="38100" dist="38100" dir="2700000" algn="tl">
                    <a:srgbClr val="000000">
                      <a:alpha val="43137"/>
                    </a:srgbClr>
                  </a:outerShdw>
                </a:effectLst>
              </a:rPr>
              <a:t>SCHOOL  AND  EDUCATION</a:t>
            </a:r>
            <a:endParaRPr lang="en-US" sz="5400"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50798" y="1854748"/>
            <a:ext cx="6713552" cy="4119172"/>
          </a:xfrm>
        </p:spPr>
        <p:txBody>
          <a:bodyPr lIns="91440" tIns="45720" rIns="91440" bIns="45720" anchor="t">
            <a:normAutofit lnSpcReduction="10000"/>
          </a:bodyPr>
          <a:lstStyle/>
          <a:p>
            <a:pPr indent="-283210"/>
            <a:r>
              <a:rPr lang="en-IE" sz="2000"/>
              <a:t>School building - moving and base room</a:t>
            </a:r>
          </a:p>
          <a:p>
            <a:pPr indent="-283210"/>
            <a:r>
              <a:rPr lang="en-IE" sz="2000"/>
              <a:t>Lockers</a:t>
            </a:r>
          </a:p>
          <a:p>
            <a:pPr indent="-283210"/>
            <a:r>
              <a:rPr lang="en-IE" sz="2000"/>
              <a:t>9 different teachers in one day</a:t>
            </a:r>
            <a:endParaRPr lang="en-US" sz="2000"/>
          </a:p>
          <a:p>
            <a:pPr indent="-283210"/>
            <a:r>
              <a:rPr lang="en-IE" sz="2000"/>
              <a:t>Teaching styles and personalities </a:t>
            </a:r>
          </a:p>
          <a:p>
            <a:pPr indent="-283210"/>
            <a:r>
              <a:rPr lang="en-IE" sz="2000"/>
              <a:t>Subjects/timetable</a:t>
            </a:r>
          </a:p>
          <a:p>
            <a:pPr indent="-283210"/>
            <a:r>
              <a:rPr lang="en-IE" sz="2000"/>
              <a:t>New timetable</a:t>
            </a:r>
          </a:p>
          <a:p>
            <a:pPr indent="-283210"/>
            <a:r>
              <a:rPr lang="en-IE" sz="2000"/>
              <a:t>Canteen</a:t>
            </a:r>
          </a:p>
          <a:p>
            <a:pPr indent="-283210"/>
            <a:r>
              <a:rPr lang="en-IE" sz="2000"/>
              <a:t>School Diary  </a:t>
            </a:r>
            <a:endParaRPr lang="en-IE"/>
          </a:p>
          <a:p>
            <a:pPr indent="-283210"/>
            <a:r>
              <a:rPr lang="en-IE" sz="2000"/>
              <a:t>Homework management. Some homework may not be due in for a few days.  </a:t>
            </a:r>
          </a:p>
          <a:p>
            <a:pPr indent="-283210"/>
            <a:r>
              <a:rPr lang="en-IE" sz="2000"/>
              <a:t>Examrevision.ie</a:t>
            </a:r>
          </a:p>
        </p:txBody>
      </p:sp>
    </p:spTree>
    <p:extLst>
      <p:ext uri="{BB962C8B-B14F-4D97-AF65-F5344CB8AC3E}">
        <p14:creationId xmlns:p14="http://schemas.microsoft.com/office/powerpoint/2010/main" val="365766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A552-8758-9C1D-62EB-429311AF09CF}"/>
              </a:ext>
            </a:extLst>
          </p:cNvPr>
          <p:cNvSpPr>
            <a:spLocks noGrp="1"/>
          </p:cNvSpPr>
          <p:nvPr>
            <p:ph type="title"/>
          </p:nvPr>
        </p:nvSpPr>
        <p:spPr/>
        <p:txBody>
          <a:bodyPr lIns="91440" tIns="45720" rIns="91440" bIns="45720" anchor="ctr">
            <a:normAutofit/>
          </a:bodyPr>
          <a:lstStyle/>
          <a:p>
            <a:r>
              <a:rPr lang="en-US"/>
              <a:t>Examrevision.ie </a:t>
            </a:r>
          </a:p>
        </p:txBody>
      </p:sp>
      <p:pic>
        <p:nvPicPr>
          <p:cNvPr id="4" name="Content Placeholder 3" descr="A screenshot of a computer&#10;&#10;Description automatically generated">
            <a:extLst>
              <a:ext uri="{FF2B5EF4-FFF2-40B4-BE49-F238E27FC236}">
                <a16:creationId xmlns:a16="http://schemas.microsoft.com/office/drawing/2014/main" id="{305D0937-F95F-84AB-2BEB-3907AD9B8CA8}"/>
              </a:ext>
            </a:extLst>
          </p:cNvPr>
          <p:cNvPicPr>
            <a:picLocks noGrp="1" noChangeAspect="1"/>
          </p:cNvPicPr>
          <p:nvPr>
            <p:ph idx="1"/>
          </p:nvPr>
        </p:nvPicPr>
        <p:blipFill>
          <a:blip r:embed="rId2"/>
          <a:stretch>
            <a:fillRect/>
          </a:stretch>
        </p:blipFill>
        <p:spPr>
          <a:xfrm>
            <a:off x="1915885" y="1413933"/>
            <a:ext cx="9240423" cy="5435600"/>
          </a:xfrm>
        </p:spPr>
      </p:pic>
    </p:spTree>
    <p:extLst>
      <p:ext uri="{BB962C8B-B14F-4D97-AF65-F5344CB8AC3E}">
        <p14:creationId xmlns:p14="http://schemas.microsoft.com/office/powerpoint/2010/main" val="6247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school application&#10;&#10;Description automatically generated">
            <a:extLst>
              <a:ext uri="{FF2B5EF4-FFF2-40B4-BE49-F238E27FC236}">
                <a16:creationId xmlns:a16="http://schemas.microsoft.com/office/drawing/2014/main" id="{7D151277-0DBA-E410-DB65-F7583083FDAA}"/>
              </a:ext>
            </a:extLst>
          </p:cNvPr>
          <p:cNvPicPr>
            <a:picLocks noGrp="1" noChangeAspect="1"/>
          </p:cNvPicPr>
          <p:nvPr>
            <p:ph idx="1"/>
          </p:nvPr>
        </p:nvPicPr>
        <p:blipFill>
          <a:blip r:embed="rId2"/>
          <a:stretch>
            <a:fillRect/>
          </a:stretch>
        </p:blipFill>
        <p:spPr>
          <a:xfrm>
            <a:off x="1241290" y="110068"/>
            <a:ext cx="11046813" cy="6045199"/>
          </a:xfrm>
        </p:spPr>
      </p:pic>
    </p:spTree>
    <p:extLst>
      <p:ext uri="{BB962C8B-B14F-4D97-AF65-F5344CB8AC3E}">
        <p14:creationId xmlns:p14="http://schemas.microsoft.com/office/powerpoint/2010/main" val="210385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F463-D294-DDBD-FF46-F98C611E572B}"/>
              </a:ext>
            </a:extLst>
          </p:cNvPr>
          <p:cNvSpPr>
            <a:spLocks noGrp="1"/>
          </p:cNvSpPr>
          <p:nvPr>
            <p:ph type="title"/>
          </p:nvPr>
        </p:nvSpPr>
        <p:spPr>
          <a:xfrm>
            <a:off x="1386038" y="0"/>
            <a:ext cx="4368602" cy="1956841"/>
          </a:xfrm>
        </p:spPr>
        <p:txBody>
          <a:bodyPr lIns="91440" tIns="45720" rIns="91440" bIns="45720" anchor="b">
            <a:normAutofit/>
          </a:bodyPr>
          <a:lstStyle/>
          <a:p>
            <a:r>
              <a:rPr lang="en-US" sz="5400"/>
              <a:t>The School</a:t>
            </a:r>
          </a:p>
        </p:txBody>
      </p:sp>
      <p:sp>
        <p:nvSpPr>
          <p:cNvPr id="3" name="Content Placeholder 2">
            <a:extLst>
              <a:ext uri="{FF2B5EF4-FFF2-40B4-BE49-F238E27FC236}">
                <a16:creationId xmlns:a16="http://schemas.microsoft.com/office/drawing/2014/main" id="{7A169ADB-C202-962C-3A1E-D5E84C95F249}"/>
              </a:ext>
            </a:extLst>
          </p:cNvPr>
          <p:cNvSpPr>
            <a:spLocks noGrp="1"/>
          </p:cNvSpPr>
          <p:nvPr>
            <p:ph idx="1"/>
          </p:nvPr>
        </p:nvSpPr>
        <p:spPr>
          <a:xfrm>
            <a:off x="1448544" y="2283352"/>
            <a:ext cx="4243589" cy="3320668"/>
          </a:xfrm>
        </p:spPr>
        <p:txBody>
          <a:bodyPr lIns="91440" tIns="45720" rIns="91440" bIns="45720" anchor="t">
            <a:normAutofit fontScale="92500" lnSpcReduction="10000"/>
          </a:bodyPr>
          <a:lstStyle/>
          <a:p>
            <a:pPr indent="-283210"/>
            <a:r>
              <a:rPr lang="en-US" sz="1900"/>
              <a:t>Canteen – Fob Costs etc.</a:t>
            </a:r>
          </a:p>
          <a:p>
            <a:pPr indent="-283210"/>
            <a:r>
              <a:rPr lang="en-US" sz="1900"/>
              <a:t>Lockers – Timetable with blue-tack or in poly pocket</a:t>
            </a:r>
            <a:br>
              <a:rPr lang="en-US" sz="1900"/>
            </a:br>
            <a:r>
              <a:rPr lang="en-US" sz="1900"/>
              <a:t>Zip Lock – </a:t>
            </a:r>
            <a:r>
              <a:rPr lang="en-US" sz="1900" err="1"/>
              <a:t>colour</a:t>
            </a:r>
            <a:r>
              <a:rPr lang="en-US" sz="1900"/>
              <a:t> coded</a:t>
            </a:r>
          </a:p>
          <a:p>
            <a:pPr indent="-283210"/>
            <a:r>
              <a:rPr lang="en-US" sz="1900"/>
              <a:t>Uniform – names on everything</a:t>
            </a:r>
          </a:p>
          <a:p>
            <a:pPr indent="-283210"/>
            <a:r>
              <a:rPr lang="en-US" sz="1900"/>
              <a:t>First Day:  Nerves</a:t>
            </a:r>
            <a:br>
              <a:rPr lang="en-US" sz="1900"/>
            </a:br>
            <a:r>
              <a:rPr lang="en-US" sz="1900"/>
              <a:t>Bus, Bag, Pencil case, in uniform, supply of copies</a:t>
            </a:r>
          </a:p>
          <a:p>
            <a:pPr indent="-283210"/>
            <a:r>
              <a:rPr lang="en-US" sz="1900"/>
              <a:t>School Office – Clodagh and Mary</a:t>
            </a:r>
          </a:p>
          <a:p>
            <a:pPr indent="-283210"/>
            <a:r>
              <a:rPr lang="en-US" sz="1900"/>
              <a:t>Caretakers:  Nicky, Bob, Mary.</a:t>
            </a:r>
            <a:br>
              <a:rPr lang="en-US" sz="1900"/>
            </a:br>
            <a:endParaRPr lang="en-US" sz="1900"/>
          </a:p>
          <a:p>
            <a:pPr indent="-283210"/>
            <a:endParaRPr lang="en-US" sz="1900"/>
          </a:p>
        </p:txBody>
      </p:sp>
      <p:pic>
        <p:nvPicPr>
          <p:cNvPr id="5" name="Picture 4" descr="Pencil Crayons on a blue background">
            <a:extLst>
              <a:ext uri="{FF2B5EF4-FFF2-40B4-BE49-F238E27FC236}">
                <a16:creationId xmlns:a16="http://schemas.microsoft.com/office/drawing/2014/main" id="{5F03A5B6-A0DD-109E-0409-12BBB1EDBFDD}"/>
              </a:ext>
            </a:extLst>
          </p:cNvPr>
          <p:cNvPicPr>
            <a:picLocks noChangeAspect="1"/>
          </p:cNvPicPr>
          <p:nvPr/>
        </p:nvPicPr>
        <p:blipFill rotWithShape="1">
          <a:blip r:embed="rId2"/>
          <a:srcRect l="15903" r="8872" b="4"/>
          <a:stretch/>
        </p:blipFill>
        <p:spPr>
          <a:xfrm>
            <a:off x="6827328" y="83746"/>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70366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920B-9157-0763-1CE8-0854A9F0B09C}"/>
              </a:ext>
            </a:extLst>
          </p:cNvPr>
          <p:cNvSpPr>
            <a:spLocks noGrp="1"/>
          </p:cNvSpPr>
          <p:nvPr>
            <p:ph type="title"/>
          </p:nvPr>
        </p:nvSpPr>
        <p:spPr/>
        <p:txBody>
          <a:bodyPr lIns="91440" tIns="45720" rIns="91440" bIns="45720" anchor="ctr">
            <a:normAutofit/>
          </a:bodyPr>
          <a:lstStyle/>
          <a:p>
            <a:r>
              <a:rPr lang="en-US"/>
              <a:t>TIME TO UP-SKILL</a:t>
            </a:r>
          </a:p>
        </p:txBody>
      </p:sp>
      <p:pic>
        <p:nvPicPr>
          <p:cNvPr id="4" name="Picture 4" descr="Chart, bar chart&#10;&#10;Description automatically generated">
            <a:extLst>
              <a:ext uri="{FF2B5EF4-FFF2-40B4-BE49-F238E27FC236}">
                <a16:creationId xmlns:a16="http://schemas.microsoft.com/office/drawing/2014/main" id="{CC50AA58-2F25-D100-A929-8AECE0691988}"/>
              </a:ext>
            </a:extLst>
          </p:cNvPr>
          <p:cNvPicPr>
            <a:picLocks noGrp="1" noChangeAspect="1"/>
          </p:cNvPicPr>
          <p:nvPr>
            <p:ph idx="1"/>
          </p:nvPr>
        </p:nvPicPr>
        <p:blipFill>
          <a:blip r:embed="rId2"/>
          <a:stretch>
            <a:fillRect/>
          </a:stretch>
        </p:blipFill>
        <p:spPr>
          <a:xfrm>
            <a:off x="1621412" y="2356234"/>
            <a:ext cx="5876925" cy="3486150"/>
          </a:xfrm>
        </p:spPr>
      </p:pic>
      <p:pic>
        <p:nvPicPr>
          <p:cNvPr id="5" name="Picture 5" descr="Text&#10;&#10;Description automatically generated">
            <a:extLst>
              <a:ext uri="{FF2B5EF4-FFF2-40B4-BE49-F238E27FC236}">
                <a16:creationId xmlns:a16="http://schemas.microsoft.com/office/drawing/2014/main" id="{8503B9CB-98BC-879F-EA6A-8FAD8867AFD5}"/>
              </a:ext>
            </a:extLst>
          </p:cNvPr>
          <p:cNvPicPr>
            <a:picLocks noChangeAspect="1"/>
          </p:cNvPicPr>
          <p:nvPr/>
        </p:nvPicPr>
        <p:blipFill>
          <a:blip r:embed="rId3"/>
          <a:stretch>
            <a:fillRect/>
          </a:stretch>
        </p:blipFill>
        <p:spPr>
          <a:xfrm>
            <a:off x="7998488" y="2179051"/>
            <a:ext cx="3404716" cy="3663831"/>
          </a:xfrm>
          <a:prstGeom prst="rect">
            <a:avLst/>
          </a:prstGeom>
        </p:spPr>
      </p:pic>
    </p:spTree>
    <p:extLst>
      <p:ext uri="{BB962C8B-B14F-4D97-AF65-F5344CB8AC3E}">
        <p14:creationId xmlns:p14="http://schemas.microsoft.com/office/powerpoint/2010/main" val="3755375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57" y="0"/>
            <a:ext cx="9997440" cy="1143000"/>
          </a:xfrm>
        </p:spPr>
        <p:txBody>
          <a:bodyPr/>
          <a:lstStyle/>
          <a:p>
            <a:r>
              <a:rPr lang="en-IE" b="1">
                <a:solidFill>
                  <a:schemeClr val="tx1"/>
                </a:solidFill>
              </a:rPr>
              <a:t>RELATIONSHIPS &amp; FRIENDSHIPS</a:t>
            </a:r>
            <a:endParaRPr lang="en-US" b="1">
              <a:solidFill>
                <a:schemeClr val="tx1"/>
              </a:solidFill>
            </a:endParaRPr>
          </a:p>
        </p:txBody>
      </p:sp>
      <p:graphicFrame>
        <p:nvGraphicFramePr>
          <p:cNvPr id="9" name="Content Placeholder 2">
            <a:extLst>
              <a:ext uri="{FF2B5EF4-FFF2-40B4-BE49-F238E27FC236}">
                <a16:creationId xmlns:a16="http://schemas.microsoft.com/office/drawing/2014/main" id="{D4AD0933-ACD8-8444-DEC8-1F857171ABF8}"/>
              </a:ext>
            </a:extLst>
          </p:cNvPr>
          <p:cNvGraphicFramePr>
            <a:graphicFrameLocks noGrp="1"/>
          </p:cNvGraphicFramePr>
          <p:nvPr>
            <p:ph idx="1"/>
          </p:nvPr>
        </p:nvGraphicFramePr>
        <p:xfrm>
          <a:off x="1352014" y="1143000"/>
          <a:ext cx="999744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1251"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2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67455"/>
            <a:ext cx="660400" cy="314794"/>
          </a:xfrm>
        </p:spPr>
        <p:txBody>
          <a:bodyPr>
            <a:normAutofit/>
          </a:bodyPr>
          <a:lstStyle/>
          <a:p>
            <a:pPr algn="l"/>
            <a:r>
              <a:rPr lang="en-IE" sz="800"/>
              <a:t>Contd....</a:t>
            </a:r>
          </a:p>
        </p:txBody>
      </p:sp>
      <p:sp>
        <p:nvSpPr>
          <p:cNvPr id="3" name="Content Placeholder 2"/>
          <p:cNvSpPr>
            <a:spLocks noGrp="1"/>
          </p:cNvSpPr>
          <p:nvPr>
            <p:ph idx="1"/>
          </p:nvPr>
        </p:nvSpPr>
        <p:spPr>
          <a:xfrm>
            <a:off x="1320799" y="297069"/>
            <a:ext cx="10603875" cy="4582230"/>
          </a:xfrm>
        </p:spPr>
        <p:txBody>
          <a:bodyPr lIns="91440" tIns="45720" rIns="91440" bIns="45720" anchor="t">
            <a:noAutofit/>
          </a:bodyPr>
          <a:lstStyle/>
          <a:p>
            <a:pPr indent="-283210"/>
            <a:r>
              <a:rPr lang="en-IE" sz="3000" b="1">
                <a:solidFill>
                  <a:schemeClr val="accent2">
                    <a:lumMod val="75000"/>
                  </a:schemeClr>
                </a:solidFill>
              </a:rPr>
              <a:t>Vocational</a:t>
            </a:r>
            <a:endParaRPr lang="en-US"/>
          </a:p>
          <a:p>
            <a:pPr indent="-283210">
              <a:buNone/>
            </a:pPr>
            <a:r>
              <a:rPr lang="en-IE" sz="3000"/>
              <a:t>Adolescence is a time for searching for and identifying </a:t>
            </a:r>
          </a:p>
          <a:p>
            <a:pPr indent="-283210">
              <a:buNone/>
            </a:pPr>
            <a:r>
              <a:rPr lang="en-IE" sz="3000"/>
              <a:t>possible careers  </a:t>
            </a:r>
            <a:r>
              <a:rPr lang="en-IE" sz="3000">
                <a:hlinkClick r:id="rId3"/>
              </a:rPr>
              <a:t>www.careersportal.ie</a:t>
            </a:r>
            <a:r>
              <a:rPr lang="en-IE" sz="3000"/>
              <a:t> </a:t>
            </a:r>
          </a:p>
          <a:p>
            <a:pPr indent="-283210">
              <a:buNone/>
            </a:pPr>
            <a:endParaRPr lang="en-IE" sz="3000"/>
          </a:p>
          <a:p>
            <a:pPr indent="-283210">
              <a:buNone/>
            </a:pPr>
            <a:endParaRPr lang="en-IE" sz="3000"/>
          </a:p>
          <a:p>
            <a:pPr indent="-283210"/>
            <a:endParaRPr lang="en-IE" sz="300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251"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descr="Graphical user interface, text, application, website&#10;&#10;Description automatically generated">
            <a:extLst>
              <a:ext uri="{FF2B5EF4-FFF2-40B4-BE49-F238E27FC236}">
                <a16:creationId xmlns:a16="http://schemas.microsoft.com/office/drawing/2014/main" id="{05F4E818-A5F6-E876-7EFC-A3DB041AEC55}"/>
              </a:ext>
            </a:extLst>
          </p:cNvPr>
          <p:cNvPicPr>
            <a:picLocks noChangeAspect="1"/>
          </p:cNvPicPr>
          <p:nvPr/>
        </p:nvPicPr>
        <p:blipFill>
          <a:blip r:embed="rId5"/>
          <a:stretch>
            <a:fillRect/>
          </a:stretch>
        </p:blipFill>
        <p:spPr>
          <a:xfrm>
            <a:off x="1316335" y="1977611"/>
            <a:ext cx="8814078" cy="4510515"/>
          </a:xfrm>
          <a:prstGeom prst="rect">
            <a:avLst/>
          </a:prstGeom>
        </p:spPr>
      </p:pic>
    </p:spTree>
    <p:extLst>
      <p:ext uri="{BB962C8B-B14F-4D97-AF65-F5344CB8AC3E}">
        <p14:creationId xmlns:p14="http://schemas.microsoft.com/office/powerpoint/2010/main" val="293228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943" y="274638"/>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914144" y="274638"/>
            <a:ext cx="4327096" cy="1143000"/>
          </a:xfrm>
        </p:spPr>
        <p:txBody>
          <a:bodyPr/>
          <a:lstStyle/>
          <a:p>
            <a:r>
              <a:rPr lang="en-IE" b="1"/>
              <a:t>Outline</a:t>
            </a:r>
          </a:p>
        </p:txBody>
      </p:sp>
      <p:sp>
        <p:nvSpPr>
          <p:cNvPr id="4" name="Content Placeholder 3"/>
          <p:cNvSpPr>
            <a:spLocks noGrp="1"/>
          </p:cNvSpPr>
          <p:nvPr>
            <p:ph idx="1"/>
          </p:nvPr>
        </p:nvSpPr>
        <p:spPr/>
        <p:txBody>
          <a:bodyPr>
            <a:normAutofit fontScale="77500" lnSpcReduction="20000"/>
          </a:bodyPr>
          <a:lstStyle/>
          <a:p>
            <a:pPr>
              <a:buFont typeface="Wingdings" panose="05000000000000000000" pitchFamily="2" charset="2"/>
              <a:buChar char="§"/>
            </a:pPr>
            <a:r>
              <a:rPr lang="en-IE" sz="4300"/>
              <a:t>Curriculum</a:t>
            </a:r>
          </a:p>
          <a:p>
            <a:pPr>
              <a:buFont typeface="Wingdings" panose="05000000000000000000" pitchFamily="2" charset="2"/>
              <a:buChar char="§"/>
            </a:pPr>
            <a:r>
              <a:rPr lang="en-IE" sz="4300"/>
              <a:t>Timetables</a:t>
            </a:r>
          </a:p>
          <a:p>
            <a:pPr>
              <a:buFont typeface="Wingdings" panose="05000000000000000000" pitchFamily="2" charset="2"/>
              <a:buChar char="§"/>
            </a:pPr>
            <a:r>
              <a:rPr lang="en-IE" sz="4300"/>
              <a:t>Materials / Uniform </a:t>
            </a:r>
          </a:p>
          <a:p>
            <a:pPr>
              <a:buFont typeface="Wingdings" panose="05000000000000000000" pitchFamily="2" charset="2"/>
              <a:buChar char="§"/>
            </a:pPr>
            <a:r>
              <a:rPr lang="en-IE" sz="4300"/>
              <a:t>Pastoral Care/Guidance</a:t>
            </a:r>
          </a:p>
          <a:p>
            <a:pPr>
              <a:buFont typeface="Wingdings" panose="05000000000000000000" pitchFamily="2" charset="2"/>
              <a:buChar char="§"/>
            </a:pPr>
            <a:r>
              <a:rPr lang="en-IE" sz="4300" err="1"/>
              <a:t>VSware</a:t>
            </a:r>
            <a:endParaRPr lang="en-IE" sz="4300"/>
          </a:p>
          <a:p>
            <a:pPr>
              <a:buFont typeface="Wingdings" panose="05000000000000000000" pitchFamily="2" charset="2"/>
              <a:buChar char="§"/>
            </a:pPr>
            <a:r>
              <a:rPr lang="en-IE" sz="4300"/>
              <a:t>Way2pay</a:t>
            </a:r>
          </a:p>
          <a:p>
            <a:pPr>
              <a:buFont typeface="Wingdings" panose="05000000000000000000" pitchFamily="2" charset="2"/>
              <a:buChar char="§"/>
            </a:pPr>
            <a:r>
              <a:rPr lang="en-IE" sz="4300"/>
              <a:t>Communication with school / Parents</a:t>
            </a:r>
          </a:p>
          <a:p>
            <a:pPr>
              <a:buFont typeface="Wingdings" panose="05000000000000000000" pitchFamily="2" charset="2"/>
              <a:buChar char="§"/>
            </a:pPr>
            <a:r>
              <a:rPr lang="en-IE" sz="4300"/>
              <a:t>Student Journal</a:t>
            </a:r>
          </a:p>
          <a:p>
            <a:pPr>
              <a:buFont typeface="Courier New" panose="02070309020205020404" pitchFamily="49" charset="0"/>
              <a:buChar char="o"/>
            </a:pPr>
            <a:endParaRPr lang="en-IE"/>
          </a:p>
          <a:p>
            <a:pPr marL="82296" indent="0">
              <a:buNone/>
            </a:pPr>
            <a:r>
              <a:rPr lang="en-IE"/>
              <a:t> </a:t>
            </a:r>
          </a:p>
        </p:txBody>
      </p:sp>
    </p:spTree>
    <p:extLst>
      <p:ext uri="{BB962C8B-B14F-4D97-AF65-F5344CB8AC3E}">
        <p14:creationId xmlns:p14="http://schemas.microsoft.com/office/powerpoint/2010/main" val="1262844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53" y="0"/>
            <a:ext cx="9997440" cy="978108"/>
          </a:xfrm>
        </p:spPr>
        <p:txBody>
          <a:bodyPr/>
          <a:lstStyle/>
          <a:p>
            <a:r>
              <a:rPr lang="en-IE" b="1">
                <a:solidFill>
                  <a:schemeClr val="tx1"/>
                </a:solidFill>
              </a:rPr>
              <a:t>THINGS  TO  CONSIDER</a:t>
            </a:r>
            <a:endParaRPr lang="en-US" b="1">
              <a:solidFill>
                <a:schemeClr val="tx1"/>
              </a:solidFill>
            </a:endParaRPr>
          </a:p>
        </p:txBody>
      </p:sp>
      <p:graphicFrame>
        <p:nvGraphicFramePr>
          <p:cNvPr id="7" name="Content Placeholder 2">
            <a:extLst>
              <a:ext uri="{FF2B5EF4-FFF2-40B4-BE49-F238E27FC236}">
                <a16:creationId xmlns:a16="http://schemas.microsoft.com/office/drawing/2014/main" id="{F3F7BF18-4E94-8926-3CA5-BD8759A9AABF}"/>
              </a:ext>
            </a:extLst>
          </p:cNvPr>
          <p:cNvGraphicFramePr>
            <a:graphicFrameLocks noGrp="1"/>
          </p:cNvGraphicFramePr>
          <p:nvPr>
            <p:ph idx="1"/>
          </p:nvPr>
        </p:nvGraphicFramePr>
        <p:xfrm>
          <a:off x="1386590" y="978108"/>
          <a:ext cx="10805410" cy="562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2116" y="0"/>
            <a:ext cx="1061996" cy="134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19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788" y="365125"/>
            <a:ext cx="4840010" cy="1807305"/>
          </a:xfrm>
        </p:spPr>
        <p:txBody>
          <a:bodyPr>
            <a:normAutofit/>
          </a:bodyPr>
          <a:lstStyle/>
          <a:p>
            <a:r>
              <a:rPr lang="en-IE" b="1"/>
              <a:t>SOMETHING  TO  THINK  ABOUT!</a:t>
            </a:r>
            <a:endParaRPr lang="en-US" b="1"/>
          </a:p>
        </p:txBody>
      </p:sp>
      <p:sp>
        <p:nvSpPr>
          <p:cNvPr id="3" name="Content Placeholder 2"/>
          <p:cNvSpPr>
            <a:spLocks noGrp="1"/>
          </p:cNvSpPr>
          <p:nvPr>
            <p:ph idx="1"/>
          </p:nvPr>
        </p:nvSpPr>
        <p:spPr>
          <a:xfrm>
            <a:off x="6513788" y="2333297"/>
            <a:ext cx="4840010" cy="3843666"/>
          </a:xfrm>
        </p:spPr>
        <p:txBody>
          <a:bodyPr>
            <a:normAutofit/>
          </a:bodyPr>
          <a:lstStyle/>
          <a:p>
            <a:pPr>
              <a:buNone/>
            </a:pPr>
            <a:r>
              <a:rPr lang="en-IE" sz="2000" i="1"/>
              <a:t>	</a:t>
            </a:r>
            <a:r>
              <a:rPr lang="en-IE" sz="2000" b="1" i="1">
                <a:latin typeface="Bookman Old Style" pitchFamily="18" charset="0"/>
              </a:rPr>
              <a:t>“What I need most is to feel loved and valued, no matter how foolish I may seem. I need someone who believes in me because I do not always believe in myself.......”</a:t>
            </a:r>
          </a:p>
          <a:p>
            <a:pPr>
              <a:buNone/>
            </a:pPr>
            <a:r>
              <a:rPr lang="en-IE" sz="2000" b="1" i="1">
                <a:latin typeface="Bookman Old Style" pitchFamily="18" charset="0"/>
              </a:rPr>
              <a:t>							By Virginia Satir</a:t>
            </a:r>
            <a:endParaRPr lang="en-US" sz="2000" b="1" i="1">
              <a:latin typeface="Bookman Old Style" pitchFamily="18" charset="0"/>
            </a:endParaRPr>
          </a:p>
        </p:txBody>
      </p:sp>
      <p:pic>
        <p:nvPicPr>
          <p:cNvPr id="5" name="Picture 4" descr="Empty speech bubbles">
            <a:extLst>
              <a:ext uri="{FF2B5EF4-FFF2-40B4-BE49-F238E27FC236}">
                <a16:creationId xmlns:a16="http://schemas.microsoft.com/office/drawing/2014/main" id="{489A890E-1CA3-CB00-C0A1-04AEFEF03FF8}"/>
              </a:ext>
            </a:extLst>
          </p:cNvPr>
          <p:cNvPicPr>
            <a:picLocks noChangeAspect="1"/>
          </p:cNvPicPr>
          <p:nvPr/>
        </p:nvPicPr>
        <p:blipFill rotWithShape="1">
          <a:blip r:embed="rId3"/>
          <a:srcRect l="26110" r="14444"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761270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33337" y="52568"/>
            <a:ext cx="2200288" cy="994122"/>
          </a:xfrm>
        </p:spPr>
        <p:txBody>
          <a:bodyPr>
            <a:normAutofit/>
          </a:bodyPr>
          <a:lstStyle/>
          <a:p>
            <a:r>
              <a:rPr lang="en-IE" b="1" err="1"/>
              <a:t>VSware</a:t>
            </a:r>
            <a:endParaRPr lang="en-IE" b="1"/>
          </a:p>
        </p:txBody>
      </p:sp>
      <p:sp>
        <p:nvSpPr>
          <p:cNvPr id="8" name="TextBox 7"/>
          <p:cNvSpPr txBox="1"/>
          <p:nvPr/>
        </p:nvSpPr>
        <p:spPr>
          <a:xfrm>
            <a:off x="1411489" y="851495"/>
            <a:ext cx="9653364" cy="63709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IE" sz="3000" err="1"/>
              <a:t>VSware</a:t>
            </a:r>
            <a:r>
              <a:rPr lang="en-IE" sz="3000"/>
              <a:t> is a management tool used for recording Assessment, Attendance, Behaviour, Timetabling and sending Text Messages. You can download the app from the App store or go through the St </a:t>
            </a:r>
            <a:r>
              <a:rPr lang="en-IE" sz="3000" err="1"/>
              <a:t>Ailbe’s</a:t>
            </a:r>
            <a:r>
              <a:rPr lang="en-IE" sz="3000"/>
              <a:t> website. Instructions available on the website under Downloads. </a:t>
            </a:r>
          </a:p>
          <a:p>
            <a:endParaRPr lang="en-IE" sz="1000"/>
          </a:p>
          <a:p>
            <a:r>
              <a:rPr lang="en-IE" sz="3000"/>
              <a:t>Parents/Guardians have access to </a:t>
            </a:r>
            <a:r>
              <a:rPr lang="en-IE" sz="3000" err="1"/>
              <a:t>VSware</a:t>
            </a:r>
            <a:r>
              <a:rPr lang="en-IE" sz="3000"/>
              <a:t> where they can see their son/daughters Personal Details, Attendance, Behaviour, Timetable and all Term Reports. It can also be used for parents to enter reasons for absence, appointments, signing out etc.</a:t>
            </a:r>
          </a:p>
          <a:p>
            <a:endParaRPr lang="en-IE" sz="1000"/>
          </a:p>
          <a:p>
            <a:r>
              <a:rPr lang="en-IE" sz="3000"/>
              <a:t>You will receive a Username and Password by Text to access </a:t>
            </a:r>
            <a:r>
              <a:rPr lang="en-IE" sz="3000" err="1"/>
              <a:t>VSware</a:t>
            </a:r>
            <a:r>
              <a:rPr lang="en-IE" sz="3000"/>
              <a:t> </a:t>
            </a:r>
          </a:p>
          <a:p>
            <a:endParaRPr lang="en-IE" sz="2800"/>
          </a:p>
        </p:txBody>
      </p:sp>
      <p:pic>
        <p:nvPicPr>
          <p:cNvPr id="2" name="Picture 1"/>
          <p:cNvPicPr>
            <a:picLocks noChangeAspect="1"/>
          </p:cNvPicPr>
          <p:nvPr/>
        </p:nvPicPr>
        <p:blipFill>
          <a:blip r:embed="rId3"/>
          <a:stretch>
            <a:fillRect/>
          </a:stretch>
        </p:blipFill>
        <p:spPr>
          <a:xfrm>
            <a:off x="11003177" y="95526"/>
            <a:ext cx="1188823" cy="1511939"/>
          </a:xfrm>
          <a:prstGeom prst="rect">
            <a:avLst/>
          </a:prstGeom>
        </p:spPr>
      </p:pic>
      <p:pic>
        <p:nvPicPr>
          <p:cNvPr id="5" name="Picture 4"/>
          <p:cNvPicPr>
            <a:picLocks noChangeAspect="1"/>
          </p:cNvPicPr>
          <p:nvPr/>
        </p:nvPicPr>
        <p:blipFill rotWithShape="1">
          <a:blip r:embed="rId4"/>
          <a:srcRect l="48294" t="10504" r="39649" b="81937"/>
          <a:stretch/>
        </p:blipFill>
        <p:spPr>
          <a:xfrm>
            <a:off x="8378260" y="2760079"/>
            <a:ext cx="1841705" cy="668921"/>
          </a:xfrm>
          <a:prstGeom prst="rect">
            <a:avLst/>
          </a:prstGeom>
        </p:spPr>
      </p:pic>
      <p:pic>
        <p:nvPicPr>
          <p:cNvPr id="1028" name="Picture 4" descr="https://is5-ssl.mzstatic.com/image/thumb/Purple114/v4/bd/94/fe/bd94fe3e-0392-d953-6c6a-050642931d31/AppIcon-0-0-1x_U007emarketing-0-0-0-7-0-0-sRGB-0-0-0-GLES2_U002c0-512MB-85-220-0-0.png/350x35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6324" y="2582757"/>
            <a:ext cx="709725" cy="7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5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1624" y="260648"/>
            <a:ext cx="7498080" cy="5934528"/>
          </a:xfrm>
        </p:spPr>
        <p:txBody>
          <a:bodyPr lIns="91440" tIns="45720" rIns="91440" bIns="45720" anchor="t">
            <a:normAutofit lnSpcReduction="10000"/>
          </a:bodyPr>
          <a:lstStyle/>
          <a:p>
            <a:pPr marL="81915" indent="0">
              <a:buNone/>
            </a:pPr>
            <a:endParaRPr lang="en-IE" b="1"/>
          </a:p>
          <a:p>
            <a:pPr marL="81915" indent="0">
              <a:buNone/>
            </a:pPr>
            <a:r>
              <a:rPr lang="en-IE" b="1"/>
              <a:t>Term Reports can only be seen on </a:t>
            </a:r>
            <a:r>
              <a:rPr lang="en-IE" b="1" err="1"/>
              <a:t>VSware</a:t>
            </a:r>
            <a:r>
              <a:rPr lang="en-IE" b="1"/>
              <a:t>, they are no longer posted home.</a:t>
            </a:r>
          </a:p>
          <a:p>
            <a:pPr marL="81915" indent="0">
              <a:buNone/>
            </a:pPr>
            <a:endParaRPr lang="en-IE" b="1"/>
          </a:p>
          <a:p>
            <a:pPr marL="81915" indent="0">
              <a:buNone/>
            </a:pPr>
            <a:r>
              <a:rPr lang="en-IE" b="1"/>
              <a:t>Check </a:t>
            </a:r>
            <a:r>
              <a:rPr lang="en-IE" b="1" err="1"/>
              <a:t>VSware</a:t>
            </a:r>
            <a:r>
              <a:rPr lang="en-IE" b="1"/>
              <a:t> on a daily/weekly basis for to help keep you informed on  attendance, behaviour, etc.</a:t>
            </a:r>
          </a:p>
          <a:p>
            <a:pPr marL="81915" indent="0">
              <a:buNone/>
            </a:pPr>
            <a:endParaRPr lang="en-IE" b="1"/>
          </a:p>
          <a:p>
            <a:pPr marL="81915" indent="0">
              <a:buNone/>
            </a:pPr>
            <a:r>
              <a:rPr lang="en-IE" b="1"/>
              <a:t>Please use the office phone if you're trying to contact you child during class time.</a:t>
            </a:r>
          </a:p>
        </p:txBody>
      </p:sp>
    </p:spTree>
    <p:extLst>
      <p:ext uri="{BB962C8B-B14F-4D97-AF65-F5344CB8AC3E}">
        <p14:creationId xmlns:p14="http://schemas.microsoft.com/office/powerpoint/2010/main" val="3769367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3926" y="156321"/>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IE" b="1"/>
              <a:t>Way2Pay</a:t>
            </a:r>
          </a:p>
        </p:txBody>
      </p:sp>
      <p:sp>
        <p:nvSpPr>
          <p:cNvPr id="4" name="Content Placeholder 3"/>
          <p:cNvSpPr>
            <a:spLocks noGrp="1"/>
          </p:cNvSpPr>
          <p:nvPr>
            <p:ph idx="1"/>
          </p:nvPr>
        </p:nvSpPr>
        <p:spPr>
          <a:xfrm>
            <a:off x="1914144" y="1447800"/>
            <a:ext cx="9997440" cy="5089308"/>
          </a:xfrm>
        </p:spPr>
        <p:txBody>
          <a:bodyPr>
            <a:normAutofit fontScale="92500" lnSpcReduction="10000"/>
          </a:bodyPr>
          <a:lstStyle/>
          <a:p>
            <a:r>
              <a:rPr lang="en-IE"/>
              <a:t>Online payment system for School Fee and Extra Curricular Activities, which can be accessed on St Ailbe’s website</a:t>
            </a:r>
          </a:p>
          <a:p>
            <a:endParaRPr lang="en-IE" sz="1200"/>
          </a:p>
          <a:p>
            <a:r>
              <a:rPr lang="en-IE"/>
              <a:t>Debit card is required for payment</a:t>
            </a:r>
          </a:p>
          <a:p>
            <a:endParaRPr lang="en-IE" sz="1000"/>
          </a:p>
          <a:p>
            <a:r>
              <a:rPr lang="en-IE"/>
              <a:t>Valid mobile number as on enrolment form</a:t>
            </a:r>
          </a:p>
          <a:p>
            <a:pPr marL="82296" indent="0">
              <a:buNone/>
            </a:pPr>
            <a:endParaRPr lang="en-IE" sz="1000"/>
          </a:p>
          <a:p>
            <a:r>
              <a:rPr lang="en-IE"/>
              <a:t>Text message with link/password late June/July</a:t>
            </a:r>
          </a:p>
          <a:p>
            <a:pPr marL="82296" indent="0">
              <a:buNone/>
            </a:pPr>
            <a:endParaRPr lang="en-IE" sz="1000"/>
          </a:p>
          <a:p>
            <a:r>
              <a:rPr lang="en-IE"/>
              <a:t>Receipts issued by text</a:t>
            </a:r>
          </a:p>
          <a:p>
            <a:pPr marL="82296" indent="0">
              <a:buNone/>
            </a:pPr>
            <a:endParaRPr lang="en-IE" sz="1000"/>
          </a:p>
          <a:p>
            <a:r>
              <a:rPr lang="en-IE"/>
              <a:t>Cash only payment at office</a:t>
            </a:r>
          </a:p>
          <a:p>
            <a:pPr marL="82296" indent="0">
              <a:buNone/>
            </a:pPr>
            <a:endParaRPr lang="en-IE" sz="1100"/>
          </a:p>
          <a:p>
            <a:r>
              <a:rPr lang="en-IE"/>
              <a:t>Cheques payable to Tipperary ETB only</a:t>
            </a:r>
          </a:p>
        </p:txBody>
      </p:sp>
      <p:pic>
        <p:nvPicPr>
          <p:cNvPr id="6" name="Picture 5"/>
          <p:cNvPicPr>
            <a:picLocks noChangeAspect="1"/>
          </p:cNvPicPr>
          <p:nvPr/>
        </p:nvPicPr>
        <p:blipFill rotWithShape="1">
          <a:blip r:embed="rId4"/>
          <a:srcRect l="71394" t="10504" r="16387" b="82412"/>
          <a:stretch/>
        </p:blipFill>
        <p:spPr>
          <a:xfrm>
            <a:off x="9203260" y="2397853"/>
            <a:ext cx="2451096" cy="823369"/>
          </a:xfrm>
          <a:prstGeom prst="rect">
            <a:avLst/>
          </a:prstGeom>
        </p:spPr>
      </p:pic>
    </p:spTree>
    <p:extLst>
      <p:ext uri="{BB962C8B-B14F-4D97-AF65-F5344CB8AC3E}">
        <p14:creationId xmlns:p14="http://schemas.microsoft.com/office/powerpoint/2010/main" val="233580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24A3-E956-97B4-2200-C2BAEEC93634}"/>
              </a:ext>
            </a:extLst>
          </p:cNvPr>
          <p:cNvSpPr>
            <a:spLocks noGrp="1"/>
          </p:cNvSpPr>
          <p:nvPr>
            <p:ph type="title"/>
          </p:nvPr>
        </p:nvSpPr>
        <p:spPr/>
        <p:txBody>
          <a:bodyPr lIns="91440" tIns="45720" rIns="91440" bIns="45720" anchor="ctr">
            <a:normAutofit/>
          </a:bodyPr>
          <a:lstStyle/>
          <a:p>
            <a:r>
              <a:rPr lang="en-US"/>
              <a:t>School Fee</a:t>
            </a:r>
          </a:p>
        </p:txBody>
      </p:sp>
      <p:sp>
        <p:nvSpPr>
          <p:cNvPr id="3" name="Content Placeholder 2">
            <a:extLst>
              <a:ext uri="{FF2B5EF4-FFF2-40B4-BE49-F238E27FC236}">
                <a16:creationId xmlns:a16="http://schemas.microsoft.com/office/drawing/2014/main" id="{0438D9E1-C96D-040E-B62E-96067DB6D7C5}"/>
              </a:ext>
            </a:extLst>
          </p:cNvPr>
          <p:cNvSpPr>
            <a:spLocks noGrp="1"/>
          </p:cNvSpPr>
          <p:nvPr>
            <p:ph idx="1"/>
          </p:nvPr>
        </p:nvSpPr>
        <p:spPr/>
        <p:txBody>
          <a:bodyPr lIns="91440" tIns="45720" rIns="91440" bIns="45720" anchor="t">
            <a:normAutofit fontScale="92500" lnSpcReduction="10000"/>
          </a:bodyPr>
          <a:lstStyle/>
          <a:p>
            <a:pPr marL="82550" indent="0">
              <a:buNone/>
            </a:pPr>
            <a:r>
              <a:rPr lang="en-US">
                <a:ea typeface="+mn-lt"/>
                <a:cs typeface="+mn-lt"/>
              </a:rPr>
              <a:t>The school fee for first year is €100 for the year which will be due in mid-August.  The school fee covers the cost of:</a:t>
            </a:r>
          </a:p>
          <a:p>
            <a:pPr marL="82550" indent="0">
              <a:buNone/>
            </a:pPr>
            <a:r>
              <a:rPr lang="en-US">
                <a:ea typeface="+mn-lt"/>
                <a:cs typeface="+mn-lt"/>
              </a:rPr>
              <a:t>1) School insurance  </a:t>
            </a:r>
          </a:p>
          <a:p>
            <a:pPr marL="82550" indent="0">
              <a:buNone/>
            </a:pPr>
            <a:r>
              <a:rPr lang="en-US">
                <a:ea typeface="+mn-lt"/>
                <a:cs typeface="+mn-lt"/>
              </a:rPr>
              <a:t>2) Locker and locker key   </a:t>
            </a:r>
          </a:p>
          <a:p>
            <a:pPr marL="82550" indent="0">
              <a:buNone/>
            </a:pPr>
            <a:r>
              <a:rPr lang="en-US">
                <a:ea typeface="+mn-lt"/>
                <a:cs typeface="+mn-lt"/>
              </a:rPr>
              <a:t>3) Classroom Materials for practical subject taster blocks  4) Photocopying  </a:t>
            </a:r>
          </a:p>
          <a:p>
            <a:pPr marL="82550" indent="0">
              <a:buNone/>
            </a:pPr>
            <a:r>
              <a:rPr lang="en-US">
                <a:ea typeface="+mn-lt"/>
                <a:cs typeface="+mn-lt"/>
              </a:rPr>
              <a:t>5) Student testing (PPAD-E test for literacy and numeracy test)  </a:t>
            </a:r>
          </a:p>
          <a:p>
            <a:pPr marL="82550" indent="0">
              <a:buNone/>
            </a:pPr>
            <a:r>
              <a:rPr lang="en-US">
                <a:ea typeface="+mn-lt"/>
                <a:cs typeface="+mn-lt"/>
              </a:rPr>
              <a:t>6) Bus costs</a:t>
            </a:r>
          </a:p>
          <a:p>
            <a:pPr marL="82550" indent="0">
              <a:buNone/>
            </a:pPr>
            <a:r>
              <a:rPr lang="en-US"/>
              <a:t>7) Examrevision.ie</a:t>
            </a:r>
          </a:p>
        </p:txBody>
      </p:sp>
    </p:spTree>
    <p:extLst>
      <p:ext uri="{BB962C8B-B14F-4D97-AF65-F5344CB8AC3E}">
        <p14:creationId xmlns:p14="http://schemas.microsoft.com/office/powerpoint/2010/main" val="3169730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A455-122D-3446-BB04-954DB5B9FD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AEF976-780E-6246-C5B4-87D801991006}"/>
              </a:ext>
            </a:extLst>
          </p:cNvPr>
          <p:cNvSpPr>
            <a:spLocks noGrp="1"/>
          </p:cNvSpPr>
          <p:nvPr>
            <p:ph idx="1"/>
          </p:nvPr>
        </p:nvSpPr>
        <p:spPr/>
        <p:txBody>
          <a:bodyPr lIns="91440" tIns="45720" rIns="91440" bIns="45720" anchor="t">
            <a:normAutofit fontScale="92500" lnSpcReduction="20000"/>
          </a:bodyPr>
          <a:lstStyle/>
          <a:p>
            <a:pPr marL="82550" indent="0">
              <a:buNone/>
            </a:pPr>
            <a:r>
              <a:rPr lang="en-US">
                <a:ea typeface="+mn-lt"/>
                <a:cs typeface="+mn-lt"/>
              </a:rPr>
              <a:t>The following is provided to all first-year students for free:</a:t>
            </a:r>
          </a:p>
          <a:p>
            <a:pPr marL="82550" indent="0">
              <a:buNone/>
            </a:pPr>
            <a:endParaRPr lang="en-US">
              <a:ea typeface="+mn-lt"/>
              <a:cs typeface="+mn-lt"/>
            </a:endParaRPr>
          </a:p>
          <a:p>
            <a:pPr marL="82550" indent="0">
              <a:buNone/>
            </a:pPr>
            <a:r>
              <a:rPr lang="en-US">
                <a:ea typeface="+mn-lt"/>
                <a:cs typeface="+mn-lt"/>
              </a:rPr>
              <a:t>1) All school text books  </a:t>
            </a:r>
          </a:p>
          <a:p>
            <a:pPr marL="82550" indent="0">
              <a:buNone/>
            </a:pPr>
            <a:r>
              <a:rPr lang="en-US">
                <a:ea typeface="+mn-lt"/>
                <a:cs typeface="+mn-lt"/>
              </a:rPr>
              <a:t>2) School journal  </a:t>
            </a:r>
          </a:p>
          <a:p>
            <a:pPr marL="82550" indent="0">
              <a:buNone/>
            </a:pPr>
            <a:r>
              <a:rPr lang="en-US">
                <a:ea typeface="+mn-lt"/>
                <a:cs typeface="+mn-lt"/>
              </a:rPr>
              <a:t>3) Copies and </a:t>
            </a:r>
            <a:r>
              <a:rPr lang="en-US" err="1">
                <a:ea typeface="+mn-lt"/>
                <a:cs typeface="+mn-lt"/>
              </a:rPr>
              <a:t>hardshell</a:t>
            </a:r>
            <a:r>
              <a:rPr lang="en-US">
                <a:ea typeface="+mn-lt"/>
                <a:cs typeface="+mn-lt"/>
              </a:rPr>
              <a:t> copies  </a:t>
            </a:r>
          </a:p>
          <a:p>
            <a:pPr marL="82550" indent="0">
              <a:buNone/>
            </a:pPr>
            <a:r>
              <a:rPr lang="en-US">
                <a:ea typeface="+mn-lt"/>
                <a:cs typeface="+mn-lt"/>
              </a:rPr>
              <a:t>4) Subject </a:t>
            </a:r>
            <a:r>
              <a:rPr lang="en-US" err="1">
                <a:ea typeface="+mn-lt"/>
                <a:cs typeface="+mn-lt"/>
              </a:rPr>
              <a:t>colour</a:t>
            </a:r>
            <a:r>
              <a:rPr lang="en-US">
                <a:ea typeface="+mn-lt"/>
                <a:cs typeface="+mn-lt"/>
              </a:rPr>
              <a:t> coded folders  </a:t>
            </a:r>
          </a:p>
          <a:p>
            <a:pPr marL="82550" indent="0">
              <a:buNone/>
            </a:pPr>
            <a:r>
              <a:rPr lang="en-US">
                <a:ea typeface="+mn-lt"/>
                <a:cs typeface="+mn-lt"/>
              </a:rPr>
              <a:t>4) Access to examrevision.ie  </a:t>
            </a:r>
          </a:p>
          <a:p>
            <a:pPr marL="82550" indent="0">
              <a:buNone/>
            </a:pPr>
            <a:r>
              <a:rPr lang="en-US">
                <a:ea typeface="+mn-lt"/>
                <a:cs typeface="+mn-lt"/>
              </a:rPr>
              <a:t>5) Numerous school educational activities </a:t>
            </a:r>
          </a:p>
          <a:p>
            <a:pPr marL="82550" indent="0">
              <a:buNone/>
            </a:pPr>
            <a:endParaRPr lang="en-US"/>
          </a:p>
          <a:p>
            <a:pPr marL="82550" indent="0">
              <a:buNone/>
            </a:pPr>
            <a:r>
              <a:rPr lang="en-US" b="1" u="sng">
                <a:ea typeface="+mn-lt"/>
                <a:cs typeface="+mn-lt"/>
              </a:rPr>
              <a:t>Please note this will be subject to change</a:t>
            </a:r>
            <a:endParaRPr lang="en-US" b="1" u="sng"/>
          </a:p>
        </p:txBody>
      </p:sp>
    </p:spTree>
    <p:extLst>
      <p:ext uri="{BB962C8B-B14F-4D97-AF65-F5344CB8AC3E}">
        <p14:creationId xmlns:p14="http://schemas.microsoft.com/office/powerpoint/2010/main" val="7252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b="1"/>
              <a:t>Student Journal</a:t>
            </a:r>
          </a:p>
        </p:txBody>
      </p:sp>
      <p:sp>
        <p:nvSpPr>
          <p:cNvPr id="5" name="Content Placeholder 4"/>
          <p:cNvSpPr>
            <a:spLocks noGrp="1"/>
          </p:cNvSpPr>
          <p:nvPr>
            <p:ph idx="1"/>
          </p:nvPr>
        </p:nvSpPr>
        <p:spPr/>
        <p:txBody>
          <a:bodyPr>
            <a:normAutofit/>
          </a:bodyPr>
          <a:lstStyle/>
          <a:p>
            <a:r>
              <a:rPr lang="en-IE"/>
              <a:t>Code of Behaviour</a:t>
            </a:r>
          </a:p>
          <a:p>
            <a:r>
              <a:rPr lang="en-IE"/>
              <a:t>Code of Discipline/ Ladder of Referral</a:t>
            </a:r>
          </a:p>
          <a:p>
            <a:r>
              <a:rPr lang="en-IE"/>
              <a:t>Permission to Leave School</a:t>
            </a:r>
          </a:p>
          <a:p>
            <a:r>
              <a:rPr lang="en-IE"/>
              <a:t>Message to Parents</a:t>
            </a:r>
          </a:p>
          <a:p>
            <a:r>
              <a:rPr lang="en-IE"/>
              <a:t>Report cards</a:t>
            </a:r>
          </a:p>
          <a:p>
            <a:r>
              <a:rPr lang="en-IE"/>
              <a:t>Positive Behaviour Tracker</a:t>
            </a:r>
          </a:p>
          <a:p>
            <a:r>
              <a:rPr lang="en-IE"/>
              <a:t>White Report</a:t>
            </a:r>
          </a:p>
          <a:p>
            <a:r>
              <a:rPr lang="en-IE"/>
              <a:t>Yellow &amp; Red Report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180"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375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81D9-B7A0-6569-FC7E-102325A2D102}"/>
              </a:ext>
            </a:extLst>
          </p:cNvPr>
          <p:cNvSpPr>
            <a:spLocks noGrp="1"/>
          </p:cNvSpPr>
          <p:nvPr>
            <p:ph type="title"/>
          </p:nvPr>
        </p:nvSpPr>
        <p:spPr/>
        <p:txBody>
          <a:bodyPr lIns="91440" tIns="45720" rIns="91440" bIns="45720" anchor="ctr">
            <a:normAutofit/>
          </a:bodyPr>
          <a:lstStyle/>
          <a:p>
            <a:r>
              <a:rPr lang="en-US"/>
              <a:t>Dates for your diary:</a:t>
            </a:r>
          </a:p>
        </p:txBody>
      </p:sp>
      <p:sp>
        <p:nvSpPr>
          <p:cNvPr id="3" name="Content Placeholder 2">
            <a:extLst>
              <a:ext uri="{FF2B5EF4-FFF2-40B4-BE49-F238E27FC236}">
                <a16:creationId xmlns:a16="http://schemas.microsoft.com/office/drawing/2014/main" id="{24A0C091-D0D5-EB2A-75FB-E028CB2B7074}"/>
              </a:ext>
            </a:extLst>
          </p:cNvPr>
          <p:cNvSpPr>
            <a:spLocks noGrp="1"/>
          </p:cNvSpPr>
          <p:nvPr>
            <p:ph idx="1"/>
          </p:nvPr>
        </p:nvSpPr>
        <p:spPr/>
        <p:txBody>
          <a:bodyPr lIns="91440" tIns="45720" rIns="91440" bIns="45720" anchor="t">
            <a:normAutofit/>
          </a:bodyPr>
          <a:lstStyle/>
          <a:p>
            <a:pPr indent="-283210"/>
            <a:r>
              <a:rPr lang="en-US"/>
              <a:t>Wednesday 26th June – tracksuit fitting. There will be an online booking system.</a:t>
            </a:r>
          </a:p>
          <a:p>
            <a:pPr indent="-283210"/>
            <a:endParaRPr lang="en-US"/>
          </a:p>
          <a:p>
            <a:pPr indent="-283210"/>
            <a:r>
              <a:rPr lang="en-US"/>
              <a:t>Thursday 22nd August – 1st year registration. Students can collect their books, tracksuit, locker key and journal.</a:t>
            </a:r>
          </a:p>
          <a:p>
            <a:pPr indent="-283210"/>
            <a:endParaRPr lang="en-US"/>
          </a:p>
          <a:p>
            <a:pPr indent="-283210"/>
            <a:r>
              <a:rPr lang="en-US"/>
              <a:t>Tuesday 27th August – first day of school. First years only.</a:t>
            </a:r>
          </a:p>
        </p:txBody>
      </p:sp>
    </p:spTree>
    <p:extLst>
      <p:ext uri="{BB962C8B-B14F-4D97-AF65-F5344CB8AC3E}">
        <p14:creationId xmlns:p14="http://schemas.microsoft.com/office/powerpoint/2010/main" val="417267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8246" y="384446"/>
            <a:ext cx="9875520" cy="769294"/>
          </a:xfrm>
        </p:spPr>
        <p:txBody>
          <a:bodyPr>
            <a:normAutofit/>
          </a:bodyPr>
          <a:lstStyle/>
          <a:p>
            <a:r>
              <a:rPr lang="en-IE" b="1"/>
              <a:t>Contact Details</a:t>
            </a:r>
          </a:p>
        </p:txBody>
      </p:sp>
      <p:sp>
        <p:nvSpPr>
          <p:cNvPr id="3" name="Subtitle 2"/>
          <p:cNvSpPr>
            <a:spLocks noGrp="1"/>
          </p:cNvSpPr>
          <p:nvPr>
            <p:ph type="subTitle" idx="1"/>
          </p:nvPr>
        </p:nvSpPr>
        <p:spPr>
          <a:xfrm>
            <a:off x="1738246" y="1153740"/>
            <a:ext cx="9875520" cy="5139881"/>
          </a:xfrm>
        </p:spPr>
        <p:txBody>
          <a:bodyPr lIns="91440" tIns="0" rIns="91440" bIns="45720" anchor="t">
            <a:noAutofit/>
          </a:bodyPr>
          <a:lstStyle/>
          <a:p>
            <a:pPr marL="27305"/>
            <a:r>
              <a:rPr lang="en-IE" sz="3200"/>
              <a:t>Noreen Ryan – Guidance and Counselling</a:t>
            </a:r>
            <a:endParaRPr lang="en-US"/>
          </a:p>
          <a:p>
            <a:pPr marL="27305"/>
            <a:r>
              <a:rPr lang="en-IE" sz="3200">
                <a:solidFill>
                  <a:schemeClr val="accent1"/>
                </a:solidFill>
                <a:hlinkClick r:id="rId3">
                  <a:extLst>
                    <a:ext uri="{A12FA001-AC4F-418D-AE19-62706E023703}">
                      <ahyp:hlinkClr xmlns:ahyp="http://schemas.microsoft.com/office/drawing/2018/hyperlinkcolor" val="tx"/>
                    </a:ext>
                  </a:extLst>
                </a:hlinkClick>
              </a:rPr>
              <a:t>noreen@ailbes.com</a:t>
            </a:r>
            <a:r>
              <a:rPr lang="en-IE" sz="3200"/>
              <a:t> 		Ext. 104</a:t>
            </a:r>
          </a:p>
          <a:p>
            <a:pPr marL="27305"/>
            <a:endParaRPr lang="en-IE" sz="1800"/>
          </a:p>
          <a:p>
            <a:pPr marL="27305"/>
            <a:r>
              <a:rPr lang="en-IE" sz="3200"/>
              <a:t>Edel </a:t>
            </a:r>
            <a:r>
              <a:rPr lang="en-IE" sz="3200" err="1"/>
              <a:t>Merrign</a:t>
            </a:r>
            <a:r>
              <a:rPr lang="en-IE" sz="3200"/>
              <a:t> - Guidance &amp; Counselling  </a:t>
            </a:r>
            <a:endParaRPr lang="en-IE"/>
          </a:p>
          <a:p>
            <a:pPr marL="27305"/>
            <a:r>
              <a:rPr lang="en-IE" sz="3200">
                <a:ln w="0"/>
                <a:solidFill>
                  <a:schemeClr val="accent1"/>
                </a:solidFill>
                <a:effectLst>
                  <a:outerShdw blurRad="38100" dist="25400" dir="5400000" algn="ctr" rotWithShape="0">
                    <a:srgbClr val="6E747A">
                      <a:alpha val="43000"/>
                    </a:srgbClr>
                  </a:outerShdw>
                </a:effectLst>
                <a:hlinkClick r:id="rId4">
                  <a:extLst>
                    <a:ext uri="{A12FA001-AC4F-418D-AE19-62706E023703}">
                      <ahyp:hlinkClr xmlns:ahyp="http://schemas.microsoft.com/office/drawing/2018/hyperlinkcolor" val="tx"/>
                    </a:ext>
                  </a:extLst>
                </a:hlinkClick>
              </a:rPr>
              <a:t>edel@ailbes.com</a:t>
            </a:r>
            <a:r>
              <a:rPr lang="en-IE" sz="3200"/>
              <a:t> 		Ext: 104</a:t>
            </a:r>
          </a:p>
          <a:p>
            <a:pPr marL="27305"/>
            <a:endParaRPr lang="en-IE" sz="1100"/>
          </a:p>
          <a:p>
            <a:pPr marL="27305"/>
            <a:r>
              <a:rPr lang="en-IE" sz="3200"/>
              <a:t>Alannah O’Donovan - School Completion </a:t>
            </a:r>
            <a:r>
              <a:rPr lang="en-IE" sz="3200">
                <a:ln w="0"/>
                <a:solidFill>
                  <a:schemeClr val="accent1"/>
                </a:solidFill>
                <a:effectLst>
                  <a:outerShdw blurRad="38100" dist="25400" dir="5400000" algn="ctr" rotWithShape="0">
                    <a:srgbClr val="6E747A">
                      <a:alpha val="43000"/>
                    </a:srgbClr>
                  </a:outerShdw>
                </a:effectLst>
                <a:hlinkClick r:id="rId5">
                  <a:extLst>
                    <a:ext uri="{A12FA001-AC4F-418D-AE19-62706E023703}">
                      <ahyp:hlinkClr xmlns:ahyp="http://schemas.microsoft.com/office/drawing/2018/hyperlinkcolor" val="tx"/>
                    </a:ext>
                  </a:extLst>
                </a:hlinkClick>
              </a:rPr>
              <a:t>alanna@ailbes.com</a:t>
            </a:r>
            <a:r>
              <a:rPr lang="en-IE" sz="3200">
                <a:solidFill>
                  <a:schemeClr val="bg2">
                    <a:lumMod val="50000"/>
                  </a:schemeClr>
                </a:solidFill>
              </a:rPr>
              <a:t>		</a:t>
            </a:r>
            <a:r>
              <a:rPr lang="en-IE" sz="3200"/>
              <a:t>Ext: 111</a:t>
            </a:r>
          </a:p>
          <a:p>
            <a:pPr marL="27305"/>
            <a:endParaRPr lang="en-IE" sz="1100"/>
          </a:p>
          <a:p>
            <a:pPr marL="27305"/>
            <a:r>
              <a:rPr lang="en-IE" sz="3200"/>
              <a:t>Denis Keating – HSCL  </a:t>
            </a:r>
          </a:p>
          <a:p>
            <a:pPr marL="27305"/>
            <a:r>
              <a:rPr lang="en-IE" sz="3200" err="1">
                <a:ln w="0"/>
                <a:solidFill>
                  <a:schemeClr val="accent1"/>
                </a:solidFill>
                <a:effectLst>
                  <a:outerShdw blurRad="38100" dist="19050" dir="2700000" algn="tl" rotWithShape="0">
                    <a:schemeClr val="dk1">
                      <a:alpha val="40000"/>
                    </a:schemeClr>
                  </a:outerShdw>
                </a:effectLst>
              </a:rPr>
              <a:t>denis</a:t>
            </a:r>
            <a:r>
              <a:rPr lang="en-IE" sz="3200">
                <a:ln w="0"/>
                <a:solidFill>
                  <a:schemeClr val="accent1"/>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rPr>
              <a:t>@ailbes.com</a:t>
            </a:r>
            <a:r>
              <a:rPr lang="en-IE" sz="3200">
                <a:solidFill>
                  <a:schemeClr val="accent1"/>
                </a:solidFill>
              </a:rPr>
              <a:t>	</a:t>
            </a:r>
            <a:r>
              <a:rPr lang="en-IE" sz="3200"/>
              <a:t>	Ext: 103</a:t>
            </a:r>
          </a:p>
        </p:txBody>
      </p:sp>
    </p:spTree>
    <p:extLst>
      <p:ext uri="{BB962C8B-B14F-4D97-AF65-F5344CB8AC3E}">
        <p14:creationId xmlns:p14="http://schemas.microsoft.com/office/powerpoint/2010/main" val="293084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951" y="107225"/>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33765" y="63126"/>
            <a:ext cx="9997440" cy="1143000"/>
          </a:xfrm>
        </p:spPr>
        <p:txBody>
          <a:bodyPr/>
          <a:lstStyle/>
          <a:p>
            <a:pPr algn="ctr"/>
            <a:r>
              <a:rPr lang="en-IE" b="1"/>
              <a:t>Junior Cycle Subjects</a:t>
            </a:r>
          </a:p>
        </p:txBody>
      </p:sp>
      <p:sp>
        <p:nvSpPr>
          <p:cNvPr id="4" name="Content Placeholder 3"/>
          <p:cNvSpPr>
            <a:spLocks noGrp="1"/>
          </p:cNvSpPr>
          <p:nvPr>
            <p:ph sz="half" idx="1"/>
          </p:nvPr>
        </p:nvSpPr>
        <p:spPr>
          <a:xfrm>
            <a:off x="2211187" y="1206126"/>
            <a:ext cx="4098742" cy="5588748"/>
          </a:xfrm>
        </p:spPr>
        <p:txBody>
          <a:bodyPr lIns="91440" tIns="45720" rIns="91440" bIns="45720" anchor="t">
            <a:normAutofit fontScale="47500" lnSpcReduction="20000"/>
          </a:bodyPr>
          <a:lstStyle/>
          <a:p>
            <a:pPr indent="-283210">
              <a:lnSpc>
                <a:spcPct val="80000"/>
              </a:lnSpc>
              <a:buClr>
                <a:schemeClr val="tx1"/>
              </a:buClr>
              <a:buNone/>
              <a:defRPr/>
            </a:pPr>
            <a:r>
              <a:rPr lang="en-IE" sz="4400" b="1" u="sng">
                <a:solidFill>
                  <a:srgbClr val="00B0F0"/>
                </a:solidFill>
              </a:rPr>
              <a:t>Core subjects</a:t>
            </a:r>
            <a:r>
              <a:rPr lang="en-IE" sz="4400" b="1" u="sng">
                <a:solidFill>
                  <a:schemeClr val="folHlink"/>
                </a:solidFill>
              </a:rPr>
              <a:t>:</a:t>
            </a:r>
            <a:endParaRPr lang="en-US">
              <a:solidFill>
                <a:schemeClr val="folHlink"/>
              </a:solidFill>
            </a:endParaRPr>
          </a:p>
          <a:p>
            <a:pPr indent="-283210">
              <a:lnSpc>
                <a:spcPct val="120000"/>
              </a:lnSpc>
              <a:spcAft>
                <a:spcPts val="600"/>
              </a:spcAft>
              <a:buClr>
                <a:schemeClr val="folHlink"/>
              </a:buClr>
              <a:defRPr/>
            </a:pPr>
            <a:r>
              <a:rPr lang="en-IE" sz="4600"/>
              <a:t>Irish</a:t>
            </a:r>
          </a:p>
          <a:p>
            <a:pPr indent="-283210">
              <a:lnSpc>
                <a:spcPct val="120000"/>
              </a:lnSpc>
              <a:spcAft>
                <a:spcPts val="600"/>
              </a:spcAft>
              <a:buClr>
                <a:schemeClr val="folHlink"/>
              </a:buClr>
              <a:defRPr/>
            </a:pPr>
            <a:r>
              <a:rPr lang="en-IE" sz="4600"/>
              <a:t>English</a:t>
            </a:r>
          </a:p>
          <a:p>
            <a:pPr indent="-283210">
              <a:lnSpc>
                <a:spcPct val="120000"/>
              </a:lnSpc>
              <a:spcAft>
                <a:spcPts val="600"/>
              </a:spcAft>
              <a:buClr>
                <a:schemeClr val="folHlink"/>
              </a:buClr>
              <a:defRPr/>
            </a:pPr>
            <a:r>
              <a:rPr lang="en-IE" sz="4600"/>
              <a:t>Maths</a:t>
            </a:r>
          </a:p>
          <a:p>
            <a:pPr indent="-283210">
              <a:lnSpc>
                <a:spcPct val="120000"/>
              </a:lnSpc>
              <a:spcAft>
                <a:spcPts val="600"/>
              </a:spcAft>
              <a:buClr>
                <a:schemeClr val="folHlink"/>
              </a:buClr>
              <a:defRPr/>
            </a:pPr>
            <a:r>
              <a:rPr lang="en-IE" sz="4600"/>
              <a:t>Science</a:t>
            </a:r>
          </a:p>
          <a:p>
            <a:pPr indent="-283210">
              <a:lnSpc>
                <a:spcPct val="120000"/>
              </a:lnSpc>
              <a:spcAft>
                <a:spcPts val="600"/>
              </a:spcAft>
              <a:buClr>
                <a:schemeClr val="folHlink"/>
              </a:buClr>
              <a:defRPr/>
            </a:pPr>
            <a:r>
              <a:rPr lang="en-IE" sz="4600"/>
              <a:t>History</a:t>
            </a:r>
          </a:p>
          <a:p>
            <a:pPr indent="-283210">
              <a:lnSpc>
                <a:spcPct val="120000"/>
              </a:lnSpc>
              <a:spcAft>
                <a:spcPts val="600"/>
              </a:spcAft>
              <a:buClr>
                <a:schemeClr val="folHlink"/>
              </a:buClr>
              <a:defRPr/>
            </a:pPr>
            <a:r>
              <a:rPr lang="en-IE" sz="4600"/>
              <a:t>Career Guidance</a:t>
            </a:r>
            <a:r>
              <a:rPr lang="en-IE" sz="4400"/>
              <a:t>**</a:t>
            </a:r>
            <a:r>
              <a:rPr lang="en-IE" sz="4600"/>
              <a:t> </a:t>
            </a:r>
          </a:p>
          <a:p>
            <a:pPr indent="-283210">
              <a:lnSpc>
                <a:spcPct val="120000"/>
              </a:lnSpc>
              <a:spcAft>
                <a:spcPts val="600"/>
              </a:spcAft>
              <a:buClr>
                <a:schemeClr val="folHlink"/>
              </a:buClr>
              <a:defRPr/>
            </a:pPr>
            <a:r>
              <a:rPr lang="en-IE" sz="4600"/>
              <a:t>CSPE</a:t>
            </a:r>
            <a:r>
              <a:rPr lang="en-IE" sz="4500"/>
              <a:t>**</a:t>
            </a:r>
          </a:p>
          <a:p>
            <a:pPr indent="-283210">
              <a:lnSpc>
                <a:spcPct val="120000"/>
              </a:lnSpc>
              <a:spcAft>
                <a:spcPts val="600"/>
              </a:spcAft>
              <a:buClr>
                <a:schemeClr val="folHlink"/>
              </a:buClr>
              <a:defRPr/>
            </a:pPr>
            <a:r>
              <a:rPr lang="en-IE" sz="4600"/>
              <a:t>SPHE**</a:t>
            </a:r>
          </a:p>
          <a:p>
            <a:pPr indent="-283210">
              <a:lnSpc>
                <a:spcPct val="120000"/>
              </a:lnSpc>
              <a:spcAft>
                <a:spcPts val="600"/>
              </a:spcAft>
              <a:buClr>
                <a:schemeClr val="folHlink"/>
              </a:buClr>
              <a:defRPr/>
            </a:pPr>
            <a:r>
              <a:rPr lang="en-IE" sz="4600"/>
              <a:t>Identity, Multi-belief and Values Education**</a:t>
            </a:r>
          </a:p>
          <a:p>
            <a:pPr marL="81915" indent="0">
              <a:lnSpc>
                <a:spcPct val="120000"/>
              </a:lnSpc>
              <a:spcAft>
                <a:spcPts val="600"/>
              </a:spcAft>
              <a:buClr>
                <a:schemeClr val="folHlink"/>
              </a:buClr>
              <a:buNone/>
              <a:defRPr/>
            </a:pPr>
            <a:r>
              <a:rPr lang="en-GB" sz="2900"/>
              <a:t>*</a:t>
            </a:r>
            <a:r>
              <a:rPr lang="en-IE" sz="2900"/>
              <a:t>*Non Exam Subjects</a:t>
            </a:r>
          </a:p>
          <a:p>
            <a:pPr marL="81915" indent="0">
              <a:lnSpc>
                <a:spcPct val="80000"/>
              </a:lnSpc>
              <a:buClr>
                <a:schemeClr val="accent6"/>
              </a:buClr>
              <a:buNone/>
              <a:defRPr/>
            </a:pPr>
            <a:endParaRPr lang="en-IE" sz="3200"/>
          </a:p>
          <a:p>
            <a:pPr indent="-283210">
              <a:lnSpc>
                <a:spcPct val="80000"/>
              </a:lnSpc>
              <a:buClr>
                <a:schemeClr val="folHlink"/>
              </a:buClr>
              <a:buFont typeface="Wingdings" pitchFamily="2" charset="2"/>
              <a:buChar char="Ø"/>
              <a:defRPr/>
            </a:pPr>
            <a:endParaRPr lang="en-IE" sz="3200"/>
          </a:p>
          <a:p>
            <a:pPr marL="81915" indent="0">
              <a:buNone/>
            </a:pPr>
            <a:endParaRPr lang="en-IE"/>
          </a:p>
        </p:txBody>
      </p:sp>
      <p:sp>
        <p:nvSpPr>
          <p:cNvPr id="5" name="Content Placeholder 4"/>
          <p:cNvSpPr>
            <a:spLocks noGrp="1"/>
          </p:cNvSpPr>
          <p:nvPr>
            <p:ph sz="half" idx="2"/>
          </p:nvPr>
        </p:nvSpPr>
        <p:spPr>
          <a:xfrm>
            <a:off x="6719768" y="1206126"/>
            <a:ext cx="5384932" cy="5355037"/>
          </a:xfrm>
        </p:spPr>
        <p:txBody>
          <a:bodyPr lIns="91440" tIns="45720" rIns="91440" bIns="45720" anchor="t">
            <a:normAutofit fontScale="47500" lnSpcReduction="20000"/>
          </a:bodyPr>
          <a:lstStyle/>
          <a:p>
            <a:pPr indent="-283210">
              <a:lnSpc>
                <a:spcPct val="80000"/>
              </a:lnSpc>
              <a:buClr>
                <a:schemeClr val="tx1"/>
              </a:buClr>
              <a:buSzPct val="150000"/>
              <a:buNone/>
              <a:defRPr/>
            </a:pPr>
            <a:r>
              <a:rPr lang="en-IE" sz="4400" b="1" u="sng">
                <a:solidFill>
                  <a:srgbClr val="00B0F0"/>
                </a:solidFill>
              </a:rPr>
              <a:t>Option subjects</a:t>
            </a:r>
            <a:r>
              <a:rPr lang="en-IE" sz="4400" b="1" u="sng">
                <a:solidFill>
                  <a:schemeClr val="folHlink"/>
                </a:solidFill>
              </a:rPr>
              <a:t>: (Pick 3)</a:t>
            </a:r>
            <a:endParaRPr lang="en-US">
              <a:solidFill>
                <a:schemeClr val="folHlink"/>
              </a:solidFill>
            </a:endParaRPr>
          </a:p>
          <a:p>
            <a:pPr indent="-283210">
              <a:buClr>
                <a:srgbClr val="FF0000"/>
              </a:buClr>
              <a:defRPr/>
            </a:pPr>
            <a:r>
              <a:rPr lang="en-GB" sz="4600"/>
              <a:t>French</a:t>
            </a:r>
          </a:p>
          <a:p>
            <a:pPr indent="-283210">
              <a:buClr>
                <a:srgbClr val="FF0000"/>
              </a:buClr>
              <a:defRPr/>
            </a:pPr>
            <a:r>
              <a:rPr lang="en-GB" sz="4600"/>
              <a:t>Applied Technology</a:t>
            </a:r>
          </a:p>
          <a:p>
            <a:pPr indent="-283210">
              <a:buClr>
                <a:srgbClr val="FF0000"/>
              </a:buClr>
              <a:defRPr/>
            </a:pPr>
            <a:r>
              <a:rPr lang="en-GB" sz="4600"/>
              <a:t>Geography 			</a:t>
            </a:r>
            <a:r>
              <a:rPr lang="en-GB" sz="4600">
                <a:solidFill>
                  <a:srgbClr val="FF0000"/>
                </a:solidFill>
              </a:rPr>
              <a:t>Block 1</a:t>
            </a:r>
          </a:p>
          <a:p>
            <a:pPr indent="-283210">
              <a:buClr>
                <a:srgbClr val="FF0000"/>
              </a:buClr>
              <a:defRPr/>
            </a:pPr>
            <a:r>
              <a:rPr lang="en-GB" sz="4600"/>
              <a:t>Wood Technology</a:t>
            </a:r>
          </a:p>
          <a:p>
            <a:pPr indent="-283210">
              <a:buClr>
                <a:srgbClr val="FF0000"/>
              </a:buClr>
              <a:defRPr/>
            </a:pPr>
            <a:r>
              <a:rPr lang="en-GB" sz="4600"/>
              <a:t>Visual Art</a:t>
            </a:r>
          </a:p>
          <a:p>
            <a:pPr indent="-283210">
              <a:buClr>
                <a:schemeClr val="tx1"/>
              </a:buClr>
              <a:buSzPct val="150000"/>
              <a:buNone/>
              <a:defRPr/>
            </a:pPr>
            <a:endParaRPr lang="en-IE" sz="4600" b="1" u="sng">
              <a:solidFill>
                <a:schemeClr val="folHlink"/>
              </a:solidFill>
            </a:endParaRPr>
          </a:p>
          <a:p>
            <a:pPr indent="-283210">
              <a:buClr>
                <a:schemeClr val="accent4">
                  <a:lumMod val="75000"/>
                </a:schemeClr>
              </a:buClr>
              <a:defRPr/>
            </a:pPr>
            <a:r>
              <a:rPr lang="en-IE" sz="4600"/>
              <a:t>Visual Art</a:t>
            </a:r>
          </a:p>
          <a:p>
            <a:pPr indent="-283210">
              <a:buClr>
                <a:schemeClr val="accent4">
                  <a:lumMod val="75000"/>
                </a:schemeClr>
              </a:buClr>
              <a:defRPr/>
            </a:pPr>
            <a:r>
              <a:rPr lang="en-IE" sz="4600"/>
              <a:t>Music </a:t>
            </a:r>
          </a:p>
          <a:p>
            <a:pPr>
              <a:buClr>
                <a:schemeClr val="accent4">
                  <a:lumMod val="75000"/>
                </a:schemeClr>
              </a:buClr>
              <a:defRPr/>
            </a:pPr>
            <a:r>
              <a:rPr lang="en-IE" sz="4600"/>
              <a:t>Home Economics</a:t>
            </a:r>
          </a:p>
          <a:p>
            <a:pPr indent="-283210">
              <a:buClr>
                <a:schemeClr val="accent4">
                  <a:lumMod val="75000"/>
                </a:schemeClr>
              </a:buClr>
              <a:defRPr/>
            </a:pPr>
            <a:r>
              <a:rPr lang="en-IE" sz="4600"/>
              <a:t>Wood Technology    </a:t>
            </a:r>
            <a:r>
              <a:rPr lang="en-IE" sz="4600">
                <a:solidFill>
                  <a:srgbClr val="000000"/>
                </a:solidFill>
              </a:rPr>
              <a:t>   </a:t>
            </a:r>
            <a:r>
              <a:rPr lang="en-GB" sz="4600">
                <a:solidFill>
                  <a:srgbClr val="00B050"/>
                </a:solidFill>
              </a:rPr>
              <a:t>Block 2 &amp; 3</a:t>
            </a:r>
            <a:endParaRPr lang="en-IE" sz="4600"/>
          </a:p>
          <a:p>
            <a:pPr indent="-283210">
              <a:buClr>
                <a:schemeClr val="accent4">
                  <a:lumMod val="75000"/>
                </a:schemeClr>
              </a:buClr>
              <a:defRPr/>
            </a:pPr>
            <a:r>
              <a:rPr lang="en-GB" sz="4600"/>
              <a:t>Graphics        </a:t>
            </a:r>
            <a:endParaRPr lang="en-GB" sz="4600">
              <a:solidFill>
                <a:srgbClr val="00B050"/>
              </a:solidFill>
            </a:endParaRPr>
          </a:p>
          <a:p>
            <a:pPr indent="-283210">
              <a:buClr>
                <a:schemeClr val="accent4">
                  <a:lumMod val="75000"/>
                </a:schemeClr>
              </a:buClr>
              <a:defRPr/>
            </a:pPr>
            <a:r>
              <a:rPr lang="en-GB" sz="4600"/>
              <a:t>Engineering		     </a:t>
            </a:r>
          </a:p>
          <a:p>
            <a:pPr indent="-283210">
              <a:buClr>
                <a:schemeClr val="accent4">
                  <a:lumMod val="75000"/>
                </a:schemeClr>
              </a:buClr>
              <a:defRPr/>
            </a:pPr>
            <a:r>
              <a:rPr lang="en-GB" sz="4600"/>
              <a:t>Business</a:t>
            </a:r>
          </a:p>
          <a:p>
            <a:pPr indent="-283210">
              <a:buClr>
                <a:schemeClr val="accent4">
                  <a:lumMod val="75000"/>
                </a:schemeClr>
              </a:buClr>
              <a:defRPr/>
            </a:pPr>
            <a:r>
              <a:rPr lang="en-GB" sz="4600"/>
              <a:t>Geography</a:t>
            </a:r>
          </a:p>
          <a:p>
            <a:pPr marL="81915" indent="0">
              <a:buClr>
                <a:schemeClr val="accent4">
                  <a:lumMod val="75000"/>
                </a:schemeClr>
              </a:buClr>
              <a:buNone/>
              <a:defRPr/>
            </a:pPr>
            <a:endParaRPr lang="en-GB" sz="4600"/>
          </a:p>
          <a:p>
            <a:pPr marL="81915" indent="0">
              <a:buNone/>
            </a:pPr>
            <a:endParaRPr lang="en-IE"/>
          </a:p>
        </p:txBody>
      </p:sp>
      <p:sp>
        <p:nvSpPr>
          <p:cNvPr id="6" name="Right Brace 5">
            <a:extLst>
              <a:ext uri="{FF2B5EF4-FFF2-40B4-BE49-F238E27FC236}">
                <a16:creationId xmlns:a16="http://schemas.microsoft.com/office/drawing/2014/main" id="{6509F995-CC7A-4E6C-B0E8-03C2871A165F}"/>
              </a:ext>
            </a:extLst>
          </p:cNvPr>
          <p:cNvSpPr/>
          <p:nvPr/>
        </p:nvSpPr>
        <p:spPr>
          <a:xfrm>
            <a:off x="9412234" y="1576751"/>
            <a:ext cx="244347" cy="15126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Right Brace 6">
            <a:extLst>
              <a:ext uri="{FF2B5EF4-FFF2-40B4-BE49-F238E27FC236}">
                <a16:creationId xmlns:a16="http://schemas.microsoft.com/office/drawing/2014/main" id="{A5FD2CAC-95B8-4074-8DDA-16E137687703}"/>
              </a:ext>
            </a:extLst>
          </p:cNvPr>
          <p:cNvSpPr/>
          <p:nvPr/>
        </p:nvSpPr>
        <p:spPr>
          <a:xfrm>
            <a:off x="9412234" y="3693111"/>
            <a:ext cx="291773" cy="26084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1588942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7"/>
            <a:ext cx="9997440" cy="5015381"/>
          </a:xfrm>
        </p:spPr>
        <p:txBody>
          <a:bodyPr lIns="91440" tIns="45720" rIns="91440" bIns="45720" anchor="ctr">
            <a:normAutofit fontScale="90000"/>
          </a:bodyPr>
          <a:lstStyle/>
          <a:p>
            <a:br>
              <a:rPr lang="en-IE"/>
            </a:br>
            <a:br>
              <a:rPr lang="en-IE"/>
            </a:br>
            <a:br>
              <a:rPr lang="en-IE"/>
            </a:br>
            <a:r>
              <a:rPr lang="en-IE"/>
              <a:t>Thank you for attending our Transition Evening – please feel free to ask any questions.  </a:t>
            </a:r>
            <a:br>
              <a:rPr lang="en-IE"/>
            </a:br>
            <a:br>
              <a:rPr lang="en-IE"/>
            </a:br>
            <a:r>
              <a:rPr lang="en-IE"/>
              <a:t>Alanna, Edel, Noreen, &amp; Denis </a:t>
            </a:r>
            <a:br>
              <a:rPr lang="en-IE"/>
            </a:br>
            <a:br>
              <a:rPr lang="en-IE"/>
            </a:br>
            <a:br>
              <a:rPr lang="en-IE"/>
            </a:br>
            <a:endParaRPr lang="en-IE"/>
          </a:p>
        </p:txBody>
      </p:sp>
    </p:spTree>
    <p:extLst>
      <p:ext uri="{BB962C8B-B14F-4D97-AF65-F5344CB8AC3E}">
        <p14:creationId xmlns:p14="http://schemas.microsoft.com/office/powerpoint/2010/main" val="249640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35465" y="96145"/>
            <a:ext cx="9997440" cy="1456494"/>
          </a:xfrm>
        </p:spPr>
        <p:txBody>
          <a:bodyPr>
            <a:normAutofit/>
          </a:bodyPr>
          <a:lstStyle/>
          <a:p>
            <a:r>
              <a:rPr lang="en-IE" b="1"/>
              <a:t>Option Blocks</a:t>
            </a:r>
            <a:br>
              <a:rPr lang="en-IE" b="1"/>
            </a:br>
            <a:r>
              <a:rPr lang="en-IE" sz="2000" b="1">
                <a:solidFill>
                  <a:schemeClr val="tx1"/>
                </a:solidFill>
              </a:rPr>
              <a:t>(Open to change)</a:t>
            </a:r>
            <a:br>
              <a:rPr lang="en-IE" sz="2000" b="1">
                <a:solidFill>
                  <a:schemeClr val="tx1"/>
                </a:solidFill>
              </a:rPr>
            </a:br>
            <a:endParaRPr lang="en-IE" sz="2000" b="1">
              <a:solidFill>
                <a:schemeClr val="tx1"/>
              </a:solidFill>
            </a:endParaRPr>
          </a:p>
        </p:txBody>
      </p:sp>
      <p:sp>
        <p:nvSpPr>
          <p:cNvPr id="3" name="Content Placeholder 2"/>
          <p:cNvSpPr>
            <a:spLocks noGrp="1"/>
          </p:cNvSpPr>
          <p:nvPr>
            <p:ph idx="1"/>
          </p:nvPr>
        </p:nvSpPr>
        <p:spPr>
          <a:xfrm>
            <a:off x="1380233" y="1404841"/>
            <a:ext cx="9997440" cy="5279933"/>
          </a:xfrm>
        </p:spPr>
        <p:txBody>
          <a:bodyPr lIns="91440" tIns="45720" rIns="91440" bIns="45720" anchor="t">
            <a:noAutofit/>
          </a:bodyPr>
          <a:lstStyle/>
          <a:p>
            <a:pPr marL="81915" indent="0">
              <a:buNone/>
            </a:pPr>
            <a:r>
              <a:rPr lang="en-IE" sz="2800" b="1">
                <a:solidFill>
                  <a:srgbClr val="FF0000"/>
                </a:solidFill>
              </a:rPr>
              <a:t>Block 1: </a:t>
            </a:r>
            <a:r>
              <a:rPr lang="en-IE" sz="2800" b="1"/>
              <a:t>French, Geography, Technology, Wood Tech, Art</a:t>
            </a:r>
            <a:endParaRPr lang="en-US" sz="2800"/>
          </a:p>
          <a:p>
            <a:pPr marL="81915" indent="0">
              <a:buNone/>
            </a:pPr>
            <a:r>
              <a:rPr lang="en-IE"/>
              <a:t>Students will pick a subject from </a:t>
            </a:r>
            <a:r>
              <a:rPr lang="en-IE">
                <a:solidFill>
                  <a:srgbClr val="FF0000"/>
                </a:solidFill>
              </a:rPr>
              <a:t>Block 1 </a:t>
            </a:r>
            <a:r>
              <a:rPr lang="en-IE"/>
              <a:t>before starting 1</a:t>
            </a:r>
            <a:r>
              <a:rPr lang="en-IE" baseline="30000"/>
              <a:t>st</a:t>
            </a:r>
            <a:r>
              <a:rPr lang="en-IE"/>
              <a:t> year, either through an on-line survey or based on discussions at the one-to-one meetings with Mr Devitt or Mr </a:t>
            </a:r>
            <a:r>
              <a:rPr lang="en-IE" err="1"/>
              <a:t>O’Dwyer</a:t>
            </a:r>
            <a:r>
              <a:rPr lang="en-IE"/>
              <a:t>. </a:t>
            </a:r>
            <a:r>
              <a:rPr lang="en-GB"/>
              <a:t>The reason for this is that we don’t want to wait 15 weeks before starting French.</a:t>
            </a:r>
            <a:endParaRPr lang="en-IE"/>
          </a:p>
          <a:p>
            <a:pPr marL="81915" indent="0">
              <a:buNone/>
            </a:pPr>
            <a:endParaRPr lang="en-IE" sz="1100" b="1">
              <a:solidFill>
                <a:srgbClr val="FF0000"/>
              </a:solidFill>
            </a:endParaRPr>
          </a:p>
          <a:p>
            <a:pPr marL="81915" indent="0">
              <a:buNone/>
            </a:pPr>
            <a:r>
              <a:rPr lang="en-IE" b="1">
                <a:solidFill>
                  <a:srgbClr val="00B050"/>
                </a:solidFill>
              </a:rPr>
              <a:t>Block 2 and 3:</a:t>
            </a:r>
            <a:r>
              <a:rPr lang="en-IE"/>
              <a:t> Business, Engineering, Home Economics, Visual Art, Woodwork, Graphics, Music, Geography</a:t>
            </a:r>
          </a:p>
          <a:p>
            <a:pPr marL="81915" indent="0">
              <a:buNone/>
            </a:pPr>
            <a:endParaRPr lang="en-IE" sz="1100" b="1">
              <a:solidFill>
                <a:srgbClr val="FF0000"/>
              </a:solidFill>
            </a:endParaRPr>
          </a:p>
          <a:p>
            <a:pPr marL="81915" indent="0">
              <a:buNone/>
            </a:pPr>
            <a:endParaRPr lang="en-IE"/>
          </a:p>
          <a:p>
            <a:pPr marL="81915" indent="0">
              <a:buNone/>
            </a:pPr>
            <a:endParaRPr lang="en-IE"/>
          </a:p>
          <a:p>
            <a:pPr indent="-283210"/>
            <a:endParaRPr lang="en-IE"/>
          </a:p>
        </p:txBody>
      </p:sp>
      <p:pic>
        <p:nvPicPr>
          <p:cNvPr id="5" name="Picture 4"/>
          <p:cNvPicPr>
            <a:picLocks noChangeAspect="1"/>
          </p:cNvPicPr>
          <p:nvPr/>
        </p:nvPicPr>
        <p:blipFill>
          <a:blip r:embed="rId3"/>
          <a:stretch>
            <a:fillRect/>
          </a:stretch>
        </p:blipFill>
        <p:spPr>
          <a:xfrm>
            <a:off x="10730238" y="96145"/>
            <a:ext cx="1188823" cy="1511939"/>
          </a:xfrm>
          <a:prstGeom prst="rect">
            <a:avLst/>
          </a:prstGeom>
        </p:spPr>
      </p:pic>
    </p:spTree>
    <p:extLst>
      <p:ext uri="{BB962C8B-B14F-4D97-AF65-F5344CB8AC3E}">
        <p14:creationId xmlns:p14="http://schemas.microsoft.com/office/powerpoint/2010/main" val="192175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8963" y="0"/>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364599" y="778876"/>
            <a:ext cx="9997440" cy="5536007"/>
          </a:xfrm>
        </p:spPr>
        <p:txBody>
          <a:bodyPr lIns="91440" tIns="45720" rIns="91440" bIns="45720" anchor="t">
            <a:normAutofit lnSpcReduction="10000"/>
          </a:bodyPr>
          <a:lstStyle/>
          <a:p>
            <a:pPr marL="81915" indent="0">
              <a:buNone/>
            </a:pPr>
            <a:r>
              <a:rPr lang="en-IE"/>
              <a:t>Every 3 weeks, for a total of 15 weeks, students will experience 2 new subjects from option </a:t>
            </a:r>
            <a:r>
              <a:rPr lang="en-IE" b="1">
                <a:solidFill>
                  <a:srgbClr val="00B050"/>
                </a:solidFill>
              </a:rPr>
              <a:t>Blocks 2 &amp; 3</a:t>
            </a:r>
            <a:endParaRPr lang="en-US"/>
          </a:p>
          <a:p>
            <a:pPr marL="81915" indent="0">
              <a:buNone/>
            </a:pPr>
            <a:endParaRPr lang="en-GB" b="1">
              <a:solidFill>
                <a:srgbClr val="00B050"/>
              </a:solidFill>
            </a:endParaRPr>
          </a:p>
          <a:p>
            <a:pPr marL="81915" indent="0">
              <a:buNone/>
            </a:pPr>
            <a:r>
              <a:rPr lang="en-GB"/>
              <a:t>T</a:t>
            </a:r>
            <a:r>
              <a:rPr lang="en-IE" err="1"/>
              <a:t>hroughout</a:t>
            </a:r>
            <a:r>
              <a:rPr lang="en-IE"/>
              <a:t> the 15 weeks students will take part in a Wellbeing Module</a:t>
            </a:r>
          </a:p>
          <a:p>
            <a:pPr marL="81915" indent="0">
              <a:buNone/>
            </a:pPr>
            <a:endParaRPr lang="en-IE" b="1">
              <a:solidFill>
                <a:srgbClr val="FF0000"/>
              </a:solidFill>
            </a:endParaRPr>
          </a:p>
          <a:p>
            <a:pPr marL="81915" indent="0">
              <a:buNone/>
            </a:pPr>
            <a:r>
              <a:rPr lang="en-GB" b="1">
                <a:solidFill>
                  <a:srgbClr val="FF0000"/>
                </a:solidFill>
              </a:rPr>
              <a:t>T</a:t>
            </a:r>
            <a:r>
              <a:rPr lang="en-IE" b="1" err="1">
                <a:solidFill>
                  <a:srgbClr val="FF0000"/>
                </a:solidFill>
              </a:rPr>
              <a:t>imetabled</a:t>
            </a:r>
            <a:r>
              <a:rPr lang="en-IE" b="1">
                <a:solidFill>
                  <a:srgbClr val="FF0000"/>
                </a:solidFill>
              </a:rPr>
              <a:t> subjects will change 5 times from September to Christmas</a:t>
            </a:r>
          </a:p>
          <a:p>
            <a:pPr marL="81915" indent="0">
              <a:buNone/>
            </a:pPr>
            <a:endParaRPr lang="en-IE"/>
          </a:p>
          <a:p>
            <a:pPr marL="81915" indent="0">
              <a:buNone/>
            </a:pPr>
            <a:r>
              <a:rPr lang="en-IE"/>
              <a:t>Each student will carry 8 subjects through to 3</a:t>
            </a:r>
            <a:r>
              <a:rPr lang="en-IE" baseline="30000"/>
              <a:t>rd</a:t>
            </a:r>
            <a:r>
              <a:rPr lang="en-IE"/>
              <a:t> year.</a:t>
            </a:r>
          </a:p>
          <a:p>
            <a:pPr marL="81915" indent="0">
              <a:buNone/>
            </a:pPr>
            <a:r>
              <a:rPr lang="en-IE"/>
              <a:t>(5 core and 3 options)</a:t>
            </a:r>
          </a:p>
          <a:p>
            <a:pPr marL="81915" indent="0">
              <a:buNone/>
            </a:pPr>
            <a:endParaRPr lang="en-IE"/>
          </a:p>
          <a:p>
            <a:pPr marL="81915" indent="0">
              <a:buNone/>
            </a:pPr>
            <a:endParaRPr lang="en-IE"/>
          </a:p>
        </p:txBody>
      </p:sp>
      <p:sp>
        <p:nvSpPr>
          <p:cNvPr id="6" name="TextBox 5"/>
          <p:cNvSpPr txBox="1"/>
          <p:nvPr/>
        </p:nvSpPr>
        <p:spPr>
          <a:xfrm>
            <a:off x="1509681" y="294572"/>
            <a:ext cx="1073959" cy="369332"/>
          </a:xfrm>
          <a:prstGeom prst="rect">
            <a:avLst/>
          </a:prstGeom>
          <a:noFill/>
        </p:spPr>
        <p:txBody>
          <a:bodyPr wrap="square" rtlCol="0">
            <a:spAutoFit/>
          </a:bodyPr>
          <a:lstStyle/>
          <a:p>
            <a:r>
              <a:rPr lang="en-IE"/>
              <a:t>Contd.....</a:t>
            </a:r>
          </a:p>
        </p:txBody>
      </p:sp>
    </p:spTree>
    <p:extLst>
      <p:ext uri="{BB962C8B-B14F-4D97-AF65-F5344CB8AC3E}">
        <p14:creationId xmlns:p14="http://schemas.microsoft.com/office/powerpoint/2010/main" val="389098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600" y="260648"/>
            <a:ext cx="8100392" cy="1472184"/>
          </a:xfrm>
        </p:spPr>
        <p:txBody>
          <a:bodyPr>
            <a:normAutofit/>
          </a:bodyPr>
          <a:lstStyle/>
          <a:p>
            <a:pPr algn="ctr"/>
            <a:r>
              <a:rPr lang="en-IE" b="1"/>
              <a:t>Junior Cycle Profile of Achievement  (JCPA)</a:t>
            </a:r>
          </a:p>
        </p:txBody>
      </p:sp>
      <p:sp>
        <p:nvSpPr>
          <p:cNvPr id="3" name="Subtitle 2"/>
          <p:cNvSpPr>
            <a:spLocks noGrp="1"/>
          </p:cNvSpPr>
          <p:nvPr>
            <p:ph type="subTitle" idx="1"/>
          </p:nvPr>
        </p:nvSpPr>
        <p:spPr>
          <a:xfrm>
            <a:off x="1558775" y="2175320"/>
            <a:ext cx="9849745" cy="4194795"/>
          </a:xfrm>
        </p:spPr>
        <p:txBody>
          <a:bodyPr lIns="91440" tIns="0" rIns="91440" bIns="45720" anchor="t">
            <a:normAutofit/>
          </a:bodyPr>
          <a:lstStyle/>
          <a:p>
            <a:pPr marL="27305"/>
            <a:r>
              <a:rPr lang="en-IE" sz="3000"/>
              <a:t>At the end of the 3-year cycle students will receive a</a:t>
            </a:r>
            <a:r>
              <a:rPr lang="en-IE" sz="3000" b="1"/>
              <a:t> Junior Cycle Profile of Achievement </a:t>
            </a:r>
            <a:r>
              <a:rPr lang="en-IE" sz="3000"/>
              <a:t>which will comprise of</a:t>
            </a:r>
            <a:endParaRPr lang="en-US"/>
          </a:p>
          <a:p>
            <a:pPr marL="27305"/>
            <a:r>
              <a:rPr lang="en-IE" sz="3000"/>
              <a:t> </a:t>
            </a:r>
          </a:p>
          <a:p>
            <a:pPr marL="484505" indent="-457200">
              <a:buFont typeface="Arial" panose="020B0604020202020204" pitchFamily="34" charset="0"/>
              <a:buChar char="•"/>
            </a:pPr>
            <a:r>
              <a:rPr lang="en-IE" sz="3000"/>
              <a:t>2 Classroom-based Assessments (CBA), generally, one in 2</a:t>
            </a:r>
            <a:r>
              <a:rPr lang="en-IE" sz="3000" baseline="30000"/>
              <a:t>nd</a:t>
            </a:r>
            <a:r>
              <a:rPr lang="en-IE" sz="3000"/>
              <a:t> year and one in 3</a:t>
            </a:r>
            <a:r>
              <a:rPr lang="en-IE" sz="3000" baseline="30000"/>
              <a:t>rd</a:t>
            </a:r>
            <a:r>
              <a:rPr lang="en-IE" sz="3000"/>
              <a:t> year</a:t>
            </a:r>
          </a:p>
          <a:p>
            <a:pPr marL="484505" indent="-457200">
              <a:lnSpc>
                <a:spcPct val="150000"/>
              </a:lnSpc>
              <a:buFont typeface="Arial" panose="020B0604020202020204" pitchFamily="34" charset="0"/>
              <a:buChar char="•"/>
            </a:pPr>
            <a:r>
              <a:rPr lang="en-IE" sz="3000"/>
              <a:t>Assessment Task (10%), based on the CBA’s  </a:t>
            </a:r>
          </a:p>
          <a:p>
            <a:pPr marL="484505" indent="-457200">
              <a:buFont typeface="Arial" panose="020B0604020202020204" pitchFamily="34" charset="0"/>
              <a:buChar char="•"/>
            </a:pPr>
            <a:r>
              <a:rPr lang="en-IE" sz="3000"/>
              <a:t>A final assessment (90%) in 3</a:t>
            </a:r>
            <a:r>
              <a:rPr lang="en-IE" sz="3000" baseline="30000"/>
              <a:t>rd</a:t>
            </a:r>
            <a:r>
              <a:rPr lang="en-IE" sz="3000"/>
              <a:t> year</a:t>
            </a:r>
          </a:p>
        </p:txBody>
      </p:sp>
    </p:spTree>
    <p:extLst>
      <p:ext uri="{BB962C8B-B14F-4D97-AF65-F5344CB8AC3E}">
        <p14:creationId xmlns:p14="http://schemas.microsoft.com/office/powerpoint/2010/main" val="46761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9905"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693215" y="147286"/>
            <a:ext cx="9997440" cy="797810"/>
          </a:xfrm>
        </p:spPr>
        <p:txBody>
          <a:bodyPr>
            <a:normAutofit/>
          </a:bodyPr>
          <a:lstStyle/>
          <a:p>
            <a:r>
              <a:rPr lang="en-IE" b="1"/>
              <a:t>School Day</a:t>
            </a:r>
          </a:p>
        </p:txBody>
      </p:sp>
      <p:sp>
        <p:nvSpPr>
          <p:cNvPr id="4" name="Content Placeholder 3"/>
          <p:cNvSpPr>
            <a:spLocks noGrp="1"/>
          </p:cNvSpPr>
          <p:nvPr>
            <p:ph idx="1"/>
          </p:nvPr>
        </p:nvSpPr>
        <p:spPr>
          <a:xfrm>
            <a:off x="2333285" y="1104877"/>
            <a:ext cx="8717300" cy="576064"/>
          </a:xfrm>
        </p:spPr>
        <p:txBody>
          <a:bodyPr>
            <a:normAutofit/>
          </a:bodyPr>
          <a:lstStyle/>
          <a:p>
            <a:pPr marL="82296" indent="0">
              <a:buNone/>
            </a:pPr>
            <a:r>
              <a:rPr lang="en-IE" sz="2400" b="1" u="sng">
                <a:solidFill>
                  <a:srgbClr val="00B0F0"/>
                </a:solidFill>
              </a:rPr>
              <a:t>*Monday &amp; Wednesday</a:t>
            </a:r>
            <a:r>
              <a:rPr lang="en-IE" sz="2400" b="1">
                <a:solidFill>
                  <a:srgbClr val="00B0F0"/>
                </a:solidFill>
              </a:rPr>
              <a:t>	        </a:t>
            </a:r>
            <a:r>
              <a:rPr lang="en-IE" sz="2400" b="1" u="sng">
                <a:solidFill>
                  <a:srgbClr val="00B0F0"/>
                </a:solidFill>
              </a:rPr>
              <a:t>Tuesday, Thursday &amp; Friday</a:t>
            </a:r>
          </a:p>
          <a:p>
            <a:pPr marL="82296" indent="0">
              <a:buNone/>
            </a:pPr>
            <a:endParaRPr lang="en-IE" sz="2400"/>
          </a:p>
        </p:txBody>
      </p:sp>
      <p:sp>
        <p:nvSpPr>
          <p:cNvPr id="5" name="TextBox 4"/>
          <p:cNvSpPr txBox="1"/>
          <p:nvPr/>
        </p:nvSpPr>
        <p:spPr>
          <a:xfrm>
            <a:off x="1711371" y="1680941"/>
            <a:ext cx="4950686" cy="4462760"/>
          </a:xfrm>
          <a:prstGeom prst="rect">
            <a:avLst/>
          </a:prstGeom>
          <a:noFill/>
        </p:spPr>
        <p:txBody>
          <a:bodyPr wrap="square" rtlCol="0">
            <a:spAutoFit/>
          </a:bodyPr>
          <a:lstStyle/>
          <a:p>
            <a:pPr marL="342900" indent="-342900">
              <a:buFont typeface="Arial" panose="020B0604020202020204" pitchFamily="34" charset="0"/>
              <a:buChar char="•"/>
              <a:defRPr/>
            </a:pPr>
            <a:r>
              <a:rPr lang="en-IE" sz="3000">
                <a:solidFill>
                  <a:srgbClr val="FF0000"/>
                </a:solidFill>
              </a:rPr>
              <a:t>4 periods x 40 minutes </a:t>
            </a:r>
          </a:p>
          <a:p>
            <a:pPr marL="355600" indent="-274638">
              <a:defRPr/>
            </a:pPr>
            <a:r>
              <a:rPr lang="en-IE" sz="3000">
                <a:solidFill>
                  <a:srgbClr val="FF0000"/>
                </a:solidFill>
              </a:rPr>
              <a:t>	starting at 8.50</a:t>
            </a:r>
          </a:p>
          <a:p>
            <a:pPr marL="355600" indent="-274638">
              <a:defRPr/>
            </a:pPr>
            <a:endParaRPr lang="en-IE" sz="1100">
              <a:solidFill>
                <a:srgbClr val="FF0000"/>
              </a:solidFill>
            </a:endParaRPr>
          </a:p>
          <a:p>
            <a:pPr marL="365125" indent="-282575">
              <a:defRPr/>
            </a:pPr>
            <a:r>
              <a:rPr lang="en-IE" sz="3000"/>
              <a:t>Break 11.30 – 11.45 </a:t>
            </a:r>
            <a:r>
              <a:rPr lang="en-IE" sz="2400"/>
              <a:t>(15 mins)</a:t>
            </a:r>
          </a:p>
          <a:p>
            <a:pPr marL="365125" indent="-282575">
              <a:defRPr/>
            </a:pPr>
            <a:endParaRPr lang="en-IE" sz="1100"/>
          </a:p>
          <a:p>
            <a:pPr marL="342900" indent="-342900">
              <a:buFont typeface="Arial" panose="020B0604020202020204" pitchFamily="34" charset="0"/>
              <a:buChar char="•"/>
              <a:defRPr/>
            </a:pPr>
            <a:r>
              <a:rPr lang="en-IE" sz="3000">
                <a:solidFill>
                  <a:srgbClr val="FF0000"/>
                </a:solidFill>
              </a:rPr>
              <a:t>2 periods x 40 minutes </a:t>
            </a:r>
          </a:p>
          <a:p>
            <a:pPr marL="355600" indent="-274638">
              <a:defRPr/>
            </a:pPr>
            <a:r>
              <a:rPr lang="en-IE" sz="3000">
                <a:solidFill>
                  <a:srgbClr val="FF0000"/>
                </a:solidFill>
              </a:rPr>
              <a:t>	starting at 11:45</a:t>
            </a:r>
          </a:p>
          <a:p>
            <a:pPr marL="355600" indent="-274638">
              <a:defRPr/>
            </a:pPr>
            <a:endParaRPr lang="en-IE" sz="1100">
              <a:solidFill>
                <a:srgbClr val="FF0000"/>
              </a:solidFill>
            </a:endParaRPr>
          </a:p>
          <a:p>
            <a:pPr>
              <a:defRPr/>
            </a:pPr>
            <a:r>
              <a:rPr lang="en-IE" sz="3000"/>
              <a:t>Lunch 1.05 – 1.45 </a:t>
            </a:r>
            <a:r>
              <a:rPr lang="en-IE" sz="2400"/>
              <a:t>(40 mins)</a:t>
            </a:r>
          </a:p>
          <a:p>
            <a:pPr>
              <a:defRPr/>
            </a:pPr>
            <a:endParaRPr lang="en-IE" sz="1100"/>
          </a:p>
          <a:p>
            <a:pPr marL="342900" indent="-342900">
              <a:buFont typeface="Arial" panose="020B0604020202020204" pitchFamily="34" charset="0"/>
              <a:buChar char="•"/>
              <a:defRPr/>
            </a:pPr>
            <a:r>
              <a:rPr lang="en-IE" sz="3000">
                <a:solidFill>
                  <a:srgbClr val="FF0000"/>
                </a:solidFill>
              </a:rPr>
              <a:t>3 periods x 40 minutes </a:t>
            </a:r>
          </a:p>
          <a:p>
            <a:pPr marL="357188">
              <a:defRPr/>
            </a:pPr>
            <a:r>
              <a:rPr lang="en-IE" sz="3000">
                <a:solidFill>
                  <a:srgbClr val="FF0000"/>
                </a:solidFill>
              </a:rPr>
              <a:t>until 3.45</a:t>
            </a:r>
          </a:p>
        </p:txBody>
      </p:sp>
      <p:sp>
        <p:nvSpPr>
          <p:cNvPr id="7" name="Rectangle 6"/>
          <p:cNvSpPr/>
          <p:nvPr/>
        </p:nvSpPr>
        <p:spPr>
          <a:xfrm>
            <a:off x="6761000" y="1656817"/>
            <a:ext cx="4641602" cy="4462760"/>
          </a:xfrm>
          <a:prstGeom prst="rect">
            <a:avLst/>
          </a:prstGeom>
        </p:spPr>
        <p:txBody>
          <a:bodyPr wrap="square">
            <a:spAutoFit/>
          </a:bodyPr>
          <a:lstStyle/>
          <a:p>
            <a:pPr marL="342900" indent="-342900">
              <a:buFont typeface="Arial" panose="020B0604020202020204" pitchFamily="34" charset="0"/>
              <a:buChar char="•"/>
              <a:defRPr/>
            </a:pPr>
            <a:r>
              <a:rPr lang="en-IE" sz="3000">
                <a:solidFill>
                  <a:srgbClr val="FF0000"/>
                </a:solidFill>
              </a:rPr>
              <a:t>4 periods x 40 minutes </a:t>
            </a:r>
          </a:p>
          <a:p>
            <a:pPr marL="355600" indent="-274638">
              <a:defRPr/>
            </a:pPr>
            <a:r>
              <a:rPr lang="en-IE" sz="3000">
                <a:solidFill>
                  <a:srgbClr val="FF0000"/>
                </a:solidFill>
              </a:rPr>
              <a:t>	starting at 8.50 </a:t>
            </a:r>
          </a:p>
          <a:p>
            <a:pPr marL="355600" indent="-274638">
              <a:defRPr/>
            </a:pPr>
            <a:endParaRPr lang="en-IE" sz="1100">
              <a:solidFill>
                <a:srgbClr val="FF0000"/>
              </a:solidFill>
            </a:endParaRPr>
          </a:p>
          <a:p>
            <a:pPr marL="355600" indent="-274638">
              <a:defRPr/>
            </a:pPr>
            <a:r>
              <a:rPr lang="en-IE" sz="3000"/>
              <a:t>Break 11.30 – 11.55 </a:t>
            </a:r>
            <a:r>
              <a:rPr lang="en-IE" sz="2400"/>
              <a:t>(25 mins)</a:t>
            </a:r>
          </a:p>
          <a:p>
            <a:pPr marL="355600" indent="-274638">
              <a:defRPr/>
            </a:pPr>
            <a:endParaRPr lang="en-IE" sz="1100"/>
          </a:p>
          <a:p>
            <a:pPr marL="342900" indent="-342900">
              <a:buFont typeface="Arial" panose="020B0604020202020204" pitchFamily="34" charset="0"/>
              <a:buChar char="•"/>
              <a:defRPr/>
            </a:pPr>
            <a:r>
              <a:rPr lang="en-IE" sz="3000">
                <a:solidFill>
                  <a:srgbClr val="FF0000"/>
                </a:solidFill>
              </a:rPr>
              <a:t>2 periods x 40 minutes </a:t>
            </a:r>
          </a:p>
          <a:p>
            <a:pPr marL="355600" indent="-274638">
              <a:defRPr/>
            </a:pPr>
            <a:r>
              <a:rPr lang="en-IE" sz="3000">
                <a:solidFill>
                  <a:srgbClr val="FF0000"/>
                </a:solidFill>
              </a:rPr>
              <a:t>	starting at 11:55</a:t>
            </a:r>
          </a:p>
          <a:p>
            <a:pPr marL="355600" indent="-274638">
              <a:defRPr/>
            </a:pPr>
            <a:endParaRPr lang="en-IE" sz="1100">
              <a:solidFill>
                <a:srgbClr val="FF0000"/>
              </a:solidFill>
            </a:endParaRPr>
          </a:p>
          <a:p>
            <a:pPr>
              <a:defRPr/>
            </a:pPr>
            <a:r>
              <a:rPr lang="en-IE" sz="3000"/>
              <a:t>Lunch 1.15 – 1.55 </a:t>
            </a:r>
            <a:r>
              <a:rPr lang="en-IE" sz="2400"/>
              <a:t>(40 mins)</a:t>
            </a:r>
          </a:p>
          <a:p>
            <a:pPr>
              <a:defRPr/>
            </a:pPr>
            <a:endParaRPr lang="en-IE" sz="1100"/>
          </a:p>
          <a:p>
            <a:pPr marL="342900" indent="-342900">
              <a:buFont typeface="Arial" panose="020B0604020202020204" pitchFamily="34" charset="0"/>
              <a:buChar char="•"/>
              <a:defRPr/>
            </a:pPr>
            <a:r>
              <a:rPr lang="en-IE" sz="3000">
                <a:solidFill>
                  <a:srgbClr val="FF0000"/>
                </a:solidFill>
              </a:rPr>
              <a:t>2 periods x 40 minutes until 3.15</a:t>
            </a:r>
          </a:p>
        </p:txBody>
      </p:sp>
      <p:sp>
        <p:nvSpPr>
          <p:cNvPr id="6" name="TextBox 5"/>
          <p:cNvSpPr txBox="1"/>
          <p:nvPr/>
        </p:nvSpPr>
        <p:spPr>
          <a:xfrm>
            <a:off x="1928826" y="6252382"/>
            <a:ext cx="8027655" cy="800219"/>
          </a:xfrm>
          <a:prstGeom prst="rect">
            <a:avLst/>
          </a:prstGeom>
          <a:noFill/>
        </p:spPr>
        <p:txBody>
          <a:bodyPr wrap="square" rtlCol="0">
            <a:spAutoFit/>
          </a:bodyPr>
          <a:lstStyle/>
          <a:p>
            <a:r>
              <a:rPr lang="en-IE" sz="2800" b="1">
                <a:solidFill>
                  <a:schemeClr val="bg2">
                    <a:lumMod val="90000"/>
                  </a:schemeClr>
                </a:solidFill>
              </a:rPr>
              <a:t>*Long day – short break – early lunch</a:t>
            </a:r>
          </a:p>
          <a:p>
            <a:endParaRPr lang="en-IE"/>
          </a:p>
        </p:txBody>
      </p:sp>
      <p:cxnSp>
        <p:nvCxnSpPr>
          <p:cNvPr id="9" name="Straight Connector 8">
            <a:extLst>
              <a:ext uri="{FF2B5EF4-FFF2-40B4-BE49-F238E27FC236}">
                <a16:creationId xmlns:a16="http://schemas.microsoft.com/office/drawing/2014/main" id="{1C40E34A-AF92-4698-BBB7-F2F8033234A9}"/>
              </a:ext>
            </a:extLst>
          </p:cNvPr>
          <p:cNvCxnSpPr/>
          <p:nvPr/>
        </p:nvCxnSpPr>
        <p:spPr>
          <a:xfrm>
            <a:off x="6451916" y="1277888"/>
            <a:ext cx="0" cy="41460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07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0835" y="89799"/>
            <a:ext cx="1190749" cy="151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398644" y="165696"/>
            <a:ext cx="9997440" cy="822357"/>
          </a:xfrm>
        </p:spPr>
        <p:txBody>
          <a:bodyPr>
            <a:normAutofit/>
          </a:bodyPr>
          <a:lstStyle/>
          <a:p>
            <a:r>
              <a:rPr lang="en-IE" b="1"/>
              <a:t>Timetable 1</a:t>
            </a:r>
          </a:p>
        </p:txBody>
      </p:sp>
      <p:pic>
        <p:nvPicPr>
          <p:cNvPr id="7" name="Picture 6">
            <a:extLst>
              <a:ext uri="{FF2B5EF4-FFF2-40B4-BE49-F238E27FC236}">
                <a16:creationId xmlns:a16="http://schemas.microsoft.com/office/drawing/2014/main" id="{34207067-104D-4AD1-80B1-2E55E346AC7D}"/>
              </a:ext>
            </a:extLst>
          </p:cNvPr>
          <p:cNvPicPr/>
          <p:nvPr/>
        </p:nvPicPr>
        <p:blipFill>
          <a:blip r:embed="rId4"/>
          <a:stretch>
            <a:fillRect/>
          </a:stretch>
        </p:blipFill>
        <p:spPr>
          <a:xfrm>
            <a:off x="2714181" y="987888"/>
            <a:ext cx="4721060" cy="5499234"/>
          </a:xfrm>
          <a:prstGeom prst="rect">
            <a:avLst/>
          </a:prstGeom>
        </p:spPr>
      </p:pic>
      <p:pic>
        <p:nvPicPr>
          <p:cNvPr id="6" name="Picture 5">
            <a:extLst>
              <a:ext uri="{FF2B5EF4-FFF2-40B4-BE49-F238E27FC236}">
                <a16:creationId xmlns:a16="http://schemas.microsoft.com/office/drawing/2014/main" id="{9F4D6328-1952-498B-8D95-295B187C9ABB}"/>
              </a:ext>
            </a:extLst>
          </p:cNvPr>
          <p:cNvPicPr>
            <a:picLocks noChangeAspect="1"/>
          </p:cNvPicPr>
          <p:nvPr/>
        </p:nvPicPr>
        <p:blipFill>
          <a:blip r:embed="rId5"/>
          <a:stretch>
            <a:fillRect/>
          </a:stretch>
        </p:blipFill>
        <p:spPr>
          <a:xfrm>
            <a:off x="8112105" y="2536017"/>
            <a:ext cx="3758056" cy="1121256"/>
          </a:xfrm>
          <a:prstGeom prst="rect">
            <a:avLst/>
          </a:prstGeom>
        </p:spPr>
      </p:pic>
    </p:spTree>
    <p:extLst>
      <p:ext uri="{BB962C8B-B14F-4D97-AF65-F5344CB8AC3E}">
        <p14:creationId xmlns:p14="http://schemas.microsoft.com/office/powerpoint/2010/main" val="2646532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b87253e-bcc1-4ad1-9749-2fcd4d267c9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E62917B7EDD34E9E8B99CDBC9C6DBA" ma:contentTypeVersion="17" ma:contentTypeDescription="Create a new document." ma:contentTypeScope="" ma:versionID="acece7c8ff0273c83b6a27921c7fb6fd">
  <xsd:schema xmlns:xsd="http://www.w3.org/2001/XMLSchema" xmlns:xs="http://www.w3.org/2001/XMLSchema" xmlns:p="http://schemas.microsoft.com/office/2006/metadata/properties" xmlns:ns3="afb8d2bf-92e0-4a49-81e3-572538b424bc" xmlns:ns4="6b87253e-bcc1-4ad1-9749-2fcd4d267c94" targetNamespace="http://schemas.microsoft.com/office/2006/metadata/properties" ma:root="true" ma:fieldsID="0718be2f5762914c21d3978c2ec64333" ns3:_="" ns4:_="">
    <xsd:import namespace="afb8d2bf-92e0-4a49-81e3-572538b424bc"/>
    <xsd:import namespace="6b87253e-bcc1-4ad1-9749-2fcd4d267c94"/>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8d2bf-92e0-4a49-81e3-572538b424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87253e-bcc1-4ad1-9749-2fcd4d267c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466D8-F8B5-46FF-BF9C-762333532CC4}">
  <ds:schemaRefs>
    <ds:schemaRef ds:uri="http://schemas.microsoft.com/sharepoint/v3/contenttype/forms"/>
  </ds:schemaRefs>
</ds:datastoreItem>
</file>

<file path=customXml/itemProps2.xml><?xml version="1.0" encoding="utf-8"?>
<ds:datastoreItem xmlns:ds="http://schemas.openxmlformats.org/officeDocument/2006/customXml" ds:itemID="{00DB956F-5E83-434E-96C2-875D4E2053E9}">
  <ds:schemaRefs>
    <ds:schemaRef ds:uri="6b87253e-bcc1-4ad1-9749-2fcd4d267c94"/>
    <ds:schemaRef ds:uri="afb8d2bf-92e0-4a49-81e3-572538b424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1E5015-A647-40F0-81D9-493ED5FE192B}">
  <ds:schemaRefs>
    <ds:schemaRef ds:uri="6b87253e-bcc1-4ad1-9749-2fcd4d267c94"/>
    <ds:schemaRef ds:uri="afb8d2bf-92e0-4a49-81e3-572538b424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26</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St Ailbe’s 1st year Information Evening for Parents</vt:lpstr>
      <vt:lpstr>PowerPoint Presentation</vt:lpstr>
      <vt:lpstr>Outline</vt:lpstr>
      <vt:lpstr>Junior Cycle Subjects</vt:lpstr>
      <vt:lpstr>Option Blocks (Open to change) </vt:lpstr>
      <vt:lpstr>PowerPoint Presentation</vt:lpstr>
      <vt:lpstr>Junior Cycle Profile of Achievement  (JCPA)</vt:lpstr>
      <vt:lpstr>School Day</vt:lpstr>
      <vt:lpstr>Timetable 1</vt:lpstr>
      <vt:lpstr>Timetable 2 – SEN Classes</vt:lpstr>
      <vt:lpstr>Class Materials</vt:lpstr>
      <vt:lpstr>PowerPoint Presentation</vt:lpstr>
      <vt:lpstr>Schoolbooks Scheme</vt:lpstr>
      <vt:lpstr>Uniform / Boys &amp; Girls</vt:lpstr>
      <vt:lpstr>Extra Curricular Activities</vt:lpstr>
      <vt:lpstr>PowerPoint Presentation</vt:lpstr>
      <vt:lpstr>Supports to Assist 1st Years</vt:lpstr>
      <vt:lpstr>Homework Club</vt:lpstr>
      <vt:lpstr>Evening Study</vt:lpstr>
      <vt:lpstr>Guidance Counsellors – Noreen and Edel</vt:lpstr>
      <vt:lpstr>Module 2 – Restorative Practice</vt:lpstr>
      <vt:lpstr>PowerPoint Presentation</vt:lpstr>
      <vt:lpstr>SCHOOL  AND  EDUCATION</vt:lpstr>
      <vt:lpstr>Examrevision.ie </vt:lpstr>
      <vt:lpstr>PowerPoint Presentation</vt:lpstr>
      <vt:lpstr>The School</vt:lpstr>
      <vt:lpstr>TIME TO UP-SKILL</vt:lpstr>
      <vt:lpstr>RELATIONSHIPS &amp; FRIENDSHIPS</vt:lpstr>
      <vt:lpstr>Contd....</vt:lpstr>
      <vt:lpstr>THINGS  TO  CONSIDER</vt:lpstr>
      <vt:lpstr>SOMETHING  TO  THINK  ABOUT!</vt:lpstr>
      <vt:lpstr>VSware</vt:lpstr>
      <vt:lpstr>PowerPoint Presentation</vt:lpstr>
      <vt:lpstr>Way2Pay</vt:lpstr>
      <vt:lpstr>School Fee</vt:lpstr>
      <vt:lpstr>PowerPoint Presentation</vt:lpstr>
      <vt:lpstr>Student Journal</vt:lpstr>
      <vt:lpstr>Dates for your diary:</vt:lpstr>
      <vt:lpstr>Contact Details</vt:lpstr>
      <vt:lpstr>   Thank you for attending our Transition Evening – please feel free to ask any questions.    Alanna, Edel, Noreen, &amp; Denis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Ailbe’s 1st year Information Evening for Parents</dc:title>
  <dc:creator>maryryan</dc:creator>
  <cp:revision>3</cp:revision>
  <cp:lastPrinted>2022-04-26T12:59:03Z</cp:lastPrinted>
  <dcterms:created xsi:type="dcterms:W3CDTF">2021-05-17T08:53:16Z</dcterms:created>
  <dcterms:modified xsi:type="dcterms:W3CDTF">2024-05-07T13:04:28Z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0x01010061E62917B7EDD34E9E8B99CDBC9C6DBA</vt:lpwstr>
  </property>
</Properties>
</file>