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7"/>
  </p:notesMasterIdLst>
  <p:sldIdLst>
    <p:sldId id="323" r:id="rId5"/>
    <p:sldId id="426" r:id="rId6"/>
    <p:sldId id="430" r:id="rId7"/>
    <p:sldId id="427" r:id="rId8"/>
    <p:sldId id="414" r:id="rId9"/>
    <p:sldId id="401" r:id="rId10"/>
    <p:sldId id="403" r:id="rId11"/>
    <p:sldId id="404" r:id="rId12"/>
    <p:sldId id="405" r:id="rId13"/>
    <p:sldId id="406" r:id="rId14"/>
    <p:sldId id="425" r:id="rId15"/>
    <p:sldId id="407" r:id="rId16"/>
    <p:sldId id="293" r:id="rId17"/>
    <p:sldId id="270" r:id="rId18"/>
    <p:sldId id="409" r:id="rId19"/>
    <p:sldId id="402" r:id="rId20"/>
    <p:sldId id="418" r:id="rId21"/>
    <p:sldId id="424" r:id="rId22"/>
    <p:sldId id="420" r:id="rId23"/>
    <p:sldId id="421" r:id="rId24"/>
    <p:sldId id="419" r:id="rId25"/>
    <p:sldId id="422" r:id="rId26"/>
    <p:sldId id="410" r:id="rId27"/>
    <p:sldId id="411" r:id="rId28"/>
    <p:sldId id="412" r:id="rId29"/>
    <p:sldId id="413" r:id="rId30"/>
    <p:sldId id="291" r:id="rId31"/>
    <p:sldId id="256" r:id="rId32"/>
    <p:sldId id="257" r:id="rId33"/>
    <p:sldId id="258" r:id="rId34"/>
    <p:sldId id="259" r:id="rId35"/>
    <p:sldId id="264" r:id="rId36"/>
    <p:sldId id="435" r:id="rId37"/>
    <p:sldId id="285" r:id="rId38"/>
    <p:sldId id="286" r:id="rId39"/>
    <p:sldId id="436" r:id="rId40"/>
    <p:sldId id="288" r:id="rId41"/>
    <p:sldId id="269" r:id="rId42"/>
    <p:sldId id="281" r:id="rId43"/>
    <p:sldId id="431" r:id="rId44"/>
    <p:sldId id="300" r:id="rId45"/>
    <p:sldId id="265" r:id="rId46"/>
    <p:sldId id="273" r:id="rId47"/>
    <p:sldId id="271" r:id="rId48"/>
    <p:sldId id="276" r:id="rId49"/>
    <p:sldId id="268" r:id="rId50"/>
    <p:sldId id="296" r:id="rId51"/>
    <p:sldId id="297" r:id="rId52"/>
    <p:sldId id="275" r:id="rId53"/>
    <p:sldId id="287" r:id="rId54"/>
    <p:sldId id="432" r:id="rId55"/>
    <p:sldId id="294" r:id="rId56"/>
    <p:sldId id="295" r:id="rId57"/>
    <p:sldId id="302" r:id="rId58"/>
    <p:sldId id="274" r:id="rId59"/>
    <p:sldId id="315" r:id="rId60"/>
    <p:sldId id="433" r:id="rId61"/>
    <p:sldId id="277" r:id="rId62"/>
    <p:sldId id="437" r:id="rId63"/>
    <p:sldId id="552" r:id="rId64"/>
    <p:sldId id="553" r:id="rId65"/>
    <p:sldId id="554" r:id="rId66"/>
    <p:sldId id="549" r:id="rId67"/>
    <p:sldId id="555" r:id="rId68"/>
    <p:sldId id="262" r:id="rId69"/>
    <p:sldId id="556" r:id="rId70"/>
    <p:sldId id="557" r:id="rId71"/>
    <p:sldId id="558" r:id="rId72"/>
    <p:sldId id="550" r:id="rId73"/>
    <p:sldId id="551" r:id="rId74"/>
    <p:sldId id="267" r:id="rId75"/>
    <p:sldId id="342" r:id="rId76"/>
    <p:sldId id="260" r:id="rId77"/>
    <p:sldId id="266" r:id="rId78"/>
    <p:sldId id="345" r:id="rId79"/>
    <p:sldId id="347" r:id="rId80"/>
    <p:sldId id="353" r:id="rId81"/>
    <p:sldId id="559" r:id="rId82"/>
    <p:sldId id="278" r:id="rId83"/>
    <p:sldId id="560" r:id="rId84"/>
    <p:sldId id="561" r:id="rId85"/>
    <p:sldId id="325"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43A"/>
    <a:srgbClr val="99CC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BA1435-B86C-A6D7-0A10-C63A6AC54BB5}" v="1" dt="2024-11-18T14:06:35.8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37" autoAdjust="0"/>
    <p:restoredTop sz="94660"/>
  </p:normalViewPr>
  <p:slideViewPr>
    <p:cSldViewPr snapToGrid="0">
      <p:cViewPr varScale="1">
        <p:scale>
          <a:sx n="113" d="100"/>
          <a:sy n="113" d="100"/>
        </p:scale>
        <p:origin x="18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_rels/data5.xml.rels><?xml version="1.0" encoding="UTF-8" standalone="yes"?>
<Relationships xmlns="http://schemas.openxmlformats.org/package/2006/relationships"><Relationship Id="rId2" Type="http://schemas.openxmlformats.org/officeDocument/2006/relationships/hyperlink" Target="http://www.apprenticeship.ie/" TargetMode="External"/><Relationship Id="rId1" Type="http://schemas.openxmlformats.org/officeDocument/2006/relationships/hyperlink" Target="http://www.apprenticeships.ie/"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rawing5.xml.rels><?xml version="1.0" encoding="UTF-8" standalone="yes"?>
<Relationships xmlns="http://schemas.openxmlformats.org/package/2006/relationships"><Relationship Id="rId2" Type="http://schemas.openxmlformats.org/officeDocument/2006/relationships/hyperlink" Target="http://www.apprenticeship.ie/" TargetMode="External"/><Relationship Id="rId1" Type="http://schemas.openxmlformats.org/officeDocument/2006/relationships/hyperlink" Target="http://www.apprenticeships.ie/"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2FC420-4E68-451F-B502-0E412E947C32}" type="doc">
      <dgm:prSet loTypeId="urn:microsoft.com/office/officeart/2005/8/layout/hProcess9" loCatId="process" qsTypeId="urn:microsoft.com/office/officeart/2005/8/quickstyle/simple1" qsCatId="simple" csTypeId="urn:microsoft.com/office/officeart/2005/8/colors/accent1_2" csCatId="accent1" phldr="1"/>
      <dgm:spPr/>
    </dgm:pt>
    <dgm:pt modelId="{5590280F-CC62-42B1-826D-6E3FF2D71436}">
      <dgm:prSet phldrT="[Text]"/>
      <dgm:spPr/>
      <dgm:t>
        <a:bodyPr/>
        <a:lstStyle/>
        <a:p>
          <a:pPr algn="l"/>
          <a:r>
            <a:rPr lang="en-IE" dirty="0"/>
            <a:t>Level 5</a:t>
          </a:r>
        </a:p>
      </dgm:t>
    </dgm:pt>
    <dgm:pt modelId="{E3218A77-8522-45D8-B4B6-3E7DEC7FEFB1}" type="parTrans" cxnId="{E9D93663-21C0-4225-B10D-805EB6347CF8}">
      <dgm:prSet/>
      <dgm:spPr/>
      <dgm:t>
        <a:bodyPr/>
        <a:lstStyle/>
        <a:p>
          <a:endParaRPr lang="en-IE"/>
        </a:p>
      </dgm:t>
    </dgm:pt>
    <dgm:pt modelId="{7869107E-AC82-4CF3-A32B-164A4368F3C9}" type="sibTrans" cxnId="{E9D93663-21C0-4225-B10D-805EB6347CF8}">
      <dgm:prSet/>
      <dgm:spPr/>
      <dgm:t>
        <a:bodyPr/>
        <a:lstStyle/>
        <a:p>
          <a:endParaRPr lang="en-IE"/>
        </a:p>
      </dgm:t>
    </dgm:pt>
    <dgm:pt modelId="{944C43E6-0028-4981-AD37-893BA48E36D1}">
      <dgm:prSet phldrT="[Text]"/>
      <dgm:spPr/>
      <dgm:t>
        <a:bodyPr/>
        <a:lstStyle/>
        <a:p>
          <a:pPr algn="l"/>
          <a:r>
            <a:rPr lang="en-IE" dirty="0"/>
            <a:t>Level 6</a:t>
          </a:r>
        </a:p>
      </dgm:t>
    </dgm:pt>
    <dgm:pt modelId="{3086F565-1258-482B-AF75-8F317ACC4607}" type="parTrans" cxnId="{8B67669E-63F7-4757-B224-BDE6C5F241EA}">
      <dgm:prSet/>
      <dgm:spPr/>
      <dgm:t>
        <a:bodyPr/>
        <a:lstStyle/>
        <a:p>
          <a:endParaRPr lang="en-IE"/>
        </a:p>
      </dgm:t>
    </dgm:pt>
    <dgm:pt modelId="{465E1FC9-BC10-44C4-9C69-3B183792E2CA}" type="sibTrans" cxnId="{8B67669E-63F7-4757-B224-BDE6C5F241EA}">
      <dgm:prSet/>
      <dgm:spPr/>
      <dgm:t>
        <a:bodyPr/>
        <a:lstStyle/>
        <a:p>
          <a:endParaRPr lang="en-IE"/>
        </a:p>
      </dgm:t>
    </dgm:pt>
    <dgm:pt modelId="{DB38383E-5A4A-454B-B0CA-64D1550E5788}">
      <dgm:prSet phldrT="[Text]"/>
      <dgm:spPr/>
      <dgm:t>
        <a:bodyPr/>
        <a:lstStyle/>
        <a:p>
          <a:pPr algn="l"/>
          <a:r>
            <a:rPr lang="en-IE" dirty="0"/>
            <a:t>Level 7</a:t>
          </a:r>
        </a:p>
      </dgm:t>
    </dgm:pt>
    <dgm:pt modelId="{1E1E540F-8F28-4998-BC7F-15E08CA7B271}" type="parTrans" cxnId="{ADA33877-53B6-48CB-8E0A-83CDD127A843}">
      <dgm:prSet/>
      <dgm:spPr/>
      <dgm:t>
        <a:bodyPr/>
        <a:lstStyle/>
        <a:p>
          <a:endParaRPr lang="en-IE"/>
        </a:p>
      </dgm:t>
    </dgm:pt>
    <dgm:pt modelId="{5A28B520-7AE9-45F7-9F37-1BDFCF8CD85C}" type="sibTrans" cxnId="{ADA33877-53B6-48CB-8E0A-83CDD127A843}">
      <dgm:prSet/>
      <dgm:spPr/>
      <dgm:t>
        <a:bodyPr/>
        <a:lstStyle/>
        <a:p>
          <a:endParaRPr lang="en-IE"/>
        </a:p>
      </dgm:t>
    </dgm:pt>
    <dgm:pt modelId="{D6AD30FB-658A-412A-972A-34CCE8F9C0F5}">
      <dgm:prSet phldrT="[Text]"/>
      <dgm:spPr/>
      <dgm:t>
        <a:bodyPr/>
        <a:lstStyle/>
        <a:p>
          <a:pPr algn="l"/>
          <a:r>
            <a:rPr lang="en-IE" dirty="0"/>
            <a:t>Level 8</a:t>
          </a:r>
        </a:p>
      </dgm:t>
    </dgm:pt>
    <dgm:pt modelId="{2287E923-D0A3-4CC5-A1E6-CE0888E5500D}" type="parTrans" cxnId="{67A877C2-81F1-4755-9285-084D3B32B915}">
      <dgm:prSet/>
      <dgm:spPr/>
      <dgm:t>
        <a:bodyPr/>
        <a:lstStyle/>
        <a:p>
          <a:endParaRPr lang="en-IE"/>
        </a:p>
      </dgm:t>
    </dgm:pt>
    <dgm:pt modelId="{2990F5EC-DACB-458C-B935-E9122FDFCFC7}" type="sibTrans" cxnId="{67A877C2-81F1-4755-9285-084D3B32B915}">
      <dgm:prSet/>
      <dgm:spPr/>
      <dgm:t>
        <a:bodyPr/>
        <a:lstStyle/>
        <a:p>
          <a:endParaRPr lang="en-IE"/>
        </a:p>
      </dgm:t>
    </dgm:pt>
    <dgm:pt modelId="{9BA8CBB4-280A-45F2-A1EA-B8D4F7838CB3}" type="pres">
      <dgm:prSet presAssocID="{EF2FC420-4E68-451F-B502-0E412E947C32}" presName="CompostProcess" presStyleCnt="0">
        <dgm:presLayoutVars>
          <dgm:dir/>
          <dgm:resizeHandles val="exact"/>
        </dgm:presLayoutVars>
      </dgm:prSet>
      <dgm:spPr/>
    </dgm:pt>
    <dgm:pt modelId="{A1EBE197-C5DA-4430-B049-8CE349509E7C}" type="pres">
      <dgm:prSet presAssocID="{EF2FC420-4E68-451F-B502-0E412E947C32}" presName="arrow" presStyleLbl="bgShp" presStyleIdx="0" presStyleCnt="1" custScaleX="117647"/>
      <dgm:spPr/>
    </dgm:pt>
    <dgm:pt modelId="{F2B1A865-C2AA-4A78-8BEC-19286DA03F35}" type="pres">
      <dgm:prSet presAssocID="{EF2FC420-4E68-451F-B502-0E412E947C32}" presName="linearProcess" presStyleCnt="0"/>
      <dgm:spPr/>
    </dgm:pt>
    <dgm:pt modelId="{2EA9B722-696F-4DD8-A6E5-F3694A3A63ED}" type="pres">
      <dgm:prSet presAssocID="{5590280F-CC62-42B1-826D-6E3FF2D71436}" presName="textNode" presStyleLbl="node1" presStyleIdx="0" presStyleCnt="4">
        <dgm:presLayoutVars>
          <dgm:bulletEnabled val="1"/>
        </dgm:presLayoutVars>
      </dgm:prSet>
      <dgm:spPr/>
    </dgm:pt>
    <dgm:pt modelId="{7D826E5A-A64D-41B3-912E-27ACE16C778C}" type="pres">
      <dgm:prSet presAssocID="{7869107E-AC82-4CF3-A32B-164A4368F3C9}" presName="sibTrans" presStyleCnt="0"/>
      <dgm:spPr/>
    </dgm:pt>
    <dgm:pt modelId="{AAF024C1-4540-4278-B48E-66782B1B97CF}" type="pres">
      <dgm:prSet presAssocID="{944C43E6-0028-4981-AD37-893BA48E36D1}" presName="textNode" presStyleLbl="node1" presStyleIdx="1" presStyleCnt="4">
        <dgm:presLayoutVars>
          <dgm:bulletEnabled val="1"/>
        </dgm:presLayoutVars>
      </dgm:prSet>
      <dgm:spPr/>
    </dgm:pt>
    <dgm:pt modelId="{88452819-8D34-4E80-BACE-6B269B006506}" type="pres">
      <dgm:prSet presAssocID="{465E1FC9-BC10-44C4-9C69-3B183792E2CA}" presName="sibTrans" presStyleCnt="0"/>
      <dgm:spPr/>
    </dgm:pt>
    <dgm:pt modelId="{63E1C7F3-0D89-4F32-AEC6-62CD0423AA16}" type="pres">
      <dgm:prSet presAssocID="{DB38383E-5A4A-454B-B0CA-64D1550E5788}" presName="textNode" presStyleLbl="node1" presStyleIdx="2" presStyleCnt="4">
        <dgm:presLayoutVars>
          <dgm:bulletEnabled val="1"/>
        </dgm:presLayoutVars>
      </dgm:prSet>
      <dgm:spPr/>
    </dgm:pt>
    <dgm:pt modelId="{CA76E727-19C3-42D1-950D-8D35D501D094}" type="pres">
      <dgm:prSet presAssocID="{5A28B520-7AE9-45F7-9F37-1BDFCF8CD85C}" presName="sibTrans" presStyleCnt="0"/>
      <dgm:spPr/>
    </dgm:pt>
    <dgm:pt modelId="{1549DF49-150C-47D4-A057-9E7227672C95}" type="pres">
      <dgm:prSet presAssocID="{D6AD30FB-658A-412A-972A-34CCE8F9C0F5}" presName="textNode" presStyleLbl="node1" presStyleIdx="3" presStyleCnt="4">
        <dgm:presLayoutVars>
          <dgm:bulletEnabled val="1"/>
        </dgm:presLayoutVars>
      </dgm:prSet>
      <dgm:spPr/>
    </dgm:pt>
  </dgm:ptLst>
  <dgm:cxnLst>
    <dgm:cxn modelId="{418F7D0B-8011-4471-AA39-8C2383158441}" type="presOf" srcId="{5590280F-CC62-42B1-826D-6E3FF2D71436}" destId="{2EA9B722-696F-4DD8-A6E5-F3694A3A63ED}" srcOrd="0" destOrd="0" presId="urn:microsoft.com/office/officeart/2005/8/layout/hProcess9"/>
    <dgm:cxn modelId="{AA13A261-05C9-4FE9-8AE4-4DA130A543AA}" type="presOf" srcId="{944C43E6-0028-4981-AD37-893BA48E36D1}" destId="{AAF024C1-4540-4278-B48E-66782B1B97CF}" srcOrd="0" destOrd="0" presId="urn:microsoft.com/office/officeart/2005/8/layout/hProcess9"/>
    <dgm:cxn modelId="{E9D93663-21C0-4225-B10D-805EB6347CF8}" srcId="{EF2FC420-4E68-451F-B502-0E412E947C32}" destId="{5590280F-CC62-42B1-826D-6E3FF2D71436}" srcOrd="0" destOrd="0" parTransId="{E3218A77-8522-45D8-B4B6-3E7DEC7FEFB1}" sibTransId="{7869107E-AC82-4CF3-A32B-164A4368F3C9}"/>
    <dgm:cxn modelId="{28B4914F-3102-440E-A1C1-84601C6C58AE}" type="presOf" srcId="{EF2FC420-4E68-451F-B502-0E412E947C32}" destId="{9BA8CBB4-280A-45F2-A1EA-B8D4F7838CB3}" srcOrd="0" destOrd="0" presId="urn:microsoft.com/office/officeart/2005/8/layout/hProcess9"/>
    <dgm:cxn modelId="{ADA33877-53B6-48CB-8E0A-83CDD127A843}" srcId="{EF2FC420-4E68-451F-B502-0E412E947C32}" destId="{DB38383E-5A4A-454B-B0CA-64D1550E5788}" srcOrd="2" destOrd="0" parTransId="{1E1E540F-8F28-4998-BC7F-15E08CA7B271}" sibTransId="{5A28B520-7AE9-45F7-9F37-1BDFCF8CD85C}"/>
    <dgm:cxn modelId="{8B67669E-63F7-4757-B224-BDE6C5F241EA}" srcId="{EF2FC420-4E68-451F-B502-0E412E947C32}" destId="{944C43E6-0028-4981-AD37-893BA48E36D1}" srcOrd="1" destOrd="0" parTransId="{3086F565-1258-482B-AF75-8F317ACC4607}" sibTransId="{465E1FC9-BC10-44C4-9C69-3B183792E2CA}"/>
    <dgm:cxn modelId="{E3DCA8AC-2E1D-4980-9008-CDC1F47FC92A}" type="presOf" srcId="{D6AD30FB-658A-412A-972A-34CCE8F9C0F5}" destId="{1549DF49-150C-47D4-A057-9E7227672C95}" srcOrd="0" destOrd="0" presId="urn:microsoft.com/office/officeart/2005/8/layout/hProcess9"/>
    <dgm:cxn modelId="{67A877C2-81F1-4755-9285-084D3B32B915}" srcId="{EF2FC420-4E68-451F-B502-0E412E947C32}" destId="{D6AD30FB-658A-412A-972A-34CCE8F9C0F5}" srcOrd="3" destOrd="0" parTransId="{2287E923-D0A3-4CC5-A1E6-CE0888E5500D}" sibTransId="{2990F5EC-DACB-458C-B935-E9122FDFCFC7}"/>
    <dgm:cxn modelId="{C3CAA9DC-7194-4265-A9CF-63BB59A947FD}" type="presOf" srcId="{DB38383E-5A4A-454B-B0CA-64D1550E5788}" destId="{63E1C7F3-0D89-4F32-AEC6-62CD0423AA16}" srcOrd="0" destOrd="0" presId="urn:microsoft.com/office/officeart/2005/8/layout/hProcess9"/>
    <dgm:cxn modelId="{0C10348D-BD89-40DB-A08A-7C940DF941A8}" type="presParOf" srcId="{9BA8CBB4-280A-45F2-A1EA-B8D4F7838CB3}" destId="{A1EBE197-C5DA-4430-B049-8CE349509E7C}" srcOrd="0" destOrd="0" presId="urn:microsoft.com/office/officeart/2005/8/layout/hProcess9"/>
    <dgm:cxn modelId="{08AE4194-B5CD-4909-81BB-67F8E361A4D3}" type="presParOf" srcId="{9BA8CBB4-280A-45F2-A1EA-B8D4F7838CB3}" destId="{F2B1A865-C2AA-4A78-8BEC-19286DA03F35}" srcOrd="1" destOrd="0" presId="urn:microsoft.com/office/officeart/2005/8/layout/hProcess9"/>
    <dgm:cxn modelId="{6B7434A1-8695-472B-A98B-DFFEA03BB62B}" type="presParOf" srcId="{F2B1A865-C2AA-4A78-8BEC-19286DA03F35}" destId="{2EA9B722-696F-4DD8-A6E5-F3694A3A63ED}" srcOrd="0" destOrd="0" presId="urn:microsoft.com/office/officeart/2005/8/layout/hProcess9"/>
    <dgm:cxn modelId="{B8496BBD-7EDF-43B8-AAC3-415B34152800}" type="presParOf" srcId="{F2B1A865-C2AA-4A78-8BEC-19286DA03F35}" destId="{7D826E5A-A64D-41B3-912E-27ACE16C778C}" srcOrd="1" destOrd="0" presId="urn:microsoft.com/office/officeart/2005/8/layout/hProcess9"/>
    <dgm:cxn modelId="{FA1E4C9C-C3C5-4514-A807-D30EC71492DC}" type="presParOf" srcId="{F2B1A865-C2AA-4A78-8BEC-19286DA03F35}" destId="{AAF024C1-4540-4278-B48E-66782B1B97CF}" srcOrd="2" destOrd="0" presId="urn:microsoft.com/office/officeart/2005/8/layout/hProcess9"/>
    <dgm:cxn modelId="{9F766679-F74F-4E08-9386-F600496DDFC2}" type="presParOf" srcId="{F2B1A865-C2AA-4A78-8BEC-19286DA03F35}" destId="{88452819-8D34-4E80-BACE-6B269B006506}" srcOrd="3" destOrd="0" presId="urn:microsoft.com/office/officeart/2005/8/layout/hProcess9"/>
    <dgm:cxn modelId="{41979F30-B7B7-47EA-8231-25C360451099}" type="presParOf" srcId="{F2B1A865-C2AA-4A78-8BEC-19286DA03F35}" destId="{63E1C7F3-0D89-4F32-AEC6-62CD0423AA16}" srcOrd="4" destOrd="0" presId="urn:microsoft.com/office/officeart/2005/8/layout/hProcess9"/>
    <dgm:cxn modelId="{3F3D824C-637D-44BB-8E78-2A3CD2E9C7A5}" type="presParOf" srcId="{F2B1A865-C2AA-4A78-8BEC-19286DA03F35}" destId="{CA76E727-19C3-42D1-950D-8D35D501D094}" srcOrd="5" destOrd="0" presId="urn:microsoft.com/office/officeart/2005/8/layout/hProcess9"/>
    <dgm:cxn modelId="{8FE30359-CE2E-4A46-A025-C0F1406C14A7}" type="presParOf" srcId="{F2B1A865-C2AA-4A78-8BEC-19286DA03F35}" destId="{1549DF49-150C-47D4-A057-9E7227672C95}"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5B9C65-D680-4326-BFF1-38DE19330BE6}"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EF5BB7B4-DCEB-41AA-8E02-E13592A8A9E0}">
      <dgm:prSet/>
      <dgm:spPr/>
      <dgm:t>
        <a:bodyPr/>
        <a:lstStyle/>
        <a:p>
          <a:r>
            <a:rPr lang="en-US"/>
            <a:t>Apply as early as possible to secure a place on fetchcourses.ie</a:t>
          </a:r>
        </a:p>
      </dgm:t>
    </dgm:pt>
    <dgm:pt modelId="{CA1B3C7D-11BB-4196-8C7C-BFABA9145E45}" type="parTrans" cxnId="{673CD949-A82F-4AE6-970C-E1872243E6D3}">
      <dgm:prSet/>
      <dgm:spPr/>
      <dgm:t>
        <a:bodyPr/>
        <a:lstStyle/>
        <a:p>
          <a:endParaRPr lang="en-US"/>
        </a:p>
      </dgm:t>
    </dgm:pt>
    <dgm:pt modelId="{57103344-7349-4EB9-A9CD-606C257B8898}" type="sibTrans" cxnId="{673CD949-A82F-4AE6-970C-E1872243E6D3}">
      <dgm:prSet/>
      <dgm:spPr/>
      <dgm:t>
        <a:bodyPr/>
        <a:lstStyle/>
        <a:p>
          <a:endParaRPr lang="en-US"/>
        </a:p>
      </dgm:t>
    </dgm:pt>
    <dgm:pt modelId="{AB6FD7DB-11BA-4B1C-9E19-5295A783B253}">
      <dgm:prSet/>
      <dgm:spPr/>
      <dgm:t>
        <a:bodyPr/>
        <a:lstStyle/>
        <a:p>
          <a:r>
            <a:rPr lang="en-US"/>
            <a:t>Application is free</a:t>
          </a:r>
        </a:p>
      </dgm:t>
    </dgm:pt>
    <dgm:pt modelId="{3B4DBD75-E1A8-4D4E-9CB2-73FD323E3878}" type="parTrans" cxnId="{6D3E1301-6D22-47C5-A210-93808CC928B8}">
      <dgm:prSet/>
      <dgm:spPr/>
      <dgm:t>
        <a:bodyPr/>
        <a:lstStyle/>
        <a:p>
          <a:endParaRPr lang="en-US"/>
        </a:p>
      </dgm:t>
    </dgm:pt>
    <dgm:pt modelId="{52EC13CF-7AF2-4AF6-BE3B-2FE8BDA28D1D}" type="sibTrans" cxnId="{6D3E1301-6D22-47C5-A210-93808CC928B8}">
      <dgm:prSet/>
      <dgm:spPr/>
      <dgm:t>
        <a:bodyPr/>
        <a:lstStyle/>
        <a:p>
          <a:endParaRPr lang="en-US"/>
        </a:p>
      </dgm:t>
    </dgm:pt>
    <dgm:pt modelId="{FCA1004B-C594-418D-8AC6-3A71C3585F3C}" type="pres">
      <dgm:prSet presAssocID="{1D5B9C65-D680-4326-BFF1-38DE19330BE6}" presName="hierChild1" presStyleCnt="0">
        <dgm:presLayoutVars>
          <dgm:chPref val="1"/>
          <dgm:dir/>
          <dgm:animOne val="branch"/>
          <dgm:animLvl val="lvl"/>
          <dgm:resizeHandles/>
        </dgm:presLayoutVars>
      </dgm:prSet>
      <dgm:spPr/>
    </dgm:pt>
    <dgm:pt modelId="{AD0C92B6-62EF-44BD-B49C-0CD28A87F1F7}" type="pres">
      <dgm:prSet presAssocID="{EF5BB7B4-DCEB-41AA-8E02-E13592A8A9E0}" presName="hierRoot1" presStyleCnt="0"/>
      <dgm:spPr/>
    </dgm:pt>
    <dgm:pt modelId="{AEA1E182-2FAC-4B1C-B1EA-3A12046F40C5}" type="pres">
      <dgm:prSet presAssocID="{EF5BB7B4-DCEB-41AA-8E02-E13592A8A9E0}" presName="composite" presStyleCnt="0"/>
      <dgm:spPr/>
    </dgm:pt>
    <dgm:pt modelId="{9EE95CA6-AE55-4DAD-8E8C-7B62FB1F32DE}" type="pres">
      <dgm:prSet presAssocID="{EF5BB7B4-DCEB-41AA-8E02-E13592A8A9E0}" presName="background" presStyleLbl="node0" presStyleIdx="0" presStyleCnt="2"/>
      <dgm:spPr/>
    </dgm:pt>
    <dgm:pt modelId="{5A23DAD8-12D5-4ED3-8BDD-5CBD766F9741}" type="pres">
      <dgm:prSet presAssocID="{EF5BB7B4-DCEB-41AA-8E02-E13592A8A9E0}" presName="text" presStyleLbl="fgAcc0" presStyleIdx="0" presStyleCnt="2">
        <dgm:presLayoutVars>
          <dgm:chPref val="3"/>
        </dgm:presLayoutVars>
      </dgm:prSet>
      <dgm:spPr/>
    </dgm:pt>
    <dgm:pt modelId="{AF2F4325-6ADD-47BF-8B5B-C8E388119617}" type="pres">
      <dgm:prSet presAssocID="{EF5BB7B4-DCEB-41AA-8E02-E13592A8A9E0}" presName="hierChild2" presStyleCnt="0"/>
      <dgm:spPr/>
    </dgm:pt>
    <dgm:pt modelId="{BEEC17BA-6CDD-46CE-9BBC-3DD8C56D824B}" type="pres">
      <dgm:prSet presAssocID="{AB6FD7DB-11BA-4B1C-9E19-5295A783B253}" presName="hierRoot1" presStyleCnt="0"/>
      <dgm:spPr/>
    </dgm:pt>
    <dgm:pt modelId="{387D51A5-0D47-45A4-9ED8-EDB3C96A98EF}" type="pres">
      <dgm:prSet presAssocID="{AB6FD7DB-11BA-4B1C-9E19-5295A783B253}" presName="composite" presStyleCnt="0"/>
      <dgm:spPr/>
    </dgm:pt>
    <dgm:pt modelId="{578D6EA9-E2A1-4EAF-8E3C-1D28A5895870}" type="pres">
      <dgm:prSet presAssocID="{AB6FD7DB-11BA-4B1C-9E19-5295A783B253}" presName="background" presStyleLbl="node0" presStyleIdx="1" presStyleCnt="2"/>
      <dgm:spPr/>
    </dgm:pt>
    <dgm:pt modelId="{2A3C0756-8692-4922-AE69-4E5CE6438790}" type="pres">
      <dgm:prSet presAssocID="{AB6FD7DB-11BA-4B1C-9E19-5295A783B253}" presName="text" presStyleLbl="fgAcc0" presStyleIdx="1" presStyleCnt="2">
        <dgm:presLayoutVars>
          <dgm:chPref val="3"/>
        </dgm:presLayoutVars>
      </dgm:prSet>
      <dgm:spPr/>
    </dgm:pt>
    <dgm:pt modelId="{A9D7A0F9-8E36-40F4-8EEC-304C5F67B047}" type="pres">
      <dgm:prSet presAssocID="{AB6FD7DB-11BA-4B1C-9E19-5295A783B253}" presName="hierChild2" presStyleCnt="0"/>
      <dgm:spPr/>
    </dgm:pt>
  </dgm:ptLst>
  <dgm:cxnLst>
    <dgm:cxn modelId="{6D3E1301-6D22-47C5-A210-93808CC928B8}" srcId="{1D5B9C65-D680-4326-BFF1-38DE19330BE6}" destId="{AB6FD7DB-11BA-4B1C-9E19-5295A783B253}" srcOrd="1" destOrd="0" parTransId="{3B4DBD75-E1A8-4D4E-9CB2-73FD323E3878}" sibTransId="{52EC13CF-7AF2-4AF6-BE3B-2FE8BDA28D1D}"/>
    <dgm:cxn modelId="{5C76FB24-9F4D-4F03-8072-062A7E2A3F32}" type="presOf" srcId="{EF5BB7B4-DCEB-41AA-8E02-E13592A8A9E0}" destId="{5A23DAD8-12D5-4ED3-8BDD-5CBD766F9741}" srcOrd="0" destOrd="0" presId="urn:microsoft.com/office/officeart/2005/8/layout/hierarchy1"/>
    <dgm:cxn modelId="{65DBF82B-BFF1-43C1-9CD9-36966BB4033E}" type="presOf" srcId="{1D5B9C65-D680-4326-BFF1-38DE19330BE6}" destId="{FCA1004B-C594-418D-8AC6-3A71C3585F3C}" srcOrd="0" destOrd="0" presId="urn:microsoft.com/office/officeart/2005/8/layout/hierarchy1"/>
    <dgm:cxn modelId="{5F448861-9CAD-46BC-842B-22F079B61CF6}" type="presOf" srcId="{AB6FD7DB-11BA-4B1C-9E19-5295A783B253}" destId="{2A3C0756-8692-4922-AE69-4E5CE6438790}" srcOrd="0" destOrd="0" presId="urn:microsoft.com/office/officeart/2005/8/layout/hierarchy1"/>
    <dgm:cxn modelId="{673CD949-A82F-4AE6-970C-E1872243E6D3}" srcId="{1D5B9C65-D680-4326-BFF1-38DE19330BE6}" destId="{EF5BB7B4-DCEB-41AA-8E02-E13592A8A9E0}" srcOrd="0" destOrd="0" parTransId="{CA1B3C7D-11BB-4196-8C7C-BFABA9145E45}" sibTransId="{57103344-7349-4EB9-A9CD-606C257B8898}"/>
    <dgm:cxn modelId="{25F48EC0-7136-4B30-96DB-C9D3AA0F46B2}" type="presParOf" srcId="{FCA1004B-C594-418D-8AC6-3A71C3585F3C}" destId="{AD0C92B6-62EF-44BD-B49C-0CD28A87F1F7}" srcOrd="0" destOrd="0" presId="urn:microsoft.com/office/officeart/2005/8/layout/hierarchy1"/>
    <dgm:cxn modelId="{7F607F33-E518-4293-B553-2615D76BC454}" type="presParOf" srcId="{AD0C92B6-62EF-44BD-B49C-0CD28A87F1F7}" destId="{AEA1E182-2FAC-4B1C-B1EA-3A12046F40C5}" srcOrd="0" destOrd="0" presId="urn:microsoft.com/office/officeart/2005/8/layout/hierarchy1"/>
    <dgm:cxn modelId="{254768EE-884A-4340-9224-E0FCBEDEAA32}" type="presParOf" srcId="{AEA1E182-2FAC-4B1C-B1EA-3A12046F40C5}" destId="{9EE95CA6-AE55-4DAD-8E8C-7B62FB1F32DE}" srcOrd="0" destOrd="0" presId="urn:microsoft.com/office/officeart/2005/8/layout/hierarchy1"/>
    <dgm:cxn modelId="{89798E1E-0F80-4893-8E40-5A92F8A6E773}" type="presParOf" srcId="{AEA1E182-2FAC-4B1C-B1EA-3A12046F40C5}" destId="{5A23DAD8-12D5-4ED3-8BDD-5CBD766F9741}" srcOrd="1" destOrd="0" presId="urn:microsoft.com/office/officeart/2005/8/layout/hierarchy1"/>
    <dgm:cxn modelId="{E2A1FA17-E876-48E0-BC18-9476CF0B001C}" type="presParOf" srcId="{AD0C92B6-62EF-44BD-B49C-0CD28A87F1F7}" destId="{AF2F4325-6ADD-47BF-8B5B-C8E388119617}" srcOrd="1" destOrd="0" presId="urn:microsoft.com/office/officeart/2005/8/layout/hierarchy1"/>
    <dgm:cxn modelId="{7BEC4E76-B505-47D9-8CB8-7A287E02AE89}" type="presParOf" srcId="{FCA1004B-C594-418D-8AC6-3A71C3585F3C}" destId="{BEEC17BA-6CDD-46CE-9BBC-3DD8C56D824B}" srcOrd="1" destOrd="0" presId="urn:microsoft.com/office/officeart/2005/8/layout/hierarchy1"/>
    <dgm:cxn modelId="{9BB4C78C-6B97-4B62-9EB8-855C72B079C0}" type="presParOf" srcId="{BEEC17BA-6CDD-46CE-9BBC-3DD8C56D824B}" destId="{387D51A5-0D47-45A4-9ED8-EDB3C96A98EF}" srcOrd="0" destOrd="0" presId="urn:microsoft.com/office/officeart/2005/8/layout/hierarchy1"/>
    <dgm:cxn modelId="{883B88B0-6DD9-458B-B7C9-5ED7F51E0AB2}" type="presParOf" srcId="{387D51A5-0D47-45A4-9ED8-EDB3C96A98EF}" destId="{578D6EA9-E2A1-4EAF-8E3C-1D28A5895870}" srcOrd="0" destOrd="0" presId="urn:microsoft.com/office/officeart/2005/8/layout/hierarchy1"/>
    <dgm:cxn modelId="{CA54956F-77BE-4C47-80CA-121C0EDE8EE1}" type="presParOf" srcId="{387D51A5-0D47-45A4-9ED8-EDB3C96A98EF}" destId="{2A3C0756-8692-4922-AE69-4E5CE6438790}" srcOrd="1" destOrd="0" presId="urn:microsoft.com/office/officeart/2005/8/layout/hierarchy1"/>
    <dgm:cxn modelId="{9AF52DD4-50C2-45CC-BC12-14A9B370EAF0}" type="presParOf" srcId="{BEEC17BA-6CDD-46CE-9BBC-3DD8C56D824B}" destId="{A9D7A0F9-8E36-40F4-8EEC-304C5F67B04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D0FD5C-044A-4E01-87C9-BE6424419FAB}" type="doc">
      <dgm:prSet loTypeId="urn:microsoft.com/office/officeart/2005/8/layout/hierarchy1" loCatId="hierarchy" qsTypeId="urn:microsoft.com/office/officeart/2005/8/quickstyle/simple2" qsCatId="simple" csTypeId="urn:microsoft.com/office/officeart/2005/8/colors/colorful2" csCatId="colorful"/>
      <dgm:spPr/>
      <dgm:t>
        <a:bodyPr/>
        <a:lstStyle/>
        <a:p>
          <a:endParaRPr lang="en-US"/>
        </a:p>
      </dgm:t>
    </dgm:pt>
    <dgm:pt modelId="{AD39137E-0F46-4D6D-9B60-7348BFDC250F}">
      <dgm:prSet/>
      <dgm:spPr/>
      <dgm:t>
        <a:bodyPr/>
        <a:lstStyle/>
        <a:p>
          <a:r>
            <a:rPr lang="en-IE"/>
            <a:t>An apprenticeship is a programme of structured education and training which formally combines and alternates learning in the workplace with learning in an education or training centre. </a:t>
          </a:r>
          <a:endParaRPr lang="en-US"/>
        </a:p>
      </dgm:t>
    </dgm:pt>
    <dgm:pt modelId="{1E7C7030-9A33-43AC-A0F0-8717CCE530B4}" type="parTrans" cxnId="{1A89E27C-7C5C-4C38-B8C5-FA9ADBFFE9FD}">
      <dgm:prSet/>
      <dgm:spPr/>
      <dgm:t>
        <a:bodyPr/>
        <a:lstStyle/>
        <a:p>
          <a:endParaRPr lang="en-US"/>
        </a:p>
      </dgm:t>
    </dgm:pt>
    <dgm:pt modelId="{57D60341-234D-4231-B9B1-5A2137DEABE5}" type="sibTrans" cxnId="{1A89E27C-7C5C-4C38-B8C5-FA9ADBFFE9FD}">
      <dgm:prSet/>
      <dgm:spPr/>
      <dgm:t>
        <a:bodyPr/>
        <a:lstStyle/>
        <a:p>
          <a:endParaRPr lang="en-US"/>
        </a:p>
      </dgm:t>
    </dgm:pt>
    <dgm:pt modelId="{4E544E63-7D3E-4437-BF7D-5F889CDD723E}">
      <dgm:prSet/>
      <dgm:spPr/>
      <dgm:t>
        <a:bodyPr/>
        <a:lstStyle/>
        <a:p>
          <a:r>
            <a:rPr lang="en-IE"/>
            <a:t>It is a dual system, a blended combination </a:t>
          </a:r>
          <a:br>
            <a:rPr lang="en-IE"/>
          </a:br>
          <a:r>
            <a:rPr lang="en-IE"/>
            <a:t>of </a:t>
          </a:r>
          <a:r>
            <a:rPr lang="en-IE" b="1"/>
            <a:t>on-the-job employer-based training </a:t>
          </a:r>
          <a:r>
            <a:rPr lang="en-IE"/>
            <a:t>and </a:t>
          </a:r>
          <a:br>
            <a:rPr lang="en-IE"/>
          </a:br>
          <a:r>
            <a:rPr lang="en-IE" b="1"/>
            <a:t>off-the-job training</a:t>
          </a:r>
          <a:r>
            <a:rPr lang="en-IE"/>
            <a:t>.</a:t>
          </a:r>
          <a:endParaRPr lang="en-US"/>
        </a:p>
      </dgm:t>
    </dgm:pt>
    <dgm:pt modelId="{8C32B2B4-FBDF-4857-9E96-690E6D8BE871}" type="parTrans" cxnId="{A0EA41B1-972F-47F9-B1E5-06808F7057A2}">
      <dgm:prSet/>
      <dgm:spPr/>
      <dgm:t>
        <a:bodyPr/>
        <a:lstStyle/>
        <a:p>
          <a:endParaRPr lang="en-US"/>
        </a:p>
      </dgm:t>
    </dgm:pt>
    <dgm:pt modelId="{68620BD1-864E-4E67-86ED-F9EF5341E876}" type="sibTrans" cxnId="{A0EA41B1-972F-47F9-B1E5-06808F7057A2}">
      <dgm:prSet/>
      <dgm:spPr/>
      <dgm:t>
        <a:bodyPr/>
        <a:lstStyle/>
        <a:p>
          <a:endParaRPr lang="en-US"/>
        </a:p>
      </dgm:t>
    </dgm:pt>
    <dgm:pt modelId="{105A1417-9ABA-4CB9-8476-FD4EEC6D918A}" type="pres">
      <dgm:prSet presAssocID="{A9D0FD5C-044A-4E01-87C9-BE6424419FAB}" presName="hierChild1" presStyleCnt="0">
        <dgm:presLayoutVars>
          <dgm:chPref val="1"/>
          <dgm:dir/>
          <dgm:animOne val="branch"/>
          <dgm:animLvl val="lvl"/>
          <dgm:resizeHandles/>
        </dgm:presLayoutVars>
      </dgm:prSet>
      <dgm:spPr/>
    </dgm:pt>
    <dgm:pt modelId="{6EB1289A-CAA3-4C9C-97D2-ED517802FB6E}" type="pres">
      <dgm:prSet presAssocID="{AD39137E-0F46-4D6D-9B60-7348BFDC250F}" presName="hierRoot1" presStyleCnt="0"/>
      <dgm:spPr/>
    </dgm:pt>
    <dgm:pt modelId="{0D4C5D5A-B307-47E4-BD61-11CFB254CEDE}" type="pres">
      <dgm:prSet presAssocID="{AD39137E-0F46-4D6D-9B60-7348BFDC250F}" presName="composite" presStyleCnt="0"/>
      <dgm:spPr/>
    </dgm:pt>
    <dgm:pt modelId="{0124517F-2135-42D0-867D-8533350D1ADF}" type="pres">
      <dgm:prSet presAssocID="{AD39137E-0F46-4D6D-9B60-7348BFDC250F}" presName="background" presStyleLbl="node0" presStyleIdx="0" presStyleCnt="2"/>
      <dgm:spPr/>
    </dgm:pt>
    <dgm:pt modelId="{43A2B562-81A0-4914-B718-7CFA4881D6F9}" type="pres">
      <dgm:prSet presAssocID="{AD39137E-0F46-4D6D-9B60-7348BFDC250F}" presName="text" presStyleLbl="fgAcc0" presStyleIdx="0" presStyleCnt="2">
        <dgm:presLayoutVars>
          <dgm:chPref val="3"/>
        </dgm:presLayoutVars>
      </dgm:prSet>
      <dgm:spPr/>
    </dgm:pt>
    <dgm:pt modelId="{5DDFFF81-C06E-4912-BAE2-E2D3465EB068}" type="pres">
      <dgm:prSet presAssocID="{AD39137E-0F46-4D6D-9B60-7348BFDC250F}" presName="hierChild2" presStyleCnt="0"/>
      <dgm:spPr/>
    </dgm:pt>
    <dgm:pt modelId="{0A981AAF-ADBD-4D70-B9DA-5C2FBF3047A6}" type="pres">
      <dgm:prSet presAssocID="{4E544E63-7D3E-4437-BF7D-5F889CDD723E}" presName="hierRoot1" presStyleCnt="0"/>
      <dgm:spPr/>
    </dgm:pt>
    <dgm:pt modelId="{F0840D87-C49A-4D8E-B1C1-9F1427D0BF11}" type="pres">
      <dgm:prSet presAssocID="{4E544E63-7D3E-4437-BF7D-5F889CDD723E}" presName="composite" presStyleCnt="0"/>
      <dgm:spPr/>
    </dgm:pt>
    <dgm:pt modelId="{670A7E03-F48A-467B-8921-B3CCE6C6C62C}" type="pres">
      <dgm:prSet presAssocID="{4E544E63-7D3E-4437-BF7D-5F889CDD723E}" presName="background" presStyleLbl="node0" presStyleIdx="1" presStyleCnt="2"/>
      <dgm:spPr/>
    </dgm:pt>
    <dgm:pt modelId="{315134CB-BDC2-49DD-891D-F2D82D5D5B81}" type="pres">
      <dgm:prSet presAssocID="{4E544E63-7D3E-4437-BF7D-5F889CDD723E}" presName="text" presStyleLbl="fgAcc0" presStyleIdx="1" presStyleCnt="2">
        <dgm:presLayoutVars>
          <dgm:chPref val="3"/>
        </dgm:presLayoutVars>
      </dgm:prSet>
      <dgm:spPr/>
    </dgm:pt>
    <dgm:pt modelId="{A6D33659-7120-4D71-B718-952489078A3E}" type="pres">
      <dgm:prSet presAssocID="{4E544E63-7D3E-4437-BF7D-5F889CDD723E}" presName="hierChild2" presStyleCnt="0"/>
      <dgm:spPr/>
    </dgm:pt>
  </dgm:ptLst>
  <dgm:cxnLst>
    <dgm:cxn modelId="{D8A30328-86C7-48D4-B238-9EA7387595DB}" type="presOf" srcId="{4E544E63-7D3E-4437-BF7D-5F889CDD723E}" destId="{315134CB-BDC2-49DD-891D-F2D82D5D5B81}" srcOrd="0" destOrd="0" presId="urn:microsoft.com/office/officeart/2005/8/layout/hierarchy1"/>
    <dgm:cxn modelId="{1A89E27C-7C5C-4C38-B8C5-FA9ADBFFE9FD}" srcId="{A9D0FD5C-044A-4E01-87C9-BE6424419FAB}" destId="{AD39137E-0F46-4D6D-9B60-7348BFDC250F}" srcOrd="0" destOrd="0" parTransId="{1E7C7030-9A33-43AC-A0F0-8717CCE530B4}" sibTransId="{57D60341-234D-4231-B9B1-5A2137DEABE5}"/>
    <dgm:cxn modelId="{70784090-6DAB-489C-BEF6-CDA52C07CD07}" type="presOf" srcId="{AD39137E-0F46-4D6D-9B60-7348BFDC250F}" destId="{43A2B562-81A0-4914-B718-7CFA4881D6F9}" srcOrd="0" destOrd="0" presId="urn:microsoft.com/office/officeart/2005/8/layout/hierarchy1"/>
    <dgm:cxn modelId="{B5701EAB-D250-4C96-BD61-BA98659C796E}" type="presOf" srcId="{A9D0FD5C-044A-4E01-87C9-BE6424419FAB}" destId="{105A1417-9ABA-4CB9-8476-FD4EEC6D918A}" srcOrd="0" destOrd="0" presId="urn:microsoft.com/office/officeart/2005/8/layout/hierarchy1"/>
    <dgm:cxn modelId="{A0EA41B1-972F-47F9-B1E5-06808F7057A2}" srcId="{A9D0FD5C-044A-4E01-87C9-BE6424419FAB}" destId="{4E544E63-7D3E-4437-BF7D-5F889CDD723E}" srcOrd="1" destOrd="0" parTransId="{8C32B2B4-FBDF-4857-9E96-690E6D8BE871}" sibTransId="{68620BD1-864E-4E67-86ED-F9EF5341E876}"/>
    <dgm:cxn modelId="{96821D08-876E-4EC9-9279-179C48149640}" type="presParOf" srcId="{105A1417-9ABA-4CB9-8476-FD4EEC6D918A}" destId="{6EB1289A-CAA3-4C9C-97D2-ED517802FB6E}" srcOrd="0" destOrd="0" presId="urn:microsoft.com/office/officeart/2005/8/layout/hierarchy1"/>
    <dgm:cxn modelId="{2EF3E4EE-FC98-4E18-AA6D-74E16FB21399}" type="presParOf" srcId="{6EB1289A-CAA3-4C9C-97D2-ED517802FB6E}" destId="{0D4C5D5A-B307-47E4-BD61-11CFB254CEDE}" srcOrd="0" destOrd="0" presId="urn:microsoft.com/office/officeart/2005/8/layout/hierarchy1"/>
    <dgm:cxn modelId="{6DA762BC-ADF9-4F25-8300-E50857D63C1E}" type="presParOf" srcId="{0D4C5D5A-B307-47E4-BD61-11CFB254CEDE}" destId="{0124517F-2135-42D0-867D-8533350D1ADF}" srcOrd="0" destOrd="0" presId="urn:microsoft.com/office/officeart/2005/8/layout/hierarchy1"/>
    <dgm:cxn modelId="{1CED962B-2C0A-4ACB-8A7C-1E25EAF74162}" type="presParOf" srcId="{0D4C5D5A-B307-47E4-BD61-11CFB254CEDE}" destId="{43A2B562-81A0-4914-B718-7CFA4881D6F9}" srcOrd="1" destOrd="0" presId="urn:microsoft.com/office/officeart/2005/8/layout/hierarchy1"/>
    <dgm:cxn modelId="{367DB488-0C15-4166-836B-AA0E373B82E1}" type="presParOf" srcId="{6EB1289A-CAA3-4C9C-97D2-ED517802FB6E}" destId="{5DDFFF81-C06E-4912-BAE2-E2D3465EB068}" srcOrd="1" destOrd="0" presId="urn:microsoft.com/office/officeart/2005/8/layout/hierarchy1"/>
    <dgm:cxn modelId="{F5652F5A-0829-4A98-9FA1-7386D96FD4FD}" type="presParOf" srcId="{105A1417-9ABA-4CB9-8476-FD4EEC6D918A}" destId="{0A981AAF-ADBD-4D70-B9DA-5C2FBF3047A6}" srcOrd="1" destOrd="0" presId="urn:microsoft.com/office/officeart/2005/8/layout/hierarchy1"/>
    <dgm:cxn modelId="{7B4C7E04-E88B-4FA0-8E0F-74B98F76C49B}" type="presParOf" srcId="{0A981AAF-ADBD-4D70-B9DA-5C2FBF3047A6}" destId="{F0840D87-C49A-4D8E-B1C1-9F1427D0BF11}" srcOrd="0" destOrd="0" presId="urn:microsoft.com/office/officeart/2005/8/layout/hierarchy1"/>
    <dgm:cxn modelId="{6E52EB0E-4C05-47DE-85C4-D097FFD06F9F}" type="presParOf" srcId="{F0840D87-C49A-4D8E-B1C1-9F1427D0BF11}" destId="{670A7E03-F48A-467B-8921-B3CCE6C6C62C}" srcOrd="0" destOrd="0" presId="urn:microsoft.com/office/officeart/2005/8/layout/hierarchy1"/>
    <dgm:cxn modelId="{68D7A854-3FE4-4A20-A387-304A1F60F7EA}" type="presParOf" srcId="{F0840D87-C49A-4D8E-B1C1-9F1427D0BF11}" destId="{315134CB-BDC2-49DD-891D-F2D82D5D5B81}" srcOrd="1" destOrd="0" presId="urn:microsoft.com/office/officeart/2005/8/layout/hierarchy1"/>
    <dgm:cxn modelId="{49DC132F-59AB-4580-BFAC-5054A03C3451}" type="presParOf" srcId="{0A981AAF-ADBD-4D70-B9DA-5C2FBF3047A6}" destId="{A6D33659-7120-4D71-B718-952489078A3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DE91C4-48AA-4925-94CF-BEFF57A104FA}" type="doc">
      <dgm:prSet loTypeId="urn:microsoft.com/office/officeart/2005/8/layout/default" loCatId="list" qsTypeId="urn:microsoft.com/office/officeart/2005/8/quickstyle/simple2" qsCatId="simple" csTypeId="urn:microsoft.com/office/officeart/2005/8/colors/colorful1" csCatId="colorful"/>
      <dgm:spPr/>
      <dgm:t>
        <a:bodyPr/>
        <a:lstStyle/>
        <a:p>
          <a:endParaRPr lang="en-US"/>
        </a:p>
      </dgm:t>
    </dgm:pt>
    <dgm:pt modelId="{BC1A23FA-420F-47BF-A358-309C96D2C9AC}">
      <dgm:prSet/>
      <dgm:spPr/>
      <dgm:t>
        <a:bodyPr/>
        <a:lstStyle/>
        <a:p>
          <a:r>
            <a:rPr lang="en-IE"/>
            <a:t>It is industry led</a:t>
          </a:r>
          <a:endParaRPr lang="en-US"/>
        </a:p>
      </dgm:t>
    </dgm:pt>
    <dgm:pt modelId="{90390BA9-16E9-4D8B-8E95-FE2B8CDCA404}" type="parTrans" cxnId="{DAAF4705-8D52-4570-B421-5D13943FD555}">
      <dgm:prSet/>
      <dgm:spPr/>
      <dgm:t>
        <a:bodyPr/>
        <a:lstStyle/>
        <a:p>
          <a:endParaRPr lang="en-US"/>
        </a:p>
      </dgm:t>
    </dgm:pt>
    <dgm:pt modelId="{7F414FC5-B066-409B-8A6C-AC344E0E7F23}" type="sibTrans" cxnId="{DAAF4705-8D52-4570-B421-5D13943FD555}">
      <dgm:prSet/>
      <dgm:spPr/>
      <dgm:t>
        <a:bodyPr/>
        <a:lstStyle/>
        <a:p>
          <a:endParaRPr lang="en-US"/>
        </a:p>
      </dgm:t>
    </dgm:pt>
    <dgm:pt modelId="{F0EE82C5-040F-4BDD-8843-23CD976C6B97}">
      <dgm:prSet/>
      <dgm:spPr/>
      <dgm:t>
        <a:bodyPr/>
        <a:lstStyle/>
        <a:p>
          <a:r>
            <a:rPr lang="en-IE"/>
            <a:t>It can lead to levels 5-10 on the NFQ</a:t>
          </a:r>
          <a:endParaRPr lang="en-US"/>
        </a:p>
      </dgm:t>
    </dgm:pt>
    <dgm:pt modelId="{8B28A8E9-078A-4C65-AFA8-040F30EF156E}" type="parTrans" cxnId="{6CC6967F-E1FD-44DF-AA0A-E90CE584C6D0}">
      <dgm:prSet/>
      <dgm:spPr/>
      <dgm:t>
        <a:bodyPr/>
        <a:lstStyle/>
        <a:p>
          <a:endParaRPr lang="en-US"/>
        </a:p>
      </dgm:t>
    </dgm:pt>
    <dgm:pt modelId="{1FB473A6-41C5-4E36-A6B0-A6D3715AFB6C}" type="sibTrans" cxnId="{6CC6967F-E1FD-44DF-AA0A-E90CE584C6D0}">
      <dgm:prSet/>
      <dgm:spPr/>
      <dgm:t>
        <a:bodyPr/>
        <a:lstStyle/>
        <a:p>
          <a:endParaRPr lang="en-US"/>
        </a:p>
      </dgm:t>
    </dgm:pt>
    <dgm:pt modelId="{A6A9385E-971E-4F19-B66D-E449740EE4CC}">
      <dgm:prSet/>
      <dgm:spPr/>
      <dgm:t>
        <a:bodyPr/>
        <a:lstStyle/>
        <a:p>
          <a:r>
            <a:rPr lang="en-IE"/>
            <a:t>It is between 2-4 years in duration</a:t>
          </a:r>
          <a:endParaRPr lang="en-US"/>
        </a:p>
      </dgm:t>
    </dgm:pt>
    <dgm:pt modelId="{0A16AFD0-D456-42A1-9EB7-DD14D8B4E638}" type="parTrans" cxnId="{4A030C91-1618-4DDF-8DCB-D49F4FCC892C}">
      <dgm:prSet/>
      <dgm:spPr/>
      <dgm:t>
        <a:bodyPr/>
        <a:lstStyle/>
        <a:p>
          <a:endParaRPr lang="en-US"/>
        </a:p>
      </dgm:t>
    </dgm:pt>
    <dgm:pt modelId="{36EB29E9-F5C8-4649-A2F1-48BA67D5D082}" type="sibTrans" cxnId="{4A030C91-1618-4DDF-8DCB-D49F4FCC892C}">
      <dgm:prSet/>
      <dgm:spPr/>
      <dgm:t>
        <a:bodyPr/>
        <a:lstStyle/>
        <a:p>
          <a:endParaRPr lang="en-US"/>
        </a:p>
      </dgm:t>
    </dgm:pt>
    <dgm:pt modelId="{2CED1466-4C7D-4177-9C5A-ABF2FC0DF222}">
      <dgm:prSet/>
      <dgm:spPr/>
      <dgm:t>
        <a:bodyPr/>
        <a:lstStyle/>
        <a:p>
          <a:r>
            <a:rPr lang="en-IE"/>
            <a:t>There is a minimum of 50% on the job learning</a:t>
          </a:r>
          <a:endParaRPr lang="en-US"/>
        </a:p>
      </dgm:t>
    </dgm:pt>
    <dgm:pt modelId="{33CF43F6-F9AA-4F90-91AC-6F6E85B0F033}" type="parTrans" cxnId="{F4C4A671-405A-427F-BAD8-94F1DEBE769C}">
      <dgm:prSet/>
      <dgm:spPr/>
      <dgm:t>
        <a:bodyPr/>
        <a:lstStyle/>
        <a:p>
          <a:endParaRPr lang="en-US"/>
        </a:p>
      </dgm:t>
    </dgm:pt>
    <dgm:pt modelId="{A98CDEA9-7703-4486-B5C6-595101CE862D}" type="sibTrans" cxnId="{F4C4A671-405A-427F-BAD8-94F1DEBE769C}">
      <dgm:prSet/>
      <dgm:spPr/>
      <dgm:t>
        <a:bodyPr/>
        <a:lstStyle/>
        <a:p>
          <a:endParaRPr lang="en-US"/>
        </a:p>
      </dgm:t>
    </dgm:pt>
    <dgm:pt modelId="{F05E4C2E-51C3-44E8-96F1-18136AC13E8B}">
      <dgm:prSet/>
      <dgm:spPr/>
      <dgm:t>
        <a:bodyPr/>
        <a:lstStyle/>
        <a:p>
          <a:r>
            <a:rPr lang="en-IE"/>
            <a:t>It can be a flexible delivery – online, blended, off the job learning in increments/blocks</a:t>
          </a:r>
          <a:endParaRPr lang="en-US"/>
        </a:p>
      </dgm:t>
    </dgm:pt>
    <dgm:pt modelId="{5D1F761E-A67B-4D09-A8B6-89E96885D06D}" type="parTrans" cxnId="{F2411DB9-AE3B-4824-A90C-CD8FA135894C}">
      <dgm:prSet/>
      <dgm:spPr/>
      <dgm:t>
        <a:bodyPr/>
        <a:lstStyle/>
        <a:p>
          <a:endParaRPr lang="en-US"/>
        </a:p>
      </dgm:t>
    </dgm:pt>
    <dgm:pt modelId="{87D0AF25-E918-4290-9E4E-8BD7B142B0EA}" type="sibTrans" cxnId="{F2411DB9-AE3B-4824-A90C-CD8FA135894C}">
      <dgm:prSet/>
      <dgm:spPr/>
      <dgm:t>
        <a:bodyPr/>
        <a:lstStyle/>
        <a:p>
          <a:endParaRPr lang="en-US"/>
        </a:p>
      </dgm:t>
    </dgm:pt>
    <dgm:pt modelId="{F5280891-DC27-4DD5-BD8B-08D77E45BDE2}">
      <dgm:prSet/>
      <dgm:spPr/>
      <dgm:t>
        <a:bodyPr/>
        <a:lstStyle/>
        <a:p>
          <a:r>
            <a:rPr lang="en-IE"/>
            <a:t>The State funds off the job learning</a:t>
          </a:r>
          <a:endParaRPr lang="en-US"/>
        </a:p>
      </dgm:t>
    </dgm:pt>
    <dgm:pt modelId="{DF478233-03FE-4A8D-84C6-B508F5C8C570}" type="parTrans" cxnId="{A160BE5B-2702-4374-9626-B03D8AA5706A}">
      <dgm:prSet/>
      <dgm:spPr/>
      <dgm:t>
        <a:bodyPr/>
        <a:lstStyle/>
        <a:p>
          <a:endParaRPr lang="en-US"/>
        </a:p>
      </dgm:t>
    </dgm:pt>
    <dgm:pt modelId="{89031F29-9C49-4DD3-9896-97A8050B5867}" type="sibTrans" cxnId="{A160BE5B-2702-4374-9626-B03D8AA5706A}">
      <dgm:prSet/>
      <dgm:spPr/>
      <dgm:t>
        <a:bodyPr/>
        <a:lstStyle/>
        <a:p>
          <a:endParaRPr lang="en-US"/>
        </a:p>
      </dgm:t>
    </dgm:pt>
    <dgm:pt modelId="{2F1B37A5-2E4F-458D-B192-3995A25DFBE7}">
      <dgm:prSet/>
      <dgm:spPr/>
      <dgm:t>
        <a:bodyPr/>
        <a:lstStyle/>
        <a:p>
          <a:r>
            <a:rPr lang="en-IE"/>
            <a:t>Apprentices are employed under a formal contract of apprenticeship</a:t>
          </a:r>
          <a:endParaRPr lang="en-US"/>
        </a:p>
      </dgm:t>
    </dgm:pt>
    <dgm:pt modelId="{8F5C640C-8916-481F-8686-40AAF774BADD}" type="parTrans" cxnId="{0224A5D4-BCAA-4E99-877F-E2F2E6E22576}">
      <dgm:prSet/>
      <dgm:spPr/>
      <dgm:t>
        <a:bodyPr/>
        <a:lstStyle/>
        <a:p>
          <a:endParaRPr lang="en-US"/>
        </a:p>
      </dgm:t>
    </dgm:pt>
    <dgm:pt modelId="{52809BDA-860E-433B-AF89-44EF60FEF665}" type="sibTrans" cxnId="{0224A5D4-BCAA-4E99-877F-E2F2E6E22576}">
      <dgm:prSet/>
      <dgm:spPr/>
      <dgm:t>
        <a:bodyPr/>
        <a:lstStyle/>
        <a:p>
          <a:endParaRPr lang="en-US"/>
        </a:p>
      </dgm:t>
    </dgm:pt>
    <dgm:pt modelId="{C5202499-9EF5-4D11-B496-E2853A0D11E2}">
      <dgm:prSet/>
      <dgm:spPr/>
      <dgm:t>
        <a:bodyPr/>
        <a:lstStyle/>
        <a:p>
          <a:r>
            <a:rPr lang="en-IE"/>
            <a:t>The apprentice is paid for the duration of the apprenticeship</a:t>
          </a:r>
          <a:endParaRPr lang="en-US"/>
        </a:p>
      </dgm:t>
    </dgm:pt>
    <dgm:pt modelId="{8D521622-2479-444D-9555-DD92F47C176E}" type="parTrans" cxnId="{BAC8B72B-DC93-4BF4-B088-6550E0A5E2A2}">
      <dgm:prSet/>
      <dgm:spPr/>
      <dgm:t>
        <a:bodyPr/>
        <a:lstStyle/>
        <a:p>
          <a:endParaRPr lang="en-US"/>
        </a:p>
      </dgm:t>
    </dgm:pt>
    <dgm:pt modelId="{542E5A4E-8B92-48A1-AAAF-FCABC9C9994C}" type="sibTrans" cxnId="{BAC8B72B-DC93-4BF4-B088-6550E0A5E2A2}">
      <dgm:prSet/>
      <dgm:spPr/>
      <dgm:t>
        <a:bodyPr/>
        <a:lstStyle/>
        <a:p>
          <a:endParaRPr lang="en-US"/>
        </a:p>
      </dgm:t>
    </dgm:pt>
    <dgm:pt modelId="{85A84F37-3FEB-45F1-A33C-4EADBD242B53}" type="pres">
      <dgm:prSet presAssocID="{6CDE91C4-48AA-4925-94CF-BEFF57A104FA}" presName="diagram" presStyleCnt="0">
        <dgm:presLayoutVars>
          <dgm:dir/>
          <dgm:resizeHandles val="exact"/>
        </dgm:presLayoutVars>
      </dgm:prSet>
      <dgm:spPr/>
    </dgm:pt>
    <dgm:pt modelId="{361E709E-0232-458B-9198-C462756DC745}" type="pres">
      <dgm:prSet presAssocID="{BC1A23FA-420F-47BF-A358-309C96D2C9AC}" presName="node" presStyleLbl="node1" presStyleIdx="0" presStyleCnt="8">
        <dgm:presLayoutVars>
          <dgm:bulletEnabled val="1"/>
        </dgm:presLayoutVars>
      </dgm:prSet>
      <dgm:spPr/>
    </dgm:pt>
    <dgm:pt modelId="{B932C291-DBBC-48B8-AA26-179E80E0CEEA}" type="pres">
      <dgm:prSet presAssocID="{7F414FC5-B066-409B-8A6C-AC344E0E7F23}" presName="sibTrans" presStyleCnt="0"/>
      <dgm:spPr/>
    </dgm:pt>
    <dgm:pt modelId="{96FC37CD-4EC7-450A-976B-2C839D052963}" type="pres">
      <dgm:prSet presAssocID="{F0EE82C5-040F-4BDD-8843-23CD976C6B97}" presName="node" presStyleLbl="node1" presStyleIdx="1" presStyleCnt="8">
        <dgm:presLayoutVars>
          <dgm:bulletEnabled val="1"/>
        </dgm:presLayoutVars>
      </dgm:prSet>
      <dgm:spPr/>
    </dgm:pt>
    <dgm:pt modelId="{F5F39650-7ABB-4DA8-880B-7BEECA8769F7}" type="pres">
      <dgm:prSet presAssocID="{1FB473A6-41C5-4E36-A6B0-A6D3715AFB6C}" presName="sibTrans" presStyleCnt="0"/>
      <dgm:spPr/>
    </dgm:pt>
    <dgm:pt modelId="{428DF1BA-4E0E-4149-9174-83283BBBA198}" type="pres">
      <dgm:prSet presAssocID="{A6A9385E-971E-4F19-B66D-E449740EE4CC}" presName="node" presStyleLbl="node1" presStyleIdx="2" presStyleCnt="8">
        <dgm:presLayoutVars>
          <dgm:bulletEnabled val="1"/>
        </dgm:presLayoutVars>
      </dgm:prSet>
      <dgm:spPr/>
    </dgm:pt>
    <dgm:pt modelId="{99303771-F538-4700-8427-12BF5F4421A0}" type="pres">
      <dgm:prSet presAssocID="{36EB29E9-F5C8-4649-A2F1-48BA67D5D082}" presName="sibTrans" presStyleCnt="0"/>
      <dgm:spPr/>
    </dgm:pt>
    <dgm:pt modelId="{F9139748-AC72-48EB-8441-4455761EB363}" type="pres">
      <dgm:prSet presAssocID="{2CED1466-4C7D-4177-9C5A-ABF2FC0DF222}" presName="node" presStyleLbl="node1" presStyleIdx="3" presStyleCnt="8">
        <dgm:presLayoutVars>
          <dgm:bulletEnabled val="1"/>
        </dgm:presLayoutVars>
      </dgm:prSet>
      <dgm:spPr/>
    </dgm:pt>
    <dgm:pt modelId="{6F3F5E53-C2A7-4F1E-9552-B1C345E9FBBA}" type="pres">
      <dgm:prSet presAssocID="{A98CDEA9-7703-4486-B5C6-595101CE862D}" presName="sibTrans" presStyleCnt="0"/>
      <dgm:spPr/>
    </dgm:pt>
    <dgm:pt modelId="{76FEDD66-068B-4EB0-969F-FAF895D4C4E5}" type="pres">
      <dgm:prSet presAssocID="{F05E4C2E-51C3-44E8-96F1-18136AC13E8B}" presName="node" presStyleLbl="node1" presStyleIdx="4" presStyleCnt="8">
        <dgm:presLayoutVars>
          <dgm:bulletEnabled val="1"/>
        </dgm:presLayoutVars>
      </dgm:prSet>
      <dgm:spPr/>
    </dgm:pt>
    <dgm:pt modelId="{8133599B-9EE3-45F2-BA7E-42979D506EAF}" type="pres">
      <dgm:prSet presAssocID="{87D0AF25-E918-4290-9E4E-8BD7B142B0EA}" presName="sibTrans" presStyleCnt="0"/>
      <dgm:spPr/>
    </dgm:pt>
    <dgm:pt modelId="{DD6E1EA5-4FB4-405B-A237-81A2ABE6D1D0}" type="pres">
      <dgm:prSet presAssocID="{F5280891-DC27-4DD5-BD8B-08D77E45BDE2}" presName="node" presStyleLbl="node1" presStyleIdx="5" presStyleCnt="8">
        <dgm:presLayoutVars>
          <dgm:bulletEnabled val="1"/>
        </dgm:presLayoutVars>
      </dgm:prSet>
      <dgm:spPr/>
    </dgm:pt>
    <dgm:pt modelId="{0BA99881-37A6-42C3-9B4F-35FB15D29B38}" type="pres">
      <dgm:prSet presAssocID="{89031F29-9C49-4DD3-9896-97A8050B5867}" presName="sibTrans" presStyleCnt="0"/>
      <dgm:spPr/>
    </dgm:pt>
    <dgm:pt modelId="{49E276BC-2387-4994-A040-43389F44981C}" type="pres">
      <dgm:prSet presAssocID="{2F1B37A5-2E4F-458D-B192-3995A25DFBE7}" presName="node" presStyleLbl="node1" presStyleIdx="6" presStyleCnt="8">
        <dgm:presLayoutVars>
          <dgm:bulletEnabled val="1"/>
        </dgm:presLayoutVars>
      </dgm:prSet>
      <dgm:spPr/>
    </dgm:pt>
    <dgm:pt modelId="{E5EFFD7F-E30E-4795-BDB8-D3E2EA62CFE6}" type="pres">
      <dgm:prSet presAssocID="{52809BDA-860E-433B-AF89-44EF60FEF665}" presName="sibTrans" presStyleCnt="0"/>
      <dgm:spPr/>
    </dgm:pt>
    <dgm:pt modelId="{60A2D736-DBA2-45DD-9D5F-44A3761C64B1}" type="pres">
      <dgm:prSet presAssocID="{C5202499-9EF5-4D11-B496-E2853A0D11E2}" presName="node" presStyleLbl="node1" presStyleIdx="7" presStyleCnt="8">
        <dgm:presLayoutVars>
          <dgm:bulletEnabled val="1"/>
        </dgm:presLayoutVars>
      </dgm:prSet>
      <dgm:spPr/>
    </dgm:pt>
  </dgm:ptLst>
  <dgm:cxnLst>
    <dgm:cxn modelId="{DAAF4705-8D52-4570-B421-5D13943FD555}" srcId="{6CDE91C4-48AA-4925-94CF-BEFF57A104FA}" destId="{BC1A23FA-420F-47BF-A358-309C96D2C9AC}" srcOrd="0" destOrd="0" parTransId="{90390BA9-16E9-4D8B-8E95-FE2B8CDCA404}" sibTransId="{7F414FC5-B066-409B-8A6C-AC344E0E7F23}"/>
    <dgm:cxn modelId="{DA256C17-263F-4A09-9B10-AE5CE04D1DF5}" type="presOf" srcId="{F05E4C2E-51C3-44E8-96F1-18136AC13E8B}" destId="{76FEDD66-068B-4EB0-969F-FAF895D4C4E5}" srcOrd="0" destOrd="0" presId="urn:microsoft.com/office/officeart/2005/8/layout/default"/>
    <dgm:cxn modelId="{BAC8B72B-DC93-4BF4-B088-6550E0A5E2A2}" srcId="{6CDE91C4-48AA-4925-94CF-BEFF57A104FA}" destId="{C5202499-9EF5-4D11-B496-E2853A0D11E2}" srcOrd="7" destOrd="0" parTransId="{8D521622-2479-444D-9555-DD92F47C176E}" sibTransId="{542E5A4E-8B92-48A1-AAAF-FCABC9C9994C}"/>
    <dgm:cxn modelId="{80D2D140-CA56-4D1A-AF56-9FFE2312724E}" type="presOf" srcId="{A6A9385E-971E-4F19-B66D-E449740EE4CC}" destId="{428DF1BA-4E0E-4149-9174-83283BBBA198}" srcOrd="0" destOrd="0" presId="urn:microsoft.com/office/officeart/2005/8/layout/default"/>
    <dgm:cxn modelId="{A160BE5B-2702-4374-9626-B03D8AA5706A}" srcId="{6CDE91C4-48AA-4925-94CF-BEFF57A104FA}" destId="{F5280891-DC27-4DD5-BD8B-08D77E45BDE2}" srcOrd="5" destOrd="0" parTransId="{DF478233-03FE-4A8D-84C6-B508F5C8C570}" sibTransId="{89031F29-9C49-4DD3-9896-97A8050B5867}"/>
    <dgm:cxn modelId="{A0C68661-E0B3-4405-BF73-918BD35BAFB3}" type="presOf" srcId="{F0EE82C5-040F-4BDD-8843-23CD976C6B97}" destId="{96FC37CD-4EC7-450A-976B-2C839D052963}" srcOrd="0" destOrd="0" presId="urn:microsoft.com/office/officeart/2005/8/layout/default"/>
    <dgm:cxn modelId="{F4C4A671-405A-427F-BAD8-94F1DEBE769C}" srcId="{6CDE91C4-48AA-4925-94CF-BEFF57A104FA}" destId="{2CED1466-4C7D-4177-9C5A-ABF2FC0DF222}" srcOrd="3" destOrd="0" parTransId="{33CF43F6-F9AA-4F90-91AC-6F6E85B0F033}" sibTransId="{A98CDEA9-7703-4486-B5C6-595101CE862D}"/>
    <dgm:cxn modelId="{4E6DDD73-B109-425F-B0A9-877744949444}" type="presOf" srcId="{F5280891-DC27-4DD5-BD8B-08D77E45BDE2}" destId="{DD6E1EA5-4FB4-405B-A237-81A2ABE6D1D0}" srcOrd="0" destOrd="0" presId="urn:microsoft.com/office/officeart/2005/8/layout/default"/>
    <dgm:cxn modelId="{6CC6967F-E1FD-44DF-AA0A-E90CE584C6D0}" srcId="{6CDE91C4-48AA-4925-94CF-BEFF57A104FA}" destId="{F0EE82C5-040F-4BDD-8843-23CD976C6B97}" srcOrd="1" destOrd="0" parTransId="{8B28A8E9-078A-4C65-AFA8-040F30EF156E}" sibTransId="{1FB473A6-41C5-4E36-A6B0-A6D3715AFB6C}"/>
    <dgm:cxn modelId="{4A030C91-1618-4DDF-8DCB-D49F4FCC892C}" srcId="{6CDE91C4-48AA-4925-94CF-BEFF57A104FA}" destId="{A6A9385E-971E-4F19-B66D-E449740EE4CC}" srcOrd="2" destOrd="0" parTransId="{0A16AFD0-D456-42A1-9EB7-DD14D8B4E638}" sibTransId="{36EB29E9-F5C8-4649-A2F1-48BA67D5D082}"/>
    <dgm:cxn modelId="{AC1BFD94-2F0B-429A-A4AB-3ACD65F56AC0}" type="presOf" srcId="{6CDE91C4-48AA-4925-94CF-BEFF57A104FA}" destId="{85A84F37-3FEB-45F1-A33C-4EADBD242B53}" srcOrd="0" destOrd="0" presId="urn:microsoft.com/office/officeart/2005/8/layout/default"/>
    <dgm:cxn modelId="{1FF251A0-46A9-44BD-9F56-1F4B49451563}" type="presOf" srcId="{2CED1466-4C7D-4177-9C5A-ABF2FC0DF222}" destId="{F9139748-AC72-48EB-8441-4455761EB363}" srcOrd="0" destOrd="0" presId="urn:microsoft.com/office/officeart/2005/8/layout/default"/>
    <dgm:cxn modelId="{F2411DB9-AE3B-4824-A90C-CD8FA135894C}" srcId="{6CDE91C4-48AA-4925-94CF-BEFF57A104FA}" destId="{F05E4C2E-51C3-44E8-96F1-18136AC13E8B}" srcOrd="4" destOrd="0" parTransId="{5D1F761E-A67B-4D09-A8B6-89E96885D06D}" sibTransId="{87D0AF25-E918-4290-9E4E-8BD7B142B0EA}"/>
    <dgm:cxn modelId="{77752FC6-BDF7-4AE5-8C7C-67831EB19B0A}" type="presOf" srcId="{BC1A23FA-420F-47BF-A358-309C96D2C9AC}" destId="{361E709E-0232-458B-9198-C462756DC745}" srcOrd="0" destOrd="0" presId="urn:microsoft.com/office/officeart/2005/8/layout/default"/>
    <dgm:cxn modelId="{0224A5D4-BCAA-4E99-877F-E2F2E6E22576}" srcId="{6CDE91C4-48AA-4925-94CF-BEFF57A104FA}" destId="{2F1B37A5-2E4F-458D-B192-3995A25DFBE7}" srcOrd="6" destOrd="0" parTransId="{8F5C640C-8916-481F-8686-40AAF774BADD}" sibTransId="{52809BDA-860E-433B-AF89-44EF60FEF665}"/>
    <dgm:cxn modelId="{A8343BF4-071C-424B-B471-86B3CA928558}" type="presOf" srcId="{C5202499-9EF5-4D11-B496-E2853A0D11E2}" destId="{60A2D736-DBA2-45DD-9D5F-44A3761C64B1}" srcOrd="0" destOrd="0" presId="urn:microsoft.com/office/officeart/2005/8/layout/default"/>
    <dgm:cxn modelId="{8E09AFF9-8344-4F32-B03F-CAFF192C96B1}" type="presOf" srcId="{2F1B37A5-2E4F-458D-B192-3995A25DFBE7}" destId="{49E276BC-2387-4994-A040-43389F44981C}" srcOrd="0" destOrd="0" presId="urn:microsoft.com/office/officeart/2005/8/layout/default"/>
    <dgm:cxn modelId="{8FE5E138-F4F6-4BE4-AD90-08053ACE258C}" type="presParOf" srcId="{85A84F37-3FEB-45F1-A33C-4EADBD242B53}" destId="{361E709E-0232-458B-9198-C462756DC745}" srcOrd="0" destOrd="0" presId="urn:microsoft.com/office/officeart/2005/8/layout/default"/>
    <dgm:cxn modelId="{A09AB468-5194-4562-B8E1-02A667EC3B85}" type="presParOf" srcId="{85A84F37-3FEB-45F1-A33C-4EADBD242B53}" destId="{B932C291-DBBC-48B8-AA26-179E80E0CEEA}" srcOrd="1" destOrd="0" presId="urn:microsoft.com/office/officeart/2005/8/layout/default"/>
    <dgm:cxn modelId="{656C122E-36A6-4958-A815-538F5D2FB907}" type="presParOf" srcId="{85A84F37-3FEB-45F1-A33C-4EADBD242B53}" destId="{96FC37CD-4EC7-450A-976B-2C839D052963}" srcOrd="2" destOrd="0" presId="urn:microsoft.com/office/officeart/2005/8/layout/default"/>
    <dgm:cxn modelId="{60E7B298-94CD-4374-98F6-7E08DB5B97CF}" type="presParOf" srcId="{85A84F37-3FEB-45F1-A33C-4EADBD242B53}" destId="{F5F39650-7ABB-4DA8-880B-7BEECA8769F7}" srcOrd="3" destOrd="0" presId="urn:microsoft.com/office/officeart/2005/8/layout/default"/>
    <dgm:cxn modelId="{9750721E-0195-45CE-916B-67BD0AC329A5}" type="presParOf" srcId="{85A84F37-3FEB-45F1-A33C-4EADBD242B53}" destId="{428DF1BA-4E0E-4149-9174-83283BBBA198}" srcOrd="4" destOrd="0" presId="urn:microsoft.com/office/officeart/2005/8/layout/default"/>
    <dgm:cxn modelId="{5DBD2226-81F1-4FC8-B5E4-41FEF39427DE}" type="presParOf" srcId="{85A84F37-3FEB-45F1-A33C-4EADBD242B53}" destId="{99303771-F538-4700-8427-12BF5F4421A0}" srcOrd="5" destOrd="0" presId="urn:microsoft.com/office/officeart/2005/8/layout/default"/>
    <dgm:cxn modelId="{DAD85A20-86B2-4D2F-8053-8EA89BE5CA24}" type="presParOf" srcId="{85A84F37-3FEB-45F1-A33C-4EADBD242B53}" destId="{F9139748-AC72-48EB-8441-4455761EB363}" srcOrd="6" destOrd="0" presId="urn:microsoft.com/office/officeart/2005/8/layout/default"/>
    <dgm:cxn modelId="{A2D0CF35-BF74-41C4-B27D-0B37BAC2B82C}" type="presParOf" srcId="{85A84F37-3FEB-45F1-A33C-4EADBD242B53}" destId="{6F3F5E53-C2A7-4F1E-9552-B1C345E9FBBA}" srcOrd="7" destOrd="0" presId="urn:microsoft.com/office/officeart/2005/8/layout/default"/>
    <dgm:cxn modelId="{306F622B-4817-4809-8D4B-EEB438003946}" type="presParOf" srcId="{85A84F37-3FEB-45F1-A33C-4EADBD242B53}" destId="{76FEDD66-068B-4EB0-969F-FAF895D4C4E5}" srcOrd="8" destOrd="0" presId="urn:microsoft.com/office/officeart/2005/8/layout/default"/>
    <dgm:cxn modelId="{F5C69BDF-5AA7-4638-9615-16D5F412BC2A}" type="presParOf" srcId="{85A84F37-3FEB-45F1-A33C-4EADBD242B53}" destId="{8133599B-9EE3-45F2-BA7E-42979D506EAF}" srcOrd="9" destOrd="0" presId="urn:microsoft.com/office/officeart/2005/8/layout/default"/>
    <dgm:cxn modelId="{6742EB63-B10F-4D91-BD68-808AFD186448}" type="presParOf" srcId="{85A84F37-3FEB-45F1-A33C-4EADBD242B53}" destId="{DD6E1EA5-4FB4-405B-A237-81A2ABE6D1D0}" srcOrd="10" destOrd="0" presId="urn:microsoft.com/office/officeart/2005/8/layout/default"/>
    <dgm:cxn modelId="{CFB7E6D1-79B6-4BF7-A6AB-5A4D488CB70D}" type="presParOf" srcId="{85A84F37-3FEB-45F1-A33C-4EADBD242B53}" destId="{0BA99881-37A6-42C3-9B4F-35FB15D29B38}" srcOrd="11" destOrd="0" presId="urn:microsoft.com/office/officeart/2005/8/layout/default"/>
    <dgm:cxn modelId="{97E55E3B-A215-40D7-9FA5-AFF3B6812111}" type="presParOf" srcId="{85A84F37-3FEB-45F1-A33C-4EADBD242B53}" destId="{49E276BC-2387-4994-A040-43389F44981C}" srcOrd="12" destOrd="0" presId="urn:microsoft.com/office/officeart/2005/8/layout/default"/>
    <dgm:cxn modelId="{728DB5A3-0182-4828-9EB0-0A78F8723FEB}" type="presParOf" srcId="{85A84F37-3FEB-45F1-A33C-4EADBD242B53}" destId="{E5EFFD7F-E30E-4795-BDB8-D3E2EA62CFE6}" srcOrd="13" destOrd="0" presId="urn:microsoft.com/office/officeart/2005/8/layout/default"/>
    <dgm:cxn modelId="{ABB73654-ABAA-45EE-9226-315399DCE2DF}" type="presParOf" srcId="{85A84F37-3FEB-45F1-A33C-4EADBD242B53}" destId="{60A2D736-DBA2-45DD-9D5F-44A3761C64B1}"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8E3EAB-D394-4F4A-BB54-CBB302923E67}" type="doc">
      <dgm:prSet loTypeId="urn:microsoft.com/office/officeart/2005/8/layout/default" loCatId="list" qsTypeId="urn:microsoft.com/office/officeart/2005/8/quickstyle/simple2" qsCatId="simple" csTypeId="urn:microsoft.com/office/officeart/2005/8/colors/colorful2" csCatId="colorful"/>
      <dgm:spPr/>
      <dgm:t>
        <a:bodyPr/>
        <a:lstStyle/>
        <a:p>
          <a:endParaRPr lang="en-US"/>
        </a:p>
      </dgm:t>
    </dgm:pt>
    <dgm:pt modelId="{221AFB8F-9153-4F4E-8987-F563578F9F3F}">
      <dgm:prSet/>
      <dgm:spPr/>
      <dgm:t>
        <a:bodyPr/>
        <a:lstStyle/>
        <a:p>
          <a:r>
            <a:rPr lang="en-IE"/>
            <a:t>Research the types of Apprenticeships available – </a:t>
          </a:r>
          <a:r>
            <a:rPr lang="en-IE">
              <a:hlinkClick xmlns:r="http://schemas.openxmlformats.org/officeDocument/2006/relationships" r:id="rId1"/>
            </a:rPr>
            <a:t>www.apprenticeships.ie</a:t>
          </a:r>
          <a:endParaRPr lang="en-US"/>
        </a:p>
      </dgm:t>
    </dgm:pt>
    <dgm:pt modelId="{57362BE7-18BB-4B70-B6DE-3244B151C4D7}" type="parTrans" cxnId="{58F9149B-F05B-494D-9C9C-B80EAFFA6E3C}">
      <dgm:prSet/>
      <dgm:spPr/>
      <dgm:t>
        <a:bodyPr/>
        <a:lstStyle/>
        <a:p>
          <a:endParaRPr lang="en-US"/>
        </a:p>
      </dgm:t>
    </dgm:pt>
    <dgm:pt modelId="{43B078F7-60EE-4505-8EF0-3F6B4648290F}" type="sibTrans" cxnId="{58F9149B-F05B-494D-9C9C-B80EAFFA6E3C}">
      <dgm:prSet/>
      <dgm:spPr/>
      <dgm:t>
        <a:bodyPr/>
        <a:lstStyle/>
        <a:p>
          <a:endParaRPr lang="en-US"/>
        </a:p>
      </dgm:t>
    </dgm:pt>
    <dgm:pt modelId="{F0130795-83A6-41FE-9F5A-A7FDB40F8C46}">
      <dgm:prSet/>
      <dgm:spPr/>
      <dgm:t>
        <a:bodyPr/>
        <a:lstStyle/>
        <a:p>
          <a:r>
            <a:rPr lang="en-IE"/>
            <a:t>Talk to a person already working in your chosen industry</a:t>
          </a:r>
          <a:endParaRPr lang="en-US"/>
        </a:p>
      </dgm:t>
    </dgm:pt>
    <dgm:pt modelId="{F0BDDC06-737D-49D4-A679-4F0228999116}" type="parTrans" cxnId="{33D4D2AC-A5D9-4AB3-9FF2-9C2AE6D3ACE2}">
      <dgm:prSet/>
      <dgm:spPr/>
      <dgm:t>
        <a:bodyPr/>
        <a:lstStyle/>
        <a:p>
          <a:endParaRPr lang="en-US"/>
        </a:p>
      </dgm:t>
    </dgm:pt>
    <dgm:pt modelId="{2A98D7CE-AEB4-4760-88E1-E904A46BAC97}" type="sibTrans" cxnId="{33D4D2AC-A5D9-4AB3-9FF2-9C2AE6D3ACE2}">
      <dgm:prSet/>
      <dgm:spPr/>
      <dgm:t>
        <a:bodyPr/>
        <a:lstStyle/>
        <a:p>
          <a:endParaRPr lang="en-US"/>
        </a:p>
      </dgm:t>
    </dgm:pt>
    <dgm:pt modelId="{D3EFDD33-9420-4141-ABD2-CF521F4DDE40}">
      <dgm:prSet/>
      <dgm:spPr/>
      <dgm:t>
        <a:bodyPr/>
        <a:lstStyle/>
        <a:p>
          <a:r>
            <a:rPr lang="en-IE"/>
            <a:t>Talk to your local Apprenticeship Team in your nearest Education and Training Board</a:t>
          </a:r>
          <a:endParaRPr lang="en-US"/>
        </a:p>
      </dgm:t>
    </dgm:pt>
    <dgm:pt modelId="{D6A0D43C-2D07-4846-927C-FDAEBAB85A63}" type="parTrans" cxnId="{F8815B2F-E633-4C40-AAD6-D77EFE49D7E3}">
      <dgm:prSet/>
      <dgm:spPr/>
      <dgm:t>
        <a:bodyPr/>
        <a:lstStyle/>
        <a:p>
          <a:endParaRPr lang="en-US"/>
        </a:p>
      </dgm:t>
    </dgm:pt>
    <dgm:pt modelId="{64FAD07E-5FD0-4775-AEB4-8F599840EA64}" type="sibTrans" cxnId="{F8815B2F-E633-4C40-AAD6-D77EFE49D7E3}">
      <dgm:prSet/>
      <dgm:spPr/>
      <dgm:t>
        <a:bodyPr/>
        <a:lstStyle/>
        <a:p>
          <a:endParaRPr lang="en-US"/>
        </a:p>
      </dgm:t>
    </dgm:pt>
    <dgm:pt modelId="{48E86022-6890-4EC2-B1E0-AE636F921C2C}">
      <dgm:prSet/>
      <dgm:spPr/>
      <dgm:t>
        <a:bodyPr/>
        <a:lstStyle/>
        <a:p>
          <a:r>
            <a:rPr lang="en-IE"/>
            <a:t>Contact industry on apprenticeships – they may be managing recruitment e.g. Johnson &amp; Johnson</a:t>
          </a:r>
          <a:endParaRPr lang="en-US"/>
        </a:p>
      </dgm:t>
    </dgm:pt>
    <dgm:pt modelId="{842F5BC1-9AE9-41A2-B6FC-BEAF1844AD5E}" type="parTrans" cxnId="{5408705B-0908-46FF-9704-68A3D6632881}">
      <dgm:prSet/>
      <dgm:spPr/>
      <dgm:t>
        <a:bodyPr/>
        <a:lstStyle/>
        <a:p>
          <a:endParaRPr lang="en-US"/>
        </a:p>
      </dgm:t>
    </dgm:pt>
    <dgm:pt modelId="{A9A6A21D-1744-43B0-A0DF-47681A9C93A9}" type="sibTrans" cxnId="{5408705B-0908-46FF-9704-68A3D6632881}">
      <dgm:prSet/>
      <dgm:spPr/>
      <dgm:t>
        <a:bodyPr/>
        <a:lstStyle/>
        <a:p>
          <a:endParaRPr lang="en-US"/>
        </a:p>
      </dgm:t>
    </dgm:pt>
    <dgm:pt modelId="{A90BD0D2-AAA4-4732-9C6D-3F55417EBDA3}">
      <dgm:prSet/>
      <dgm:spPr/>
      <dgm:t>
        <a:bodyPr/>
        <a:lstStyle/>
        <a:p>
          <a:r>
            <a:rPr lang="en-IE"/>
            <a:t>Search for apprenticeship opportunities using job search engines and local advertisements</a:t>
          </a:r>
          <a:endParaRPr lang="en-US"/>
        </a:p>
      </dgm:t>
    </dgm:pt>
    <dgm:pt modelId="{B49DDA60-60FC-4A5A-8767-1959F8E9E6DC}" type="parTrans" cxnId="{671DB4A5-19A4-4FD7-8822-944550CB1CC2}">
      <dgm:prSet/>
      <dgm:spPr/>
      <dgm:t>
        <a:bodyPr/>
        <a:lstStyle/>
        <a:p>
          <a:endParaRPr lang="en-US"/>
        </a:p>
      </dgm:t>
    </dgm:pt>
    <dgm:pt modelId="{BCAED84B-2B7F-4332-962C-6FFF060AD7FF}" type="sibTrans" cxnId="{671DB4A5-19A4-4FD7-8822-944550CB1CC2}">
      <dgm:prSet/>
      <dgm:spPr/>
      <dgm:t>
        <a:bodyPr/>
        <a:lstStyle/>
        <a:p>
          <a:endParaRPr lang="en-US"/>
        </a:p>
      </dgm:t>
    </dgm:pt>
    <dgm:pt modelId="{758BEB39-6D04-4CA0-A385-1011EE7F8763}">
      <dgm:prSet/>
      <dgm:spPr/>
      <dgm:t>
        <a:bodyPr/>
        <a:lstStyle/>
        <a:p>
          <a:r>
            <a:rPr lang="en-IE"/>
            <a:t>Follow Apprenticeship on Facebook, Instagram, Twitter, Linkedin</a:t>
          </a:r>
          <a:endParaRPr lang="en-US"/>
        </a:p>
      </dgm:t>
    </dgm:pt>
    <dgm:pt modelId="{D64A9072-ABEC-48B4-9B38-C2792E2F73BE}" type="parTrans" cxnId="{3816577B-44CB-4153-BA51-06C7A9892916}">
      <dgm:prSet/>
      <dgm:spPr/>
      <dgm:t>
        <a:bodyPr/>
        <a:lstStyle/>
        <a:p>
          <a:endParaRPr lang="en-US"/>
        </a:p>
      </dgm:t>
    </dgm:pt>
    <dgm:pt modelId="{ED28E9D0-1E54-488D-A66D-309EC7BD9EB5}" type="sibTrans" cxnId="{3816577B-44CB-4153-BA51-06C7A9892916}">
      <dgm:prSet/>
      <dgm:spPr/>
      <dgm:t>
        <a:bodyPr/>
        <a:lstStyle/>
        <a:p>
          <a:endParaRPr lang="en-US"/>
        </a:p>
      </dgm:t>
    </dgm:pt>
    <dgm:pt modelId="{A76E68D4-A144-49B0-8768-417290BCB038}">
      <dgm:prSet/>
      <dgm:spPr/>
      <dgm:t>
        <a:bodyPr/>
        <a:lstStyle/>
        <a:p>
          <a:r>
            <a:rPr lang="en-IE"/>
            <a:t>There is now a link on the CAO page which will bring you directly to </a:t>
          </a:r>
          <a:r>
            <a:rPr lang="en-IE">
              <a:hlinkClick xmlns:r="http://schemas.openxmlformats.org/officeDocument/2006/relationships" r:id="rId2"/>
            </a:rPr>
            <a:t>www.apprenticeship.ie</a:t>
          </a:r>
          <a:endParaRPr lang="en-US"/>
        </a:p>
      </dgm:t>
    </dgm:pt>
    <dgm:pt modelId="{FA74869D-F11D-49C7-802C-ABFE5029608E}" type="parTrans" cxnId="{8ADBAF12-2A83-4192-A39D-42D540394346}">
      <dgm:prSet/>
      <dgm:spPr/>
      <dgm:t>
        <a:bodyPr/>
        <a:lstStyle/>
        <a:p>
          <a:endParaRPr lang="en-US"/>
        </a:p>
      </dgm:t>
    </dgm:pt>
    <dgm:pt modelId="{EA48C913-AC85-491C-BC42-CBCB44D4BC80}" type="sibTrans" cxnId="{8ADBAF12-2A83-4192-A39D-42D540394346}">
      <dgm:prSet/>
      <dgm:spPr/>
      <dgm:t>
        <a:bodyPr/>
        <a:lstStyle/>
        <a:p>
          <a:endParaRPr lang="en-US"/>
        </a:p>
      </dgm:t>
    </dgm:pt>
    <dgm:pt modelId="{357C9D22-5524-4DE1-A734-208C528FE117}" type="pres">
      <dgm:prSet presAssocID="{448E3EAB-D394-4F4A-BB54-CBB302923E67}" presName="diagram" presStyleCnt="0">
        <dgm:presLayoutVars>
          <dgm:dir/>
          <dgm:resizeHandles val="exact"/>
        </dgm:presLayoutVars>
      </dgm:prSet>
      <dgm:spPr/>
    </dgm:pt>
    <dgm:pt modelId="{78E58C55-FF92-488B-A19E-38E094FF2DC2}" type="pres">
      <dgm:prSet presAssocID="{221AFB8F-9153-4F4E-8987-F563578F9F3F}" presName="node" presStyleLbl="node1" presStyleIdx="0" presStyleCnt="7">
        <dgm:presLayoutVars>
          <dgm:bulletEnabled val="1"/>
        </dgm:presLayoutVars>
      </dgm:prSet>
      <dgm:spPr/>
    </dgm:pt>
    <dgm:pt modelId="{B2FAAFEE-4294-4D7F-8F69-3A7B452ACCD4}" type="pres">
      <dgm:prSet presAssocID="{43B078F7-60EE-4505-8EF0-3F6B4648290F}" presName="sibTrans" presStyleCnt="0"/>
      <dgm:spPr/>
    </dgm:pt>
    <dgm:pt modelId="{6417FE33-4730-4DF5-AFCA-EA41391993DB}" type="pres">
      <dgm:prSet presAssocID="{F0130795-83A6-41FE-9F5A-A7FDB40F8C46}" presName="node" presStyleLbl="node1" presStyleIdx="1" presStyleCnt="7">
        <dgm:presLayoutVars>
          <dgm:bulletEnabled val="1"/>
        </dgm:presLayoutVars>
      </dgm:prSet>
      <dgm:spPr/>
    </dgm:pt>
    <dgm:pt modelId="{7FD58FBB-5983-4B4B-8E73-A61A261C65A9}" type="pres">
      <dgm:prSet presAssocID="{2A98D7CE-AEB4-4760-88E1-E904A46BAC97}" presName="sibTrans" presStyleCnt="0"/>
      <dgm:spPr/>
    </dgm:pt>
    <dgm:pt modelId="{A846B282-8137-4053-BD3D-812DC60630BF}" type="pres">
      <dgm:prSet presAssocID="{D3EFDD33-9420-4141-ABD2-CF521F4DDE40}" presName="node" presStyleLbl="node1" presStyleIdx="2" presStyleCnt="7">
        <dgm:presLayoutVars>
          <dgm:bulletEnabled val="1"/>
        </dgm:presLayoutVars>
      </dgm:prSet>
      <dgm:spPr/>
    </dgm:pt>
    <dgm:pt modelId="{2618F60A-3C3F-409B-98E2-C841163A304F}" type="pres">
      <dgm:prSet presAssocID="{64FAD07E-5FD0-4775-AEB4-8F599840EA64}" presName="sibTrans" presStyleCnt="0"/>
      <dgm:spPr/>
    </dgm:pt>
    <dgm:pt modelId="{ADDD2597-C04E-4E2A-94A9-B5482C94B8A8}" type="pres">
      <dgm:prSet presAssocID="{48E86022-6890-4EC2-B1E0-AE636F921C2C}" presName="node" presStyleLbl="node1" presStyleIdx="3" presStyleCnt="7">
        <dgm:presLayoutVars>
          <dgm:bulletEnabled val="1"/>
        </dgm:presLayoutVars>
      </dgm:prSet>
      <dgm:spPr/>
    </dgm:pt>
    <dgm:pt modelId="{0DB2A773-A9F3-42DE-9466-E990D2CCBF7F}" type="pres">
      <dgm:prSet presAssocID="{A9A6A21D-1744-43B0-A0DF-47681A9C93A9}" presName="sibTrans" presStyleCnt="0"/>
      <dgm:spPr/>
    </dgm:pt>
    <dgm:pt modelId="{32ADAC3B-4011-4EE6-B96E-92AD559CD7E1}" type="pres">
      <dgm:prSet presAssocID="{A90BD0D2-AAA4-4732-9C6D-3F55417EBDA3}" presName="node" presStyleLbl="node1" presStyleIdx="4" presStyleCnt="7">
        <dgm:presLayoutVars>
          <dgm:bulletEnabled val="1"/>
        </dgm:presLayoutVars>
      </dgm:prSet>
      <dgm:spPr/>
    </dgm:pt>
    <dgm:pt modelId="{76F988B5-548C-4C93-8E73-F27850D215A3}" type="pres">
      <dgm:prSet presAssocID="{BCAED84B-2B7F-4332-962C-6FFF060AD7FF}" presName="sibTrans" presStyleCnt="0"/>
      <dgm:spPr/>
    </dgm:pt>
    <dgm:pt modelId="{552A349E-5028-4F88-B0FA-ED449951FBEB}" type="pres">
      <dgm:prSet presAssocID="{758BEB39-6D04-4CA0-A385-1011EE7F8763}" presName="node" presStyleLbl="node1" presStyleIdx="5" presStyleCnt="7">
        <dgm:presLayoutVars>
          <dgm:bulletEnabled val="1"/>
        </dgm:presLayoutVars>
      </dgm:prSet>
      <dgm:spPr/>
    </dgm:pt>
    <dgm:pt modelId="{ED73EA07-3B20-41A2-97FD-33566CF1F7EF}" type="pres">
      <dgm:prSet presAssocID="{ED28E9D0-1E54-488D-A66D-309EC7BD9EB5}" presName="sibTrans" presStyleCnt="0"/>
      <dgm:spPr/>
    </dgm:pt>
    <dgm:pt modelId="{8C476330-010D-42AF-AEED-334DC187682E}" type="pres">
      <dgm:prSet presAssocID="{A76E68D4-A144-49B0-8768-417290BCB038}" presName="node" presStyleLbl="node1" presStyleIdx="6" presStyleCnt="7">
        <dgm:presLayoutVars>
          <dgm:bulletEnabled val="1"/>
        </dgm:presLayoutVars>
      </dgm:prSet>
      <dgm:spPr/>
    </dgm:pt>
  </dgm:ptLst>
  <dgm:cxnLst>
    <dgm:cxn modelId="{8ADBAF12-2A83-4192-A39D-42D540394346}" srcId="{448E3EAB-D394-4F4A-BB54-CBB302923E67}" destId="{A76E68D4-A144-49B0-8768-417290BCB038}" srcOrd="6" destOrd="0" parTransId="{FA74869D-F11D-49C7-802C-ABFE5029608E}" sibTransId="{EA48C913-AC85-491C-BC42-CBCB44D4BC80}"/>
    <dgm:cxn modelId="{6C6A0523-6EA9-4BD4-9AC6-D5E32B54601B}" type="presOf" srcId="{758BEB39-6D04-4CA0-A385-1011EE7F8763}" destId="{552A349E-5028-4F88-B0FA-ED449951FBEB}" srcOrd="0" destOrd="0" presId="urn:microsoft.com/office/officeart/2005/8/layout/default"/>
    <dgm:cxn modelId="{F8815B2F-E633-4C40-AAD6-D77EFE49D7E3}" srcId="{448E3EAB-D394-4F4A-BB54-CBB302923E67}" destId="{D3EFDD33-9420-4141-ABD2-CF521F4DDE40}" srcOrd="2" destOrd="0" parTransId="{D6A0D43C-2D07-4846-927C-FDAEBAB85A63}" sibTransId="{64FAD07E-5FD0-4775-AEB4-8F599840EA64}"/>
    <dgm:cxn modelId="{5408705B-0908-46FF-9704-68A3D6632881}" srcId="{448E3EAB-D394-4F4A-BB54-CBB302923E67}" destId="{48E86022-6890-4EC2-B1E0-AE636F921C2C}" srcOrd="3" destOrd="0" parTransId="{842F5BC1-9AE9-41A2-B6FC-BEAF1844AD5E}" sibTransId="{A9A6A21D-1744-43B0-A0DF-47681A9C93A9}"/>
    <dgm:cxn modelId="{6500DF42-5D5D-4BC0-8BF3-4C13CA4A3C57}" type="presOf" srcId="{D3EFDD33-9420-4141-ABD2-CF521F4DDE40}" destId="{A846B282-8137-4053-BD3D-812DC60630BF}" srcOrd="0" destOrd="0" presId="urn:microsoft.com/office/officeart/2005/8/layout/default"/>
    <dgm:cxn modelId="{3816577B-44CB-4153-BA51-06C7A9892916}" srcId="{448E3EAB-D394-4F4A-BB54-CBB302923E67}" destId="{758BEB39-6D04-4CA0-A385-1011EE7F8763}" srcOrd="5" destOrd="0" parTransId="{D64A9072-ABEC-48B4-9B38-C2792E2F73BE}" sibTransId="{ED28E9D0-1E54-488D-A66D-309EC7BD9EB5}"/>
    <dgm:cxn modelId="{58F9149B-F05B-494D-9C9C-B80EAFFA6E3C}" srcId="{448E3EAB-D394-4F4A-BB54-CBB302923E67}" destId="{221AFB8F-9153-4F4E-8987-F563578F9F3F}" srcOrd="0" destOrd="0" parTransId="{57362BE7-18BB-4B70-B6DE-3244B151C4D7}" sibTransId="{43B078F7-60EE-4505-8EF0-3F6B4648290F}"/>
    <dgm:cxn modelId="{9B30079C-91DF-4B1E-AAAD-4CB50F44C78B}" type="presOf" srcId="{A90BD0D2-AAA4-4732-9C6D-3F55417EBDA3}" destId="{32ADAC3B-4011-4EE6-B96E-92AD559CD7E1}" srcOrd="0" destOrd="0" presId="urn:microsoft.com/office/officeart/2005/8/layout/default"/>
    <dgm:cxn modelId="{671DB4A5-19A4-4FD7-8822-944550CB1CC2}" srcId="{448E3EAB-D394-4F4A-BB54-CBB302923E67}" destId="{A90BD0D2-AAA4-4732-9C6D-3F55417EBDA3}" srcOrd="4" destOrd="0" parTransId="{B49DDA60-60FC-4A5A-8767-1959F8E9E6DC}" sibTransId="{BCAED84B-2B7F-4332-962C-6FFF060AD7FF}"/>
    <dgm:cxn modelId="{B780F8A6-A08A-4907-87EC-6DCEFDDBCA59}" type="presOf" srcId="{448E3EAB-D394-4F4A-BB54-CBB302923E67}" destId="{357C9D22-5524-4DE1-A734-208C528FE117}" srcOrd="0" destOrd="0" presId="urn:microsoft.com/office/officeart/2005/8/layout/default"/>
    <dgm:cxn modelId="{33D4D2AC-A5D9-4AB3-9FF2-9C2AE6D3ACE2}" srcId="{448E3EAB-D394-4F4A-BB54-CBB302923E67}" destId="{F0130795-83A6-41FE-9F5A-A7FDB40F8C46}" srcOrd="1" destOrd="0" parTransId="{F0BDDC06-737D-49D4-A679-4F0228999116}" sibTransId="{2A98D7CE-AEB4-4760-88E1-E904A46BAC97}"/>
    <dgm:cxn modelId="{69413CB1-2E54-4DBF-BC0D-9E5CB27E82DF}" type="presOf" srcId="{221AFB8F-9153-4F4E-8987-F563578F9F3F}" destId="{78E58C55-FF92-488B-A19E-38E094FF2DC2}" srcOrd="0" destOrd="0" presId="urn:microsoft.com/office/officeart/2005/8/layout/default"/>
    <dgm:cxn modelId="{F61CEFBB-C3D0-447F-80A8-FFD675C28FED}" type="presOf" srcId="{48E86022-6890-4EC2-B1E0-AE636F921C2C}" destId="{ADDD2597-C04E-4E2A-94A9-B5482C94B8A8}" srcOrd="0" destOrd="0" presId="urn:microsoft.com/office/officeart/2005/8/layout/default"/>
    <dgm:cxn modelId="{6A7C79E4-BBF0-43DF-86BA-26D1970C936A}" type="presOf" srcId="{A76E68D4-A144-49B0-8768-417290BCB038}" destId="{8C476330-010D-42AF-AEED-334DC187682E}" srcOrd="0" destOrd="0" presId="urn:microsoft.com/office/officeart/2005/8/layout/default"/>
    <dgm:cxn modelId="{8FF1FBF6-8BBF-405C-A1EC-8AC6815B4D8B}" type="presOf" srcId="{F0130795-83A6-41FE-9F5A-A7FDB40F8C46}" destId="{6417FE33-4730-4DF5-AFCA-EA41391993DB}" srcOrd="0" destOrd="0" presId="urn:microsoft.com/office/officeart/2005/8/layout/default"/>
    <dgm:cxn modelId="{B7A9E4FB-7D8F-4FC2-A681-C96DE7BA7CF5}" type="presParOf" srcId="{357C9D22-5524-4DE1-A734-208C528FE117}" destId="{78E58C55-FF92-488B-A19E-38E094FF2DC2}" srcOrd="0" destOrd="0" presId="urn:microsoft.com/office/officeart/2005/8/layout/default"/>
    <dgm:cxn modelId="{025EC4F0-27FC-42A7-89A6-660D8AD19D6B}" type="presParOf" srcId="{357C9D22-5524-4DE1-A734-208C528FE117}" destId="{B2FAAFEE-4294-4D7F-8F69-3A7B452ACCD4}" srcOrd="1" destOrd="0" presId="urn:microsoft.com/office/officeart/2005/8/layout/default"/>
    <dgm:cxn modelId="{EEC78C06-801B-481A-93FE-E51849732627}" type="presParOf" srcId="{357C9D22-5524-4DE1-A734-208C528FE117}" destId="{6417FE33-4730-4DF5-AFCA-EA41391993DB}" srcOrd="2" destOrd="0" presId="urn:microsoft.com/office/officeart/2005/8/layout/default"/>
    <dgm:cxn modelId="{76C33A23-14F1-4574-87CA-8BFF9B21DF97}" type="presParOf" srcId="{357C9D22-5524-4DE1-A734-208C528FE117}" destId="{7FD58FBB-5983-4B4B-8E73-A61A261C65A9}" srcOrd="3" destOrd="0" presId="urn:microsoft.com/office/officeart/2005/8/layout/default"/>
    <dgm:cxn modelId="{BA171CBE-EA55-4EE8-B5A4-A2209261D9DF}" type="presParOf" srcId="{357C9D22-5524-4DE1-A734-208C528FE117}" destId="{A846B282-8137-4053-BD3D-812DC60630BF}" srcOrd="4" destOrd="0" presId="urn:microsoft.com/office/officeart/2005/8/layout/default"/>
    <dgm:cxn modelId="{9D68B857-6D74-4CE0-983E-7C9421CD0F88}" type="presParOf" srcId="{357C9D22-5524-4DE1-A734-208C528FE117}" destId="{2618F60A-3C3F-409B-98E2-C841163A304F}" srcOrd="5" destOrd="0" presId="urn:microsoft.com/office/officeart/2005/8/layout/default"/>
    <dgm:cxn modelId="{0A9CC1E7-5633-4615-A4A5-8D2D34C5F75E}" type="presParOf" srcId="{357C9D22-5524-4DE1-A734-208C528FE117}" destId="{ADDD2597-C04E-4E2A-94A9-B5482C94B8A8}" srcOrd="6" destOrd="0" presId="urn:microsoft.com/office/officeart/2005/8/layout/default"/>
    <dgm:cxn modelId="{1CF9715C-6C37-4021-9FEA-4B3BD11F68E7}" type="presParOf" srcId="{357C9D22-5524-4DE1-A734-208C528FE117}" destId="{0DB2A773-A9F3-42DE-9466-E990D2CCBF7F}" srcOrd="7" destOrd="0" presId="urn:microsoft.com/office/officeart/2005/8/layout/default"/>
    <dgm:cxn modelId="{4A999537-4471-4CF4-9318-93102FC370D4}" type="presParOf" srcId="{357C9D22-5524-4DE1-A734-208C528FE117}" destId="{32ADAC3B-4011-4EE6-B96E-92AD559CD7E1}" srcOrd="8" destOrd="0" presId="urn:microsoft.com/office/officeart/2005/8/layout/default"/>
    <dgm:cxn modelId="{2FEBE57B-7F9A-4BFC-A4F2-25A752A21D82}" type="presParOf" srcId="{357C9D22-5524-4DE1-A734-208C528FE117}" destId="{76F988B5-548C-4C93-8E73-F27850D215A3}" srcOrd="9" destOrd="0" presId="urn:microsoft.com/office/officeart/2005/8/layout/default"/>
    <dgm:cxn modelId="{02763684-6602-4E8E-A402-FE0712647E66}" type="presParOf" srcId="{357C9D22-5524-4DE1-A734-208C528FE117}" destId="{552A349E-5028-4F88-B0FA-ED449951FBEB}" srcOrd="10" destOrd="0" presId="urn:microsoft.com/office/officeart/2005/8/layout/default"/>
    <dgm:cxn modelId="{C1BC527F-DFF2-4B3D-8C02-746FD322B9FC}" type="presParOf" srcId="{357C9D22-5524-4DE1-A734-208C528FE117}" destId="{ED73EA07-3B20-41A2-97FD-33566CF1F7EF}" srcOrd="11" destOrd="0" presId="urn:microsoft.com/office/officeart/2005/8/layout/default"/>
    <dgm:cxn modelId="{58F2F722-3AC3-4AE6-856E-788CCF0B4E80}" type="presParOf" srcId="{357C9D22-5524-4DE1-A734-208C528FE117}" destId="{8C476330-010D-42AF-AEED-334DC187682E}"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4D5CD5-57C9-4048-8B78-3C466E3587E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364A447-9FB6-4F54-BBFA-E8D58E238D84}">
      <dgm:prSet/>
      <dgm:spPr/>
      <dgm:t>
        <a:bodyPr/>
        <a:lstStyle/>
        <a:p>
          <a:r>
            <a:rPr lang="en-IE"/>
            <a:t>Gain employment with an approved employer</a:t>
          </a:r>
          <a:endParaRPr lang="en-US"/>
        </a:p>
      </dgm:t>
    </dgm:pt>
    <dgm:pt modelId="{2A93ECD2-D935-4966-9243-BC9455777643}" type="parTrans" cxnId="{F898CAB5-D4B0-4996-9F2F-6723A6FB8709}">
      <dgm:prSet/>
      <dgm:spPr/>
      <dgm:t>
        <a:bodyPr/>
        <a:lstStyle/>
        <a:p>
          <a:endParaRPr lang="en-US"/>
        </a:p>
      </dgm:t>
    </dgm:pt>
    <dgm:pt modelId="{C91F6179-BE31-4D41-9050-90FCAA55A487}" type="sibTrans" cxnId="{F898CAB5-D4B0-4996-9F2F-6723A6FB8709}">
      <dgm:prSet/>
      <dgm:spPr/>
      <dgm:t>
        <a:bodyPr/>
        <a:lstStyle/>
        <a:p>
          <a:endParaRPr lang="en-US"/>
        </a:p>
      </dgm:t>
    </dgm:pt>
    <dgm:pt modelId="{E8D01688-C6AA-4F02-BBE0-53F3562CE9CD}">
      <dgm:prSet/>
      <dgm:spPr/>
      <dgm:t>
        <a:bodyPr/>
        <a:lstStyle/>
        <a:p>
          <a:r>
            <a:rPr lang="en-IE"/>
            <a:t>Educational and age criteria varies depending on apprenticeship. Check apprenticeship.ie for entry requirements </a:t>
          </a:r>
          <a:endParaRPr lang="en-US"/>
        </a:p>
      </dgm:t>
    </dgm:pt>
    <dgm:pt modelId="{4E7CBDFE-3547-40E6-BA52-9E352498481D}" type="parTrans" cxnId="{89F5BB8C-D6CF-4115-B3AF-926BEF764083}">
      <dgm:prSet/>
      <dgm:spPr/>
      <dgm:t>
        <a:bodyPr/>
        <a:lstStyle/>
        <a:p>
          <a:endParaRPr lang="en-US"/>
        </a:p>
      </dgm:t>
    </dgm:pt>
    <dgm:pt modelId="{1391835F-5DA1-4D7F-B621-E54032BB565A}" type="sibTrans" cxnId="{89F5BB8C-D6CF-4115-B3AF-926BEF764083}">
      <dgm:prSet/>
      <dgm:spPr/>
      <dgm:t>
        <a:bodyPr/>
        <a:lstStyle/>
        <a:p>
          <a:endParaRPr lang="en-US"/>
        </a:p>
      </dgm:t>
    </dgm:pt>
    <dgm:pt modelId="{BDBA71EA-69E7-4350-B27D-D1C0378BFEA1}" type="pres">
      <dgm:prSet presAssocID="{934D5CD5-57C9-4048-8B78-3C466E3587E0}" presName="root" presStyleCnt="0">
        <dgm:presLayoutVars>
          <dgm:dir/>
          <dgm:resizeHandles val="exact"/>
        </dgm:presLayoutVars>
      </dgm:prSet>
      <dgm:spPr/>
    </dgm:pt>
    <dgm:pt modelId="{5C43F701-4C37-4F9E-A4DF-6A79ECB90401}" type="pres">
      <dgm:prSet presAssocID="{2364A447-9FB6-4F54-BBFA-E8D58E238D84}" presName="compNode" presStyleCnt="0"/>
      <dgm:spPr/>
    </dgm:pt>
    <dgm:pt modelId="{F0CF18BA-F15C-4F5D-9E72-47091709F815}" type="pres">
      <dgm:prSet presAssocID="{2364A447-9FB6-4F54-BBFA-E8D58E238D8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450A4981-1A32-49CF-B341-8837417B8F5D}" type="pres">
      <dgm:prSet presAssocID="{2364A447-9FB6-4F54-BBFA-E8D58E238D84}" presName="spaceRect" presStyleCnt="0"/>
      <dgm:spPr/>
    </dgm:pt>
    <dgm:pt modelId="{A3B9921A-F1BD-4588-97D9-2E9EB5AAC039}" type="pres">
      <dgm:prSet presAssocID="{2364A447-9FB6-4F54-BBFA-E8D58E238D84}" presName="textRect" presStyleLbl="revTx" presStyleIdx="0" presStyleCnt="2">
        <dgm:presLayoutVars>
          <dgm:chMax val="1"/>
          <dgm:chPref val="1"/>
        </dgm:presLayoutVars>
      </dgm:prSet>
      <dgm:spPr/>
    </dgm:pt>
    <dgm:pt modelId="{F4F963E3-5572-43FF-B408-545BEE960277}" type="pres">
      <dgm:prSet presAssocID="{C91F6179-BE31-4D41-9050-90FCAA55A487}" presName="sibTrans" presStyleCnt="0"/>
      <dgm:spPr/>
    </dgm:pt>
    <dgm:pt modelId="{D4DB3E13-863D-4DF8-8BA2-05F520241B1C}" type="pres">
      <dgm:prSet presAssocID="{E8D01688-C6AA-4F02-BBE0-53F3562CE9CD}" presName="compNode" presStyleCnt="0"/>
      <dgm:spPr/>
    </dgm:pt>
    <dgm:pt modelId="{A98A6D07-1BC7-49E4-8639-CDDDBA3B81CF}" type="pres">
      <dgm:prSet presAssocID="{E8D01688-C6AA-4F02-BBE0-53F3562CE9C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3CF7156A-9D66-462F-941A-D369D4CE9132}" type="pres">
      <dgm:prSet presAssocID="{E8D01688-C6AA-4F02-BBE0-53F3562CE9CD}" presName="spaceRect" presStyleCnt="0"/>
      <dgm:spPr/>
    </dgm:pt>
    <dgm:pt modelId="{F6FAC7AB-D284-4D1A-A226-22E3368495BD}" type="pres">
      <dgm:prSet presAssocID="{E8D01688-C6AA-4F02-BBE0-53F3562CE9CD}" presName="textRect" presStyleLbl="revTx" presStyleIdx="1" presStyleCnt="2">
        <dgm:presLayoutVars>
          <dgm:chMax val="1"/>
          <dgm:chPref val="1"/>
        </dgm:presLayoutVars>
      </dgm:prSet>
      <dgm:spPr/>
    </dgm:pt>
  </dgm:ptLst>
  <dgm:cxnLst>
    <dgm:cxn modelId="{F627FA2E-F5B0-4C5E-935C-3014E4B8F773}" type="presOf" srcId="{E8D01688-C6AA-4F02-BBE0-53F3562CE9CD}" destId="{F6FAC7AB-D284-4D1A-A226-22E3368495BD}" srcOrd="0" destOrd="0" presId="urn:microsoft.com/office/officeart/2018/2/layout/IconLabelList"/>
    <dgm:cxn modelId="{C2B41C8B-6E8C-4D04-B1CC-18DB1791354B}" type="presOf" srcId="{2364A447-9FB6-4F54-BBFA-E8D58E238D84}" destId="{A3B9921A-F1BD-4588-97D9-2E9EB5AAC039}" srcOrd="0" destOrd="0" presId="urn:microsoft.com/office/officeart/2018/2/layout/IconLabelList"/>
    <dgm:cxn modelId="{89F5BB8C-D6CF-4115-B3AF-926BEF764083}" srcId="{934D5CD5-57C9-4048-8B78-3C466E3587E0}" destId="{E8D01688-C6AA-4F02-BBE0-53F3562CE9CD}" srcOrd="1" destOrd="0" parTransId="{4E7CBDFE-3547-40E6-BA52-9E352498481D}" sibTransId="{1391835F-5DA1-4D7F-B621-E54032BB565A}"/>
    <dgm:cxn modelId="{B16ABDA2-87FC-4BED-BC78-EDD38ED30E98}" type="presOf" srcId="{934D5CD5-57C9-4048-8B78-3C466E3587E0}" destId="{BDBA71EA-69E7-4350-B27D-D1C0378BFEA1}" srcOrd="0" destOrd="0" presId="urn:microsoft.com/office/officeart/2018/2/layout/IconLabelList"/>
    <dgm:cxn modelId="{F898CAB5-D4B0-4996-9F2F-6723A6FB8709}" srcId="{934D5CD5-57C9-4048-8B78-3C466E3587E0}" destId="{2364A447-9FB6-4F54-BBFA-E8D58E238D84}" srcOrd="0" destOrd="0" parTransId="{2A93ECD2-D935-4966-9243-BC9455777643}" sibTransId="{C91F6179-BE31-4D41-9050-90FCAA55A487}"/>
    <dgm:cxn modelId="{4307963D-5A56-4C02-A3E5-C200CA9441B0}" type="presParOf" srcId="{BDBA71EA-69E7-4350-B27D-D1C0378BFEA1}" destId="{5C43F701-4C37-4F9E-A4DF-6A79ECB90401}" srcOrd="0" destOrd="0" presId="urn:microsoft.com/office/officeart/2018/2/layout/IconLabelList"/>
    <dgm:cxn modelId="{775DDCF8-0AC5-43A7-9608-9D8A27C8D0DD}" type="presParOf" srcId="{5C43F701-4C37-4F9E-A4DF-6A79ECB90401}" destId="{F0CF18BA-F15C-4F5D-9E72-47091709F815}" srcOrd="0" destOrd="0" presId="urn:microsoft.com/office/officeart/2018/2/layout/IconLabelList"/>
    <dgm:cxn modelId="{8ACE0A4E-9CFE-47B1-B812-089B483569A6}" type="presParOf" srcId="{5C43F701-4C37-4F9E-A4DF-6A79ECB90401}" destId="{450A4981-1A32-49CF-B341-8837417B8F5D}" srcOrd="1" destOrd="0" presId="urn:microsoft.com/office/officeart/2018/2/layout/IconLabelList"/>
    <dgm:cxn modelId="{470DCF84-2C15-4214-87E3-FD6A68DB9B4F}" type="presParOf" srcId="{5C43F701-4C37-4F9E-A4DF-6A79ECB90401}" destId="{A3B9921A-F1BD-4588-97D9-2E9EB5AAC039}" srcOrd="2" destOrd="0" presId="urn:microsoft.com/office/officeart/2018/2/layout/IconLabelList"/>
    <dgm:cxn modelId="{A56915E8-EBC5-45AA-A268-9589057BCF33}" type="presParOf" srcId="{BDBA71EA-69E7-4350-B27D-D1C0378BFEA1}" destId="{F4F963E3-5572-43FF-B408-545BEE960277}" srcOrd="1" destOrd="0" presId="urn:microsoft.com/office/officeart/2018/2/layout/IconLabelList"/>
    <dgm:cxn modelId="{3DB258E9-E1E8-4E59-B9B8-B7DC74B9C4C1}" type="presParOf" srcId="{BDBA71EA-69E7-4350-B27D-D1C0378BFEA1}" destId="{D4DB3E13-863D-4DF8-8BA2-05F520241B1C}" srcOrd="2" destOrd="0" presId="urn:microsoft.com/office/officeart/2018/2/layout/IconLabelList"/>
    <dgm:cxn modelId="{0A83C769-1BD6-4F59-89C5-704C86C05332}" type="presParOf" srcId="{D4DB3E13-863D-4DF8-8BA2-05F520241B1C}" destId="{A98A6D07-1BC7-49E4-8639-CDDDBA3B81CF}" srcOrd="0" destOrd="0" presId="urn:microsoft.com/office/officeart/2018/2/layout/IconLabelList"/>
    <dgm:cxn modelId="{F6B129AF-0199-4152-8B99-61CFC7779A5D}" type="presParOf" srcId="{D4DB3E13-863D-4DF8-8BA2-05F520241B1C}" destId="{3CF7156A-9D66-462F-941A-D369D4CE9132}" srcOrd="1" destOrd="0" presId="urn:microsoft.com/office/officeart/2018/2/layout/IconLabelList"/>
    <dgm:cxn modelId="{36310144-FE21-4C18-B866-02CDC5C584EA}" type="presParOf" srcId="{D4DB3E13-863D-4DF8-8BA2-05F520241B1C}" destId="{F6FAC7AB-D284-4D1A-A226-22E3368495B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89E87E-F984-4591-936B-1589210741D8}"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DF811197-7FBC-4368-A868-185430CA59E8}">
      <dgm:prSet/>
      <dgm:spPr/>
      <dgm:t>
        <a:bodyPr/>
        <a:lstStyle/>
        <a:p>
          <a:r>
            <a:rPr lang="en-US"/>
            <a:t>RESEARCH thoroughly all the courses for which he/she is making application. This means find out about the course content/modules for each year of the course. Is work experience part of the course?</a:t>
          </a:r>
        </a:p>
      </dgm:t>
    </dgm:pt>
    <dgm:pt modelId="{4207C9A6-AC0B-4AAC-9C5D-6139CB376A74}" type="parTrans" cxnId="{CCFC0604-77D6-448C-9B46-6264C8ABF7FE}">
      <dgm:prSet/>
      <dgm:spPr/>
      <dgm:t>
        <a:bodyPr/>
        <a:lstStyle/>
        <a:p>
          <a:endParaRPr lang="en-US"/>
        </a:p>
      </dgm:t>
    </dgm:pt>
    <dgm:pt modelId="{7E08E34B-D8ED-4B4B-A820-7EFCDC040D9B}" type="sibTrans" cxnId="{CCFC0604-77D6-448C-9B46-6264C8ABF7FE}">
      <dgm:prSet/>
      <dgm:spPr/>
      <dgm:t>
        <a:bodyPr/>
        <a:lstStyle/>
        <a:p>
          <a:endParaRPr lang="en-US"/>
        </a:p>
      </dgm:t>
    </dgm:pt>
    <dgm:pt modelId="{106F22EF-BA70-48B2-AEE1-99DF3A8B89AE}">
      <dgm:prSet/>
      <dgm:spPr/>
      <dgm:t>
        <a:bodyPr/>
        <a:lstStyle/>
        <a:p>
          <a:r>
            <a:rPr lang="en-US"/>
            <a:t>All Colleges give a detailed breakdown of the course, go to the website type in the course in the search engine and all the modules studied can be seen</a:t>
          </a:r>
        </a:p>
      </dgm:t>
    </dgm:pt>
    <dgm:pt modelId="{715AAC39-2DAB-4AE6-A054-2647D9CD9326}" type="parTrans" cxnId="{1C7B9322-4F0F-436F-AFA2-72CB0B8CC073}">
      <dgm:prSet/>
      <dgm:spPr/>
      <dgm:t>
        <a:bodyPr/>
        <a:lstStyle/>
        <a:p>
          <a:endParaRPr lang="en-US"/>
        </a:p>
      </dgm:t>
    </dgm:pt>
    <dgm:pt modelId="{25C81093-C6CC-4DCC-A6C3-F7C1DCF644F5}" type="sibTrans" cxnId="{1C7B9322-4F0F-436F-AFA2-72CB0B8CC073}">
      <dgm:prSet/>
      <dgm:spPr/>
      <dgm:t>
        <a:bodyPr/>
        <a:lstStyle/>
        <a:p>
          <a:endParaRPr lang="en-US"/>
        </a:p>
      </dgm:t>
    </dgm:pt>
    <dgm:pt modelId="{A3E94FF6-2EFB-4268-BA72-2835DC9C4C81}">
      <dgm:prSet/>
      <dgm:spPr/>
      <dgm:t>
        <a:bodyPr/>
        <a:lstStyle/>
        <a:p>
          <a:r>
            <a:rPr lang="en-US"/>
            <a:t>Do not look at 1st Yr. only, look at content for all years of the course.</a:t>
          </a:r>
        </a:p>
      </dgm:t>
    </dgm:pt>
    <dgm:pt modelId="{8054408A-367F-4A29-B176-87A56669A3F2}" type="parTrans" cxnId="{4C5629C2-6859-4A35-90A1-266AF01B8032}">
      <dgm:prSet/>
      <dgm:spPr/>
      <dgm:t>
        <a:bodyPr/>
        <a:lstStyle/>
        <a:p>
          <a:endParaRPr lang="en-US"/>
        </a:p>
      </dgm:t>
    </dgm:pt>
    <dgm:pt modelId="{E9BCD53B-70CA-4D04-BB15-30EDAEE44F32}" type="sibTrans" cxnId="{4C5629C2-6859-4A35-90A1-266AF01B8032}">
      <dgm:prSet/>
      <dgm:spPr/>
      <dgm:t>
        <a:bodyPr/>
        <a:lstStyle/>
        <a:p>
          <a:endParaRPr lang="en-US"/>
        </a:p>
      </dgm:t>
    </dgm:pt>
    <dgm:pt modelId="{6DF58EE3-9528-45C4-B778-256A2C320E67}">
      <dgm:prSet/>
      <dgm:spPr/>
      <dgm:t>
        <a:bodyPr/>
        <a:lstStyle/>
        <a:p>
          <a:r>
            <a:rPr lang="en-US"/>
            <a:t>Be familiar with the procedures for each course e.g. is the course a restricted course? What are the minimum entry requirements for this course? Do I have the necessary subjects?</a:t>
          </a:r>
        </a:p>
      </dgm:t>
    </dgm:pt>
    <dgm:pt modelId="{F3C0EE72-DCD5-4666-9F35-54A086FBE87E}" type="parTrans" cxnId="{BE762FD6-2071-4AFE-8C36-D34BD774E082}">
      <dgm:prSet/>
      <dgm:spPr/>
      <dgm:t>
        <a:bodyPr/>
        <a:lstStyle/>
        <a:p>
          <a:endParaRPr lang="en-US"/>
        </a:p>
      </dgm:t>
    </dgm:pt>
    <dgm:pt modelId="{B21F5832-EF42-402F-90EC-D24F513C5772}" type="sibTrans" cxnId="{BE762FD6-2071-4AFE-8C36-D34BD774E082}">
      <dgm:prSet/>
      <dgm:spPr/>
      <dgm:t>
        <a:bodyPr/>
        <a:lstStyle/>
        <a:p>
          <a:endParaRPr lang="en-US"/>
        </a:p>
      </dgm:t>
    </dgm:pt>
    <dgm:pt modelId="{2452ADAF-33F0-4F16-8B0D-7BBE8DB64226}" type="pres">
      <dgm:prSet presAssocID="{8789E87E-F984-4591-936B-1589210741D8}" presName="diagram" presStyleCnt="0">
        <dgm:presLayoutVars>
          <dgm:dir/>
          <dgm:resizeHandles val="exact"/>
        </dgm:presLayoutVars>
      </dgm:prSet>
      <dgm:spPr/>
    </dgm:pt>
    <dgm:pt modelId="{001367C1-BD60-4058-8EAE-F83082EA9F16}" type="pres">
      <dgm:prSet presAssocID="{DF811197-7FBC-4368-A868-185430CA59E8}" presName="node" presStyleLbl="node1" presStyleIdx="0" presStyleCnt="4">
        <dgm:presLayoutVars>
          <dgm:bulletEnabled val="1"/>
        </dgm:presLayoutVars>
      </dgm:prSet>
      <dgm:spPr/>
    </dgm:pt>
    <dgm:pt modelId="{7D8AD5EA-5ACE-4AEF-8C40-E9A3DA99D5E4}" type="pres">
      <dgm:prSet presAssocID="{7E08E34B-D8ED-4B4B-A820-7EFCDC040D9B}" presName="sibTrans" presStyleCnt="0"/>
      <dgm:spPr/>
    </dgm:pt>
    <dgm:pt modelId="{1FE11B6E-E69B-4B8F-89AD-DD98063937E2}" type="pres">
      <dgm:prSet presAssocID="{106F22EF-BA70-48B2-AEE1-99DF3A8B89AE}" presName="node" presStyleLbl="node1" presStyleIdx="1" presStyleCnt="4">
        <dgm:presLayoutVars>
          <dgm:bulletEnabled val="1"/>
        </dgm:presLayoutVars>
      </dgm:prSet>
      <dgm:spPr/>
    </dgm:pt>
    <dgm:pt modelId="{7E03A314-7D81-4607-886A-4EBC203B2A0D}" type="pres">
      <dgm:prSet presAssocID="{25C81093-C6CC-4DCC-A6C3-F7C1DCF644F5}" presName="sibTrans" presStyleCnt="0"/>
      <dgm:spPr/>
    </dgm:pt>
    <dgm:pt modelId="{B73EEC94-4B5A-4F35-B249-92E64809B6DC}" type="pres">
      <dgm:prSet presAssocID="{A3E94FF6-2EFB-4268-BA72-2835DC9C4C81}" presName="node" presStyleLbl="node1" presStyleIdx="2" presStyleCnt="4">
        <dgm:presLayoutVars>
          <dgm:bulletEnabled val="1"/>
        </dgm:presLayoutVars>
      </dgm:prSet>
      <dgm:spPr/>
    </dgm:pt>
    <dgm:pt modelId="{2B454066-DB6D-43B9-87AB-81CC5D2E94D9}" type="pres">
      <dgm:prSet presAssocID="{E9BCD53B-70CA-4D04-BB15-30EDAEE44F32}" presName="sibTrans" presStyleCnt="0"/>
      <dgm:spPr/>
    </dgm:pt>
    <dgm:pt modelId="{2A8E902C-9A9A-4C35-9B8F-90AF33130809}" type="pres">
      <dgm:prSet presAssocID="{6DF58EE3-9528-45C4-B778-256A2C320E67}" presName="node" presStyleLbl="node1" presStyleIdx="3" presStyleCnt="4">
        <dgm:presLayoutVars>
          <dgm:bulletEnabled val="1"/>
        </dgm:presLayoutVars>
      </dgm:prSet>
      <dgm:spPr/>
    </dgm:pt>
  </dgm:ptLst>
  <dgm:cxnLst>
    <dgm:cxn modelId="{CCFC0604-77D6-448C-9B46-6264C8ABF7FE}" srcId="{8789E87E-F984-4591-936B-1589210741D8}" destId="{DF811197-7FBC-4368-A868-185430CA59E8}" srcOrd="0" destOrd="0" parTransId="{4207C9A6-AC0B-4AAC-9C5D-6139CB376A74}" sibTransId="{7E08E34B-D8ED-4B4B-A820-7EFCDC040D9B}"/>
    <dgm:cxn modelId="{30351516-D091-4D81-86E8-AEE8167436CE}" type="presOf" srcId="{106F22EF-BA70-48B2-AEE1-99DF3A8B89AE}" destId="{1FE11B6E-E69B-4B8F-89AD-DD98063937E2}" srcOrd="0" destOrd="0" presId="urn:microsoft.com/office/officeart/2005/8/layout/default"/>
    <dgm:cxn modelId="{1C7B9322-4F0F-436F-AFA2-72CB0B8CC073}" srcId="{8789E87E-F984-4591-936B-1589210741D8}" destId="{106F22EF-BA70-48B2-AEE1-99DF3A8B89AE}" srcOrd="1" destOrd="0" parTransId="{715AAC39-2DAB-4AE6-A054-2647D9CD9326}" sibTransId="{25C81093-C6CC-4DCC-A6C3-F7C1DCF644F5}"/>
    <dgm:cxn modelId="{A6FAA043-B342-473B-A3B7-F709F316674B}" type="presOf" srcId="{A3E94FF6-2EFB-4268-BA72-2835DC9C4C81}" destId="{B73EEC94-4B5A-4F35-B249-92E64809B6DC}" srcOrd="0" destOrd="0" presId="urn:microsoft.com/office/officeart/2005/8/layout/default"/>
    <dgm:cxn modelId="{AD1EE54D-EAAF-41F8-AE16-9ABAF3248F52}" type="presOf" srcId="{DF811197-7FBC-4368-A868-185430CA59E8}" destId="{001367C1-BD60-4058-8EAE-F83082EA9F16}" srcOrd="0" destOrd="0" presId="urn:microsoft.com/office/officeart/2005/8/layout/default"/>
    <dgm:cxn modelId="{6D26EB9B-0F86-4C46-B0CC-4E72D69FAE47}" type="presOf" srcId="{8789E87E-F984-4591-936B-1589210741D8}" destId="{2452ADAF-33F0-4F16-8B0D-7BBE8DB64226}" srcOrd="0" destOrd="0" presId="urn:microsoft.com/office/officeart/2005/8/layout/default"/>
    <dgm:cxn modelId="{0AAAE9B9-4D0E-4579-97BA-F0527FA6DAE6}" type="presOf" srcId="{6DF58EE3-9528-45C4-B778-256A2C320E67}" destId="{2A8E902C-9A9A-4C35-9B8F-90AF33130809}" srcOrd="0" destOrd="0" presId="urn:microsoft.com/office/officeart/2005/8/layout/default"/>
    <dgm:cxn modelId="{4C5629C2-6859-4A35-90A1-266AF01B8032}" srcId="{8789E87E-F984-4591-936B-1589210741D8}" destId="{A3E94FF6-2EFB-4268-BA72-2835DC9C4C81}" srcOrd="2" destOrd="0" parTransId="{8054408A-367F-4A29-B176-87A56669A3F2}" sibTransId="{E9BCD53B-70CA-4D04-BB15-30EDAEE44F32}"/>
    <dgm:cxn modelId="{BE762FD6-2071-4AFE-8C36-D34BD774E082}" srcId="{8789E87E-F984-4591-936B-1589210741D8}" destId="{6DF58EE3-9528-45C4-B778-256A2C320E67}" srcOrd="3" destOrd="0" parTransId="{F3C0EE72-DCD5-4666-9F35-54A086FBE87E}" sibTransId="{B21F5832-EF42-402F-90EC-D24F513C5772}"/>
    <dgm:cxn modelId="{5B977629-DD23-4608-A14F-CE2E3890C1C3}" type="presParOf" srcId="{2452ADAF-33F0-4F16-8B0D-7BBE8DB64226}" destId="{001367C1-BD60-4058-8EAE-F83082EA9F16}" srcOrd="0" destOrd="0" presId="urn:microsoft.com/office/officeart/2005/8/layout/default"/>
    <dgm:cxn modelId="{687E89C9-A372-42BB-9E10-6EA330F625E0}" type="presParOf" srcId="{2452ADAF-33F0-4F16-8B0D-7BBE8DB64226}" destId="{7D8AD5EA-5ACE-4AEF-8C40-E9A3DA99D5E4}" srcOrd="1" destOrd="0" presId="urn:microsoft.com/office/officeart/2005/8/layout/default"/>
    <dgm:cxn modelId="{ABAAD85E-3203-4F60-801B-AF70457EAB86}" type="presParOf" srcId="{2452ADAF-33F0-4F16-8B0D-7BBE8DB64226}" destId="{1FE11B6E-E69B-4B8F-89AD-DD98063937E2}" srcOrd="2" destOrd="0" presId="urn:microsoft.com/office/officeart/2005/8/layout/default"/>
    <dgm:cxn modelId="{6884E7C1-15E3-49D9-870A-7E1900246030}" type="presParOf" srcId="{2452ADAF-33F0-4F16-8B0D-7BBE8DB64226}" destId="{7E03A314-7D81-4607-886A-4EBC203B2A0D}" srcOrd="3" destOrd="0" presId="urn:microsoft.com/office/officeart/2005/8/layout/default"/>
    <dgm:cxn modelId="{5445E2D1-E263-484E-AC4C-31370F8FA9AC}" type="presParOf" srcId="{2452ADAF-33F0-4F16-8B0D-7BBE8DB64226}" destId="{B73EEC94-4B5A-4F35-B249-92E64809B6DC}" srcOrd="4" destOrd="0" presId="urn:microsoft.com/office/officeart/2005/8/layout/default"/>
    <dgm:cxn modelId="{525862EA-EF90-4AB3-835E-2574977DC404}" type="presParOf" srcId="{2452ADAF-33F0-4F16-8B0D-7BBE8DB64226}" destId="{2B454066-DB6D-43B9-87AB-81CC5D2E94D9}" srcOrd="5" destOrd="0" presId="urn:microsoft.com/office/officeart/2005/8/layout/default"/>
    <dgm:cxn modelId="{C588663F-1011-41A9-8F7B-7EA21B6A1B60}" type="presParOf" srcId="{2452ADAF-33F0-4F16-8B0D-7BBE8DB64226}" destId="{2A8E902C-9A9A-4C35-9B8F-90AF3313080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788A9CC-EFF1-4B7C-A90C-671BD18DC895}"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043B2749-11D3-462F-99EB-218EF67F7445}">
      <dgm:prSet/>
      <dgm:spPr/>
      <dgm:t>
        <a:bodyPr/>
        <a:lstStyle/>
        <a:p>
          <a:r>
            <a:rPr lang="en-US"/>
            <a:t>Guidance Counsellors</a:t>
          </a:r>
        </a:p>
      </dgm:t>
    </dgm:pt>
    <dgm:pt modelId="{6E87BBE6-A8AB-4F9C-8640-142B456ADD7F}" type="parTrans" cxnId="{2E638FD1-F576-47F9-9BCD-5025EBA882FC}">
      <dgm:prSet/>
      <dgm:spPr/>
      <dgm:t>
        <a:bodyPr/>
        <a:lstStyle/>
        <a:p>
          <a:endParaRPr lang="en-US"/>
        </a:p>
      </dgm:t>
    </dgm:pt>
    <dgm:pt modelId="{58A68F3F-DF8C-46F2-9CC7-928B26C0DF24}" type="sibTrans" cxnId="{2E638FD1-F576-47F9-9BCD-5025EBA882FC}">
      <dgm:prSet/>
      <dgm:spPr/>
      <dgm:t>
        <a:bodyPr/>
        <a:lstStyle/>
        <a:p>
          <a:endParaRPr lang="en-US"/>
        </a:p>
      </dgm:t>
    </dgm:pt>
    <dgm:pt modelId="{6E848795-BD3C-4994-9296-68A4EB927C5D}">
      <dgm:prSet/>
      <dgm:spPr/>
      <dgm:t>
        <a:bodyPr/>
        <a:lstStyle/>
        <a:p>
          <a:r>
            <a:rPr lang="en-US"/>
            <a:t>Subject Teachers</a:t>
          </a:r>
        </a:p>
      </dgm:t>
    </dgm:pt>
    <dgm:pt modelId="{CA6635C3-FB2B-458C-A113-09F58F032BB1}" type="parTrans" cxnId="{A4C6878E-9525-4CED-BD48-9200E3FBE1BD}">
      <dgm:prSet/>
      <dgm:spPr/>
      <dgm:t>
        <a:bodyPr/>
        <a:lstStyle/>
        <a:p>
          <a:endParaRPr lang="en-US"/>
        </a:p>
      </dgm:t>
    </dgm:pt>
    <dgm:pt modelId="{C4126E11-18BE-495F-9E98-0AEF6C1FC694}" type="sibTrans" cxnId="{A4C6878E-9525-4CED-BD48-9200E3FBE1BD}">
      <dgm:prSet/>
      <dgm:spPr/>
      <dgm:t>
        <a:bodyPr/>
        <a:lstStyle/>
        <a:p>
          <a:endParaRPr lang="en-US"/>
        </a:p>
      </dgm:t>
    </dgm:pt>
    <dgm:pt modelId="{685CAC93-9E05-44ED-9A24-824D042B98A9}">
      <dgm:prSet/>
      <dgm:spPr/>
      <dgm:t>
        <a:bodyPr/>
        <a:lstStyle/>
        <a:p>
          <a:r>
            <a:rPr lang="en-US"/>
            <a:t>Careers Portal</a:t>
          </a:r>
        </a:p>
      </dgm:t>
    </dgm:pt>
    <dgm:pt modelId="{EE535492-8568-4872-8F56-3116D8AC2152}" type="parTrans" cxnId="{B597E7BD-FB5D-4DB3-8BFC-E5F5D049C9D2}">
      <dgm:prSet/>
      <dgm:spPr/>
      <dgm:t>
        <a:bodyPr/>
        <a:lstStyle/>
        <a:p>
          <a:endParaRPr lang="en-US"/>
        </a:p>
      </dgm:t>
    </dgm:pt>
    <dgm:pt modelId="{34C7D908-5D86-4358-969D-8E09F9D1AA14}" type="sibTrans" cxnId="{B597E7BD-FB5D-4DB3-8BFC-E5F5D049C9D2}">
      <dgm:prSet/>
      <dgm:spPr/>
      <dgm:t>
        <a:bodyPr/>
        <a:lstStyle/>
        <a:p>
          <a:endParaRPr lang="en-US"/>
        </a:p>
      </dgm:t>
    </dgm:pt>
    <dgm:pt modelId="{7D82D4FF-AC97-487C-B722-A29C5D23B703}">
      <dgm:prSet/>
      <dgm:spPr/>
      <dgm:t>
        <a:bodyPr/>
        <a:lstStyle/>
        <a:p>
          <a:r>
            <a:rPr lang="en-US"/>
            <a:t>College Websites</a:t>
          </a:r>
        </a:p>
      </dgm:t>
    </dgm:pt>
    <dgm:pt modelId="{8A69B1B9-3BB1-4A16-B031-9CBB805EDFD0}" type="parTrans" cxnId="{7E26796F-504A-4BB3-8092-3615838AB5F2}">
      <dgm:prSet/>
      <dgm:spPr/>
      <dgm:t>
        <a:bodyPr/>
        <a:lstStyle/>
        <a:p>
          <a:endParaRPr lang="en-US"/>
        </a:p>
      </dgm:t>
    </dgm:pt>
    <dgm:pt modelId="{9D7F4725-69DF-42C0-8510-6A32BC931D70}" type="sibTrans" cxnId="{7E26796F-504A-4BB3-8092-3615838AB5F2}">
      <dgm:prSet/>
      <dgm:spPr/>
      <dgm:t>
        <a:bodyPr/>
        <a:lstStyle/>
        <a:p>
          <a:endParaRPr lang="en-US"/>
        </a:p>
      </dgm:t>
    </dgm:pt>
    <dgm:pt modelId="{081A61E7-7D8E-4628-9693-046DC9ECDC42}">
      <dgm:prSet/>
      <dgm:spPr/>
      <dgm:t>
        <a:bodyPr/>
        <a:lstStyle/>
        <a:p>
          <a:r>
            <a:rPr lang="en-US"/>
            <a:t>College Faculty (email and phone number beside each course on College website)</a:t>
          </a:r>
        </a:p>
      </dgm:t>
    </dgm:pt>
    <dgm:pt modelId="{3BDE2075-3F48-45F5-867C-119AD48E0448}" type="parTrans" cxnId="{52BFDD80-E221-4389-B0C5-AE14CE9B4EB4}">
      <dgm:prSet/>
      <dgm:spPr/>
      <dgm:t>
        <a:bodyPr/>
        <a:lstStyle/>
        <a:p>
          <a:endParaRPr lang="en-US"/>
        </a:p>
      </dgm:t>
    </dgm:pt>
    <dgm:pt modelId="{C0972B98-C794-4D76-825C-6A1AE638FF20}" type="sibTrans" cxnId="{52BFDD80-E221-4389-B0C5-AE14CE9B4EB4}">
      <dgm:prSet/>
      <dgm:spPr/>
      <dgm:t>
        <a:bodyPr/>
        <a:lstStyle/>
        <a:p>
          <a:endParaRPr lang="en-US"/>
        </a:p>
      </dgm:t>
    </dgm:pt>
    <dgm:pt modelId="{FA314A1E-64C1-48E9-AC42-893F6EF9F7FE}">
      <dgm:prSet/>
      <dgm:spPr/>
      <dgm:t>
        <a:bodyPr/>
        <a:lstStyle/>
        <a:p>
          <a:r>
            <a:rPr lang="en-US"/>
            <a:t>CAO (online)</a:t>
          </a:r>
        </a:p>
      </dgm:t>
    </dgm:pt>
    <dgm:pt modelId="{B55E780B-1E9D-4B41-A2C2-9A30156CA8BD}" type="parTrans" cxnId="{13EB719B-6059-429C-BE21-9A3A58CFAB8B}">
      <dgm:prSet/>
      <dgm:spPr/>
      <dgm:t>
        <a:bodyPr/>
        <a:lstStyle/>
        <a:p>
          <a:endParaRPr lang="en-US"/>
        </a:p>
      </dgm:t>
    </dgm:pt>
    <dgm:pt modelId="{FA7D0B95-F457-4FC9-A118-E2D7E9C07A72}" type="sibTrans" cxnId="{13EB719B-6059-429C-BE21-9A3A58CFAB8B}">
      <dgm:prSet/>
      <dgm:spPr/>
      <dgm:t>
        <a:bodyPr/>
        <a:lstStyle/>
        <a:p>
          <a:endParaRPr lang="en-US"/>
        </a:p>
      </dgm:t>
    </dgm:pt>
    <dgm:pt modelId="{05FC2E25-B1EC-45BF-981F-97E48D2B7017}">
      <dgm:prSet/>
      <dgm:spPr/>
      <dgm:t>
        <a:bodyPr/>
        <a:lstStyle/>
        <a:p>
          <a:r>
            <a:rPr lang="en-US"/>
            <a:t>Past Pupils</a:t>
          </a:r>
        </a:p>
      </dgm:t>
    </dgm:pt>
    <dgm:pt modelId="{72544E0D-C717-4758-9DE4-9324BC281701}" type="parTrans" cxnId="{5E2C6185-CC50-40B9-8E7B-37B826A06BB1}">
      <dgm:prSet/>
      <dgm:spPr/>
      <dgm:t>
        <a:bodyPr/>
        <a:lstStyle/>
        <a:p>
          <a:endParaRPr lang="en-US"/>
        </a:p>
      </dgm:t>
    </dgm:pt>
    <dgm:pt modelId="{C026BF69-0C8C-499D-B274-26164DEAB93C}" type="sibTrans" cxnId="{5E2C6185-CC50-40B9-8E7B-37B826A06BB1}">
      <dgm:prSet/>
      <dgm:spPr/>
      <dgm:t>
        <a:bodyPr/>
        <a:lstStyle/>
        <a:p>
          <a:endParaRPr lang="en-US"/>
        </a:p>
      </dgm:t>
    </dgm:pt>
    <dgm:pt modelId="{868B1B4F-4818-4129-9526-08DCEA854636}" type="pres">
      <dgm:prSet presAssocID="{4788A9CC-EFF1-4B7C-A90C-671BD18DC895}" presName="diagram" presStyleCnt="0">
        <dgm:presLayoutVars>
          <dgm:dir/>
          <dgm:resizeHandles val="exact"/>
        </dgm:presLayoutVars>
      </dgm:prSet>
      <dgm:spPr/>
    </dgm:pt>
    <dgm:pt modelId="{5B7E0018-E8A2-49A0-80A7-AAD518650E00}" type="pres">
      <dgm:prSet presAssocID="{043B2749-11D3-462F-99EB-218EF67F7445}" presName="node" presStyleLbl="node1" presStyleIdx="0" presStyleCnt="7">
        <dgm:presLayoutVars>
          <dgm:bulletEnabled val="1"/>
        </dgm:presLayoutVars>
      </dgm:prSet>
      <dgm:spPr/>
    </dgm:pt>
    <dgm:pt modelId="{05CF6BEC-30C1-4630-9D08-919F51B84FA0}" type="pres">
      <dgm:prSet presAssocID="{58A68F3F-DF8C-46F2-9CC7-928B26C0DF24}" presName="sibTrans" presStyleCnt="0"/>
      <dgm:spPr/>
    </dgm:pt>
    <dgm:pt modelId="{1D2A30B7-BE88-4AAF-A0AB-C679077BFD42}" type="pres">
      <dgm:prSet presAssocID="{6E848795-BD3C-4994-9296-68A4EB927C5D}" presName="node" presStyleLbl="node1" presStyleIdx="1" presStyleCnt="7">
        <dgm:presLayoutVars>
          <dgm:bulletEnabled val="1"/>
        </dgm:presLayoutVars>
      </dgm:prSet>
      <dgm:spPr/>
    </dgm:pt>
    <dgm:pt modelId="{566CD9AD-E955-4154-87AF-5F3DD67A77E6}" type="pres">
      <dgm:prSet presAssocID="{C4126E11-18BE-495F-9E98-0AEF6C1FC694}" presName="sibTrans" presStyleCnt="0"/>
      <dgm:spPr/>
    </dgm:pt>
    <dgm:pt modelId="{E7DE436D-9624-440D-A8FC-6D64B9D14E6B}" type="pres">
      <dgm:prSet presAssocID="{685CAC93-9E05-44ED-9A24-824D042B98A9}" presName="node" presStyleLbl="node1" presStyleIdx="2" presStyleCnt="7">
        <dgm:presLayoutVars>
          <dgm:bulletEnabled val="1"/>
        </dgm:presLayoutVars>
      </dgm:prSet>
      <dgm:spPr/>
    </dgm:pt>
    <dgm:pt modelId="{C3A04539-20EC-40B4-9D70-F731DDA0D8B2}" type="pres">
      <dgm:prSet presAssocID="{34C7D908-5D86-4358-969D-8E09F9D1AA14}" presName="sibTrans" presStyleCnt="0"/>
      <dgm:spPr/>
    </dgm:pt>
    <dgm:pt modelId="{0D83D012-3AEB-4172-BBA8-807A28E84D1F}" type="pres">
      <dgm:prSet presAssocID="{7D82D4FF-AC97-487C-B722-A29C5D23B703}" presName="node" presStyleLbl="node1" presStyleIdx="3" presStyleCnt="7">
        <dgm:presLayoutVars>
          <dgm:bulletEnabled val="1"/>
        </dgm:presLayoutVars>
      </dgm:prSet>
      <dgm:spPr/>
    </dgm:pt>
    <dgm:pt modelId="{D9AE6BFE-03A1-482A-BE23-B59A5AE17EAD}" type="pres">
      <dgm:prSet presAssocID="{9D7F4725-69DF-42C0-8510-6A32BC931D70}" presName="sibTrans" presStyleCnt="0"/>
      <dgm:spPr/>
    </dgm:pt>
    <dgm:pt modelId="{435BA07E-8893-421D-8A1E-3FC565F5F0A3}" type="pres">
      <dgm:prSet presAssocID="{081A61E7-7D8E-4628-9693-046DC9ECDC42}" presName="node" presStyleLbl="node1" presStyleIdx="4" presStyleCnt="7">
        <dgm:presLayoutVars>
          <dgm:bulletEnabled val="1"/>
        </dgm:presLayoutVars>
      </dgm:prSet>
      <dgm:spPr/>
    </dgm:pt>
    <dgm:pt modelId="{E42A0651-994B-4595-B483-AC543D4FEC95}" type="pres">
      <dgm:prSet presAssocID="{C0972B98-C794-4D76-825C-6A1AE638FF20}" presName="sibTrans" presStyleCnt="0"/>
      <dgm:spPr/>
    </dgm:pt>
    <dgm:pt modelId="{81D8F4A6-D6D9-4535-B5FC-758BB6165C33}" type="pres">
      <dgm:prSet presAssocID="{FA314A1E-64C1-48E9-AC42-893F6EF9F7FE}" presName="node" presStyleLbl="node1" presStyleIdx="5" presStyleCnt="7">
        <dgm:presLayoutVars>
          <dgm:bulletEnabled val="1"/>
        </dgm:presLayoutVars>
      </dgm:prSet>
      <dgm:spPr/>
    </dgm:pt>
    <dgm:pt modelId="{1148B9D3-C544-43CA-9729-69CC141FC88B}" type="pres">
      <dgm:prSet presAssocID="{FA7D0B95-F457-4FC9-A118-E2D7E9C07A72}" presName="sibTrans" presStyleCnt="0"/>
      <dgm:spPr/>
    </dgm:pt>
    <dgm:pt modelId="{D6A29EAD-7AF9-4376-B3E9-26FA7A6AFBAB}" type="pres">
      <dgm:prSet presAssocID="{05FC2E25-B1EC-45BF-981F-97E48D2B7017}" presName="node" presStyleLbl="node1" presStyleIdx="6" presStyleCnt="7">
        <dgm:presLayoutVars>
          <dgm:bulletEnabled val="1"/>
        </dgm:presLayoutVars>
      </dgm:prSet>
      <dgm:spPr/>
    </dgm:pt>
  </dgm:ptLst>
  <dgm:cxnLst>
    <dgm:cxn modelId="{16EC6A12-324E-4C0A-A7BB-1B762E7880FB}" type="presOf" srcId="{043B2749-11D3-462F-99EB-218EF67F7445}" destId="{5B7E0018-E8A2-49A0-80A7-AAD518650E00}" srcOrd="0" destOrd="0" presId="urn:microsoft.com/office/officeart/2005/8/layout/default"/>
    <dgm:cxn modelId="{4DE2A528-471A-4F23-AFB6-E1EEF185EF48}" type="presOf" srcId="{7D82D4FF-AC97-487C-B722-A29C5D23B703}" destId="{0D83D012-3AEB-4172-BBA8-807A28E84D1F}" srcOrd="0" destOrd="0" presId="urn:microsoft.com/office/officeart/2005/8/layout/default"/>
    <dgm:cxn modelId="{7E26796F-504A-4BB3-8092-3615838AB5F2}" srcId="{4788A9CC-EFF1-4B7C-A90C-671BD18DC895}" destId="{7D82D4FF-AC97-487C-B722-A29C5D23B703}" srcOrd="3" destOrd="0" parTransId="{8A69B1B9-3BB1-4A16-B031-9CBB805EDFD0}" sibTransId="{9D7F4725-69DF-42C0-8510-6A32BC931D70}"/>
    <dgm:cxn modelId="{07D8A180-E153-4EDE-AC30-0A06E57D798C}" type="presOf" srcId="{685CAC93-9E05-44ED-9A24-824D042B98A9}" destId="{E7DE436D-9624-440D-A8FC-6D64B9D14E6B}" srcOrd="0" destOrd="0" presId="urn:microsoft.com/office/officeart/2005/8/layout/default"/>
    <dgm:cxn modelId="{52BFDD80-E221-4389-B0C5-AE14CE9B4EB4}" srcId="{4788A9CC-EFF1-4B7C-A90C-671BD18DC895}" destId="{081A61E7-7D8E-4628-9693-046DC9ECDC42}" srcOrd="4" destOrd="0" parTransId="{3BDE2075-3F48-45F5-867C-119AD48E0448}" sibTransId="{C0972B98-C794-4D76-825C-6A1AE638FF20}"/>
    <dgm:cxn modelId="{5E2C6185-CC50-40B9-8E7B-37B826A06BB1}" srcId="{4788A9CC-EFF1-4B7C-A90C-671BD18DC895}" destId="{05FC2E25-B1EC-45BF-981F-97E48D2B7017}" srcOrd="6" destOrd="0" parTransId="{72544E0D-C717-4758-9DE4-9324BC281701}" sibTransId="{C026BF69-0C8C-499D-B274-26164DEAB93C}"/>
    <dgm:cxn modelId="{A4C6878E-9525-4CED-BD48-9200E3FBE1BD}" srcId="{4788A9CC-EFF1-4B7C-A90C-671BD18DC895}" destId="{6E848795-BD3C-4994-9296-68A4EB927C5D}" srcOrd="1" destOrd="0" parTransId="{CA6635C3-FB2B-458C-A113-09F58F032BB1}" sibTransId="{C4126E11-18BE-495F-9E98-0AEF6C1FC694}"/>
    <dgm:cxn modelId="{3E43FF92-CB14-4DB9-83BB-DB0B9CA16081}" type="presOf" srcId="{6E848795-BD3C-4994-9296-68A4EB927C5D}" destId="{1D2A30B7-BE88-4AAF-A0AB-C679077BFD42}" srcOrd="0" destOrd="0" presId="urn:microsoft.com/office/officeart/2005/8/layout/default"/>
    <dgm:cxn modelId="{F3C2EF98-2500-4E68-8434-61958A52E7A2}" type="presOf" srcId="{FA314A1E-64C1-48E9-AC42-893F6EF9F7FE}" destId="{81D8F4A6-D6D9-4535-B5FC-758BB6165C33}" srcOrd="0" destOrd="0" presId="urn:microsoft.com/office/officeart/2005/8/layout/default"/>
    <dgm:cxn modelId="{13EB719B-6059-429C-BE21-9A3A58CFAB8B}" srcId="{4788A9CC-EFF1-4B7C-A90C-671BD18DC895}" destId="{FA314A1E-64C1-48E9-AC42-893F6EF9F7FE}" srcOrd="5" destOrd="0" parTransId="{B55E780B-1E9D-4B41-A2C2-9A30156CA8BD}" sibTransId="{FA7D0B95-F457-4FC9-A118-E2D7E9C07A72}"/>
    <dgm:cxn modelId="{B597E7BD-FB5D-4DB3-8BFC-E5F5D049C9D2}" srcId="{4788A9CC-EFF1-4B7C-A90C-671BD18DC895}" destId="{685CAC93-9E05-44ED-9A24-824D042B98A9}" srcOrd="2" destOrd="0" parTransId="{EE535492-8568-4872-8F56-3116D8AC2152}" sibTransId="{34C7D908-5D86-4358-969D-8E09F9D1AA14}"/>
    <dgm:cxn modelId="{2E638FD1-F576-47F9-9BCD-5025EBA882FC}" srcId="{4788A9CC-EFF1-4B7C-A90C-671BD18DC895}" destId="{043B2749-11D3-462F-99EB-218EF67F7445}" srcOrd="0" destOrd="0" parTransId="{6E87BBE6-A8AB-4F9C-8640-142B456ADD7F}" sibTransId="{58A68F3F-DF8C-46F2-9CC7-928B26C0DF24}"/>
    <dgm:cxn modelId="{7F2242D9-DC3D-45F0-8DB1-62333670D555}" type="presOf" srcId="{4788A9CC-EFF1-4B7C-A90C-671BD18DC895}" destId="{868B1B4F-4818-4129-9526-08DCEA854636}" srcOrd="0" destOrd="0" presId="urn:microsoft.com/office/officeart/2005/8/layout/default"/>
    <dgm:cxn modelId="{FF6BA6FC-95CE-48FE-BC56-BAFA64AB6EB5}" type="presOf" srcId="{081A61E7-7D8E-4628-9693-046DC9ECDC42}" destId="{435BA07E-8893-421D-8A1E-3FC565F5F0A3}" srcOrd="0" destOrd="0" presId="urn:microsoft.com/office/officeart/2005/8/layout/default"/>
    <dgm:cxn modelId="{4937E0FF-FC95-44E2-BF8C-934EC073E3CE}" type="presOf" srcId="{05FC2E25-B1EC-45BF-981F-97E48D2B7017}" destId="{D6A29EAD-7AF9-4376-B3E9-26FA7A6AFBAB}" srcOrd="0" destOrd="0" presId="urn:microsoft.com/office/officeart/2005/8/layout/default"/>
    <dgm:cxn modelId="{EB49C48D-7FCC-4362-AEF2-B478B5663BD8}" type="presParOf" srcId="{868B1B4F-4818-4129-9526-08DCEA854636}" destId="{5B7E0018-E8A2-49A0-80A7-AAD518650E00}" srcOrd="0" destOrd="0" presId="urn:microsoft.com/office/officeart/2005/8/layout/default"/>
    <dgm:cxn modelId="{19847050-BF01-4B1B-8EB2-41894422C347}" type="presParOf" srcId="{868B1B4F-4818-4129-9526-08DCEA854636}" destId="{05CF6BEC-30C1-4630-9D08-919F51B84FA0}" srcOrd="1" destOrd="0" presId="urn:microsoft.com/office/officeart/2005/8/layout/default"/>
    <dgm:cxn modelId="{86EA8663-4FAF-4C23-87B9-1A62F798014B}" type="presParOf" srcId="{868B1B4F-4818-4129-9526-08DCEA854636}" destId="{1D2A30B7-BE88-4AAF-A0AB-C679077BFD42}" srcOrd="2" destOrd="0" presId="urn:microsoft.com/office/officeart/2005/8/layout/default"/>
    <dgm:cxn modelId="{68AFB1B5-F2F0-42AA-BCB8-7B6FD49C5C5B}" type="presParOf" srcId="{868B1B4F-4818-4129-9526-08DCEA854636}" destId="{566CD9AD-E955-4154-87AF-5F3DD67A77E6}" srcOrd="3" destOrd="0" presId="urn:microsoft.com/office/officeart/2005/8/layout/default"/>
    <dgm:cxn modelId="{4EF93200-19D2-4038-9026-CB48C737210C}" type="presParOf" srcId="{868B1B4F-4818-4129-9526-08DCEA854636}" destId="{E7DE436D-9624-440D-A8FC-6D64B9D14E6B}" srcOrd="4" destOrd="0" presId="urn:microsoft.com/office/officeart/2005/8/layout/default"/>
    <dgm:cxn modelId="{344335C9-7DCF-4182-B605-DA8841890661}" type="presParOf" srcId="{868B1B4F-4818-4129-9526-08DCEA854636}" destId="{C3A04539-20EC-40B4-9D70-F731DDA0D8B2}" srcOrd="5" destOrd="0" presId="urn:microsoft.com/office/officeart/2005/8/layout/default"/>
    <dgm:cxn modelId="{19BEF22E-D2E5-4F60-B633-30E59B0749AE}" type="presParOf" srcId="{868B1B4F-4818-4129-9526-08DCEA854636}" destId="{0D83D012-3AEB-4172-BBA8-807A28E84D1F}" srcOrd="6" destOrd="0" presId="urn:microsoft.com/office/officeart/2005/8/layout/default"/>
    <dgm:cxn modelId="{18021327-9B95-441C-9CC9-43A297F55641}" type="presParOf" srcId="{868B1B4F-4818-4129-9526-08DCEA854636}" destId="{D9AE6BFE-03A1-482A-BE23-B59A5AE17EAD}" srcOrd="7" destOrd="0" presId="urn:microsoft.com/office/officeart/2005/8/layout/default"/>
    <dgm:cxn modelId="{22DAB065-9C28-4F98-9AEC-DF3A58DBCEC8}" type="presParOf" srcId="{868B1B4F-4818-4129-9526-08DCEA854636}" destId="{435BA07E-8893-421D-8A1E-3FC565F5F0A3}" srcOrd="8" destOrd="0" presId="urn:microsoft.com/office/officeart/2005/8/layout/default"/>
    <dgm:cxn modelId="{C5EB09BD-FBCE-4B68-B597-0F3DBE42ECF4}" type="presParOf" srcId="{868B1B4F-4818-4129-9526-08DCEA854636}" destId="{E42A0651-994B-4595-B483-AC543D4FEC95}" srcOrd="9" destOrd="0" presId="urn:microsoft.com/office/officeart/2005/8/layout/default"/>
    <dgm:cxn modelId="{F805A567-6F20-415E-9CFF-6E9C2751719B}" type="presParOf" srcId="{868B1B4F-4818-4129-9526-08DCEA854636}" destId="{81D8F4A6-D6D9-4535-B5FC-758BB6165C33}" srcOrd="10" destOrd="0" presId="urn:microsoft.com/office/officeart/2005/8/layout/default"/>
    <dgm:cxn modelId="{4C0271B1-F050-415F-BA54-AE55F455FDFA}" type="presParOf" srcId="{868B1B4F-4818-4129-9526-08DCEA854636}" destId="{1148B9D3-C544-43CA-9729-69CC141FC88B}" srcOrd="11" destOrd="0" presId="urn:microsoft.com/office/officeart/2005/8/layout/default"/>
    <dgm:cxn modelId="{67849FCE-3390-4B2D-9649-63DF43B61C67}" type="presParOf" srcId="{868B1B4F-4818-4129-9526-08DCEA854636}" destId="{D6A29EAD-7AF9-4376-B3E9-26FA7A6AFBAB}"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BE197-C5DA-4430-B049-8CE349509E7C}">
      <dsp:nvSpPr>
        <dsp:cNvPr id="0" name=""/>
        <dsp:cNvSpPr/>
      </dsp:nvSpPr>
      <dsp:spPr>
        <a:xfrm>
          <a:off x="2" y="0"/>
          <a:ext cx="8658332" cy="178190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A9B722-696F-4DD8-A6E5-F3694A3A63ED}">
      <dsp:nvSpPr>
        <dsp:cNvPr id="0" name=""/>
        <dsp:cNvSpPr/>
      </dsp:nvSpPr>
      <dsp:spPr>
        <a:xfrm>
          <a:off x="3065" y="534570"/>
          <a:ext cx="1950292" cy="712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IE" sz="2900" kern="1200" dirty="0"/>
            <a:t>Level 5</a:t>
          </a:r>
        </a:p>
      </dsp:txBody>
      <dsp:txXfrm>
        <a:off x="37859" y="569364"/>
        <a:ext cx="1880704" cy="643172"/>
      </dsp:txXfrm>
    </dsp:sp>
    <dsp:sp modelId="{AAF024C1-4540-4278-B48E-66782B1B97CF}">
      <dsp:nvSpPr>
        <dsp:cNvPr id="0" name=""/>
        <dsp:cNvSpPr/>
      </dsp:nvSpPr>
      <dsp:spPr>
        <a:xfrm>
          <a:off x="2237036" y="534570"/>
          <a:ext cx="1950292" cy="712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IE" sz="2900" kern="1200" dirty="0"/>
            <a:t>Level 6</a:t>
          </a:r>
        </a:p>
      </dsp:txBody>
      <dsp:txXfrm>
        <a:off x="2271830" y="569364"/>
        <a:ext cx="1880704" cy="643172"/>
      </dsp:txXfrm>
    </dsp:sp>
    <dsp:sp modelId="{63E1C7F3-0D89-4F32-AEC6-62CD0423AA16}">
      <dsp:nvSpPr>
        <dsp:cNvPr id="0" name=""/>
        <dsp:cNvSpPr/>
      </dsp:nvSpPr>
      <dsp:spPr>
        <a:xfrm>
          <a:off x="4471007" y="534570"/>
          <a:ext cx="1950292" cy="712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IE" sz="2900" kern="1200" dirty="0"/>
            <a:t>Level 7</a:t>
          </a:r>
        </a:p>
      </dsp:txBody>
      <dsp:txXfrm>
        <a:off x="4505801" y="569364"/>
        <a:ext cx="1880704" cy="643172"/>
      </dsp:txXfrm>
    </dsp:sp>
    <dsp:sp modelId="{1549DF49-150C-47D4-A057-9E7227672C95}">
      <dsp:nvSpPr>
        <dsp:cNvPr id="0" name=""/>
        <dsp:cNvSpPr/>
      </dsp:nvSpPr>
      <dsp:spPr>
        <a:xfrm>
          <a:off x="6704979" y="534570"/>
          <a:ext cx="1950292" cy="712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IE" sz="2900" kern="1200" dirty="0"/>
            <a:t>Level 8</a:t>
          </a:r>
        </a:p>
      </dsp:txBody>
      <dsp:txXfrm>
        <a:off x="6739773" y="569364"/>
        <a:ext cx="1880704" cy="6431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95CA6-AE55-4DAD-8E8C-7B62FB1F32DE}">
      <dsp:nvSpPr>
        <dsp:cNvPr id="0" name=""/>
        <dsp:cNvSpPr/>
      </dsp:nvSpPr>
      <dsp:spPr>
        <a:xfrm>
          <a:off x="1227" y="267023"/>
          <a:ext cx="4309690" cy="27366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A23DAD8-12D5-4ED3-8BDD-5CBD766F9741}">
      <dsp:nvSpPr>
        <dsp:cNvPr id="0" name=""/>
        <dsp:cNvSpPr/>
      </dsp:nvSpPr>
      <dsp:spPr>
        <a:xfrm>
          <a:off x="480082" y="721935"/>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Apply as early as possible to secure a place on fetchcourses.ie</a:t>
          </a:r>
        </a:p>
      </dsp:txBody>
      <dsp:txXfrm>
        <a:off x="560236" y="802089"/>
        <a:ext cx="4149382" cy="2576345"/>
      </dsp:txXfrm>
    </dsp:sp>
    <dsp:sp modelId="{578D6EA9-E2A1-4EAF-8E3C-1D28A5895870}">
      <dsp:nvSpPr>
        <dsp:cNvPr id="0" name=""/>
        <dsp:cNvSpPr/>
      </dsp:nvSpPr>
      <dsp:spPr>
        <a:xfrm>
          <a:off x="5268627" y="267023"/>
          <a:ext cx="4309690" cy="27366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A3C0756-8692-4922-AE69-4E5CE6438790}">
      <dsp:nvSpPr>
        <dsp:cNvPr id="0" name=""/>
        <dsp:cNvSpPr/>
      </dsp:nvSpPr>
      <dsp:spPr>
        <a:xfrm>
          <a:off x="5747481" y="721935"/>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Application is free</a:t>
          </a:r>
        </a:p>
      </dsp:txBody>
      <dsp:txXfrm>
        <a:off x="5827635" y="802089"/>
        <a:ext cx="4149382" cy="25763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4517F-2135-42D0-867D-8533350D1ADF}">
      <dsp:nvSpPr>
        <dsp:cNvPr id="0" name=""/>
        <dsp:cNvSpPr/>
      </dsp:nvSpPr>
      <dsp:spPr>
        <a:xfrm>
          <a:off x="1227" y="267023"/>
          <a:ext cx="4309690" cy="27366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3A2B562-81A0-4914-B718-7CFA4881D6F9}">
      <dsp:nvSpPr>
        <dsp:cNvPr id="0" name=""/>
        <dsp:cNvSpPr/>
      </dsp:nvSpPr>
      <dsp:spPr>
        <a:xfrm>
          <a:off x="480082" y="721935"/>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E" sz="2400" kern="1200"/>
            <a:t>An apprenticeship is a programme of structured education and training which formally combines and alternates learning in the workplace with learning in an education or training centre. </a:t>
          </a:r>
          <a:endParaRPr lang="en-US" sz="2400" kern="1200"/>
        </a:p>
      </dsp:txBody>
      <dsp:txXfrm>
        <a:off x="560236" y="802089"/>
        <a:ext cx="4149382" cy="2576345"/>
      </dsp:txXfrm>
    </dsp:sp>
    <dsp:sp modelId="{670A7E03-F48A-467B-8921-B3CCE6C6C62C}">
      <dsp:nvSpPr>
        <dsp:cNvPr id="0" name=""/>
        <dsp:cNvSpPr/>
      </dsp:nvSpPr>
      <dsp:spPr>
        <a:xfrm>
          <a:off x="5268627" y="267023"/>
          <a:ext cx="4309690" cy="27366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15134CB-BDC2-49DD-891D-F2D82D5D5B81}">
      <dsp:nvSpPr>
        <dsp:cNvPr id="0" name=""/>
        <dsp:cNvSpPr/>
      </dsp:nvSpPr>
      <dsp:spPr>
        <a:xfrm>
          <a:off x="5747481" y="721935"/>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E" sz="2400" kern="1200"/>
            <a:t>It is a dual system, a blended combination </a:t>
          </a:r>
          <a:br>
            <a:rPr lang="en-IE" sz="2400" kern="1200"/>
          </a:br>
          <a:r>
            <a:rPr lang="en-IE" sz="2400" kern="1200"/>
            <a:t>of </a:t>
          </a:r>
          <a:r>
            <a:rPr lang="en-IE" sz="2400" b="1" kern="1200"/>
            <a:t>on-the-job employer-based training </a:t>
          </a:r>
          <a:r>
            <a:rPr lang="en-IE" sz="2400" kern="1200"/>
            <a:t>and </a:t>
          </a:r>
          <a:br>
            <a:rPr lang="en-IE" sz="2400" kern="1200"/>
          </a:br>
          <a:r>
            <a:rPr lang="en-IE" sz="2400" b="1" kern="1200"/>
            <a:t>off-the-job training</a:t>
          </a:r>
          <a:r>
            <a:rPr lang="en-IE" sz="2400" kern="1200"/>
            <a:t>.</a:t>
          </a:r>
          <a:endParaRPr lang="en-US" sz="2400" kern="1200"/>
        </a:p>
      </dsp:txBody>
      <dsp:txXfrm>
        <a:off x="5827635" y="802089"/>
        <a:ext cx="4149382" cy="25763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E709E-0232-458B-9198-C462756DC745}">
      <dsp:nvSpPr>
        <dsp:cNvPr id="0" name=""/>
        <dsp:cNvSpPr/>
      </dsp:nvSpPr>
      <dsp:spPr>
        <a:xfrm>
          <a:off x="2946" y="343241"/>
          <a:ext cx="2337792" cy="1402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E" sz="1800" kern="1200"/>
            <a:t>It is industry led</a:t>
          </a:r>
          <a:endParaRPr lang="en-US" sz="1800" kern="1200"/>
        </a:p>
      </dsp:txBody>
      <dsp:txXfrm>
        <a:off x="2946" y="343241"/>
        <a:ext cx="2337792" cy="1402675"/>
      </dsp:txXfrm>
    </dsp:sp>
    <dsp:sp modelId="{96FC37CD-4EC7-450A-976B-2C839D052963}">
      <dsp:nvSpPr>
        <dsp:cNvPr id="0" name=""/>
        <dsp:cNvSpPr/>
      </dsp:nvSpPr>
      <dsp:spPr>
        <a:xfrm>
          <a:off x="2574518" y="343241"/>
          <a:ext cx="2337792" cy="140267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E" sz="1800" kern="1200"/>
            <a:t>It can lead to levels 5-10 on the NFQ</a:t>
          </a:r>
          <a:endParaRPr lang="en-US" sz="1800" kern="1200"/>
        </a:p>
      </dsp:txBody>
      <dsp:txXfrm>
        <a:off x="2574518" y="343241"/>
        <a:ext cx="2337792" cy="1402675"/>
      </dsp:txXfrm>
    </dsp:sp>
    <dsp:sp modelId="{428DF1BA-4E0E-4149-9174-83283BBBA198}">
      <dsp:nvSpPr>
        <dsp:cNvPr id="0" name=""/>
        <dsp:cNvSpPr/>
      </dsp:nvSpPr>
      <dsp:spPr>
        <a:xfrm>
          <a:off x="5146089" y="343241"/>
          <a:ext cx="2337792" cy="140267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E" sz="1800" kern="1200"/>
            <a:t>It is between 2-4 years in duration</a:t>
          </a:r>
          <a:endParaRPr lang="en-US" sz="1800" kern="1200"/>
        </a:p>
      </dsp:txBody>
      <dsp:txXfrm>
        <a:off x="5146089" y="343241"/>
        <a:ext cx="2337792" cy="1402675"/>
      </dsp:txXfrm>
    </dsp:sp>
    <dsp:sp modelId="{F9139748-AC72-48EB-8441-4455761EB363}">
      <dsp:nvSpPr>
        <dsp:cNvPr id="0" name=""/>
        <dsp:cNvSpPr/>
      </dsp:nvSpPr>
      <dsp:spPr>
        <a:xfrm>
          <a:off x="7717661" y="343241"/>
          <a:ext cx="2337792" cy="140267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E" sz="1800" kern="1200"/>
            <a:t>There is a minimum of 50% on the job learning</a:t>
          </a:r>
          <a:endParaRPr lang="en-US" sz="1800" kern="1200"/>
        </a:p>
      </dsp:txBody>
      <dsp:txXfrm>
        <a:off x="7717661" y="343241"/>
        <a:ext cx="2337792" cy="1402675"/>
      </dsp:txXfrm>
    </dsp:sp>
    <dsp:sp modelId="{76FEDD66-068B-4EB0-969F-FAF895D4C4E5}">
      <dsp:nvSpPr>
        <dsp:cNvPr id="0" name=""/>
        <dsp:cNvSpPr/>
      </dsp:nvSpPr>
      <dsp:spPr>
        <a:xfrm>
          <a:off x="2946" y="1979695"/>
          <a:ext cx="2337792" cy="140267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E" sz="1800" kern="1200"/>
            <a:t>It can be a flexible delivery – online, blended, off the job learning in increments/blocks</a:t>
          </a:r>
          <a:endParaRPr lang="en-US" sz="1800" kern="1200"/>
        </a:p>
      </dsp:txBody>
      <dsp:txXfrm>
        <a:off x="2946" y="1979695"/>
        <a:ext cx="2337792" cy="1402675"/>
      </dsp:txXfrm>
    </dsp:sp>
    <dsp:sp modelId="{DD6E1EA5-4FB4-405B-A237-81A2ABE6D1D0}">
      <dsp:nvSpPr>
        <dsp:cNvPr id="0" name=""/>
        <dsp:cNvSpPr/>
      </dsp:nvSpPr>
      <dsp:spPr>
        <a:xfrm>
          <a:off x="2574518" y="1979695"/>
          <a:ext cx="2337792" cy="1402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E" sz="1800" kern="1200"/>
            <a:t>The State funds off the job learning</a:t>
          </a:r>
          <a:endParaRPr lang="en-US" sz="1800" kern="1200"/>
        </a:p>
      </dsp:txBody>
      <dsp:txXfrm>
        <a:off x="2574518" y="1979695"/>
        <a:ext cx="2337792" cy="1402675"/>
      </dsp:txXfrm>
    </dsp:sp>
    <dsp:sp modelId="{49E276BC-2387-4994-A040-43389F44981C}">
      <dsp:nvSpPr>
        <dsp:cNvPr id="0" name=""/>
        <dsp:cNvSpPr/>
      </dsp:nvSpPr>
      <dsp:spPr>
        <a:xfrm>
          <a:off x="5146089" y="1979695"/>
          <a:ext cx="2337792" cy="140267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E" sz="1800" kern="1200"/>
            <a:t>Apprentices are employed under a formal contract of apprenticeship</a:t>
          </a:r>
          <a:endParaRPr lang="en-US" sz="1800" kern="1200"/>
        </a:p>
      </dsp:txBody>
      <dsp:txXfrm>
        <a:off x="5146089" y="1979695"/>
        <a:ext cx="2337792" cy="1402675"/>
      </dsp:txXfrm>
    </dsp:sp>
    <dsp:sp modelId="{60A2D736-DBA2-45DD-9D5F-44A3761C64B1}">
      <dsp:nvSpPr>
        <dsp:cNvPr id="0" name=""/>
        <dsp:cNvSpPr/>
      </dsp:nvSpPr>
      <dsp:spPr>
        <a:xfrm>
          <a:off x="7717661" y="1979695"/>
          <a:ext cx="2337792" cy="140267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E" sz="1800" kern="1200"/>
            <a:t>The apprentice is paid for the duration of the apprenticeship</a:t>
          </a:r>
          <a:endParaRPr lang="en-US" sz="1800" kern="1200"/>
        </a:p>
      </dsp:txBody>
      <dsp:txXfrm>
        <a:off x="7717661" y="1979695"/>
        <a:ext cx="2337792" cy="1402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E58C55-FF92-488B-A19E-38E094FF2DC2}">
      <dsp:nvSpPr>
        <dsp:cNvPr id="0" name=""/>
        <dsp:cNvSpPr/>
      </dsp:nvSpPr>
      <dsp:spPr>
        <a:xfrm>
          <a:off x="2946" y="343241"/>
          <a:ext cx="2337792" cy="1402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E" sz="1700" kern="1200"/>
            <a:t>Research the types of Apprenticeships available – </a:t>
          </a:r>
          <a:r>
            <a:rPr lang="en-IE" sz="1700" kern="1200">
              <a:hlinkClick xmlns:r="http://schemas.openxmlformats.org/officeDocument/2006/relationships" r:id="rId1"/>
            </a:rPr>
            <a:t>www.apprenticeships.ie</a:t>
          </a:r>
          <a:endParaRPr lang="en-US" sz="1700" kern="1200"/>
        </a:p>
      </dsp:txBody>
      <dsp:txXfrm>
        <a:off x="2946" y="343241"/>
        <a:ext cx="2337792" cy="1402675"/>
      </dsp:txXfrm>
    </dsp:sp>
    <dsp:sp modelId="{6417FE33-4730-4DF5-AFCA-EA41391993DB}">
      <dsp:nvSpPr>
        <dsp:cNvPr id="0" name=""/>
        <dsp:cNvSpPr/>
      </dsp:nvSpPr>
      <dsp:spPr>
        <a:xfrm>
          <a:off x="2574518" y="343241"/>
          <a:ext cx="2337792" cy="1402675"/>
        </a:xfrm>
        <a:prstGeom prst="rect">
          <a:avLst/>
        </a:prstGeom>
        <a:solidFill>
          <a:schemeClr val="accent2">
            <a:hueOff val="-242561"/>
            <a:satOff val="-13988"/>
            <a:lumOff val="143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E" sz="1700" kern="1200"/>
            <a:t>Talk to a person already working in your chosen industry</a:t>
          </a:r>
          <a:endParaRPr lang="en-US" sz="1700" kern="1200"/>
        </a:p>
      </dsp:txBody>
      <dsp:txXfrm>
        <a:off x="2574518" y="343241"/>
        <a:ext cx="2337792" cy="1402675"/>
      </dsp:txXfrm>
    </dsp:sp>
    <dsp:sp modelId="{A846B282-8137-4053-BD3D-812DC60630BF}">
      <dsp:nvSpPr>
        <dsp:cNvPr id="0" name=""/>
        <dsp:cNvSpPr/>
      </dsp:nvSpPr>
      <dsp:spPr>
        <a:xfrm>
          <a:off x="5146089" y="343241"/>
          <a:ext cx="2337792" cy="1402675"/>
        </a:xfrm>
        <a:prstGeom prst="rect">
          <a:avLst/>
        </a:prstGeom>
        <a:solidFill>
          <a:schemeClr val="accent2">
            <a:hueOff val="-485121"/>
            <a:satOff val="-27976"/>
            <a:lumOff val="28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E" sz="1700" kern="1200"/>
            <a:t>Talk to your local Apprenticeship Team in your nearest Education and Training Board</a:t>
          </a:r>
          <a:endParaRPr lang="en-US" sz="1700" kern="1200"/>
        </a:p>
      </dsp:txBody>
      <dsp:txXfrm>
        <a:off x="5146089" y="343241"/>
        <a:ext cx="2337792" cy="1402675"/>
      </dsp:txXfrm>
    </dsp:sp>
    <dsp:sp modelId="{ADDD2597-C04E-4E2A-94A9-B5482C94B8A8}">
      <dsp:nvSpPr>
        <dsp:cNvPr id="0" name=""/>
        <dsp:cNvSpPr/>
      </dsp:nvSpPr>
      <dsp:spPr>
        <a:xfrm>
          <a:off x="7717661" y="343241"/>
          <a:ext cx="2337792" cy="1402675"/>
        </a:xfrm>
        <a:prstGeom prst="rect">
          <a:avLst/>
        </a:prstGeom>
        <a:solidFill>
          <a:schemeClr val="accent2">
            <a:hueOff val="-727682"/>
            <a:satOff val="-41964"/>
            <a:lumOff val="431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E" sz="1700" kern="1200"/>
            <a:t>Contact industry on apprenticeships – they may be managing recruitment e.g. Johnson &amp; Johnson</a:t>
          </a:r>
          <a:endParaRPr lang="en-US" sz="1700" kern="1200"/>
        </a:p>
      </dsp:txBody>
      <dsp:txXfrm>
        <a:off x="7717661" y="343241"/>
        <a:ext cx="2337792" cy="1402675"/>
      </dsp:txXfrm>
    </dsp:sp>
    <dsp:sp modelId="{32ADAC3B-4011-4EE6-B96E-92AD559CD7E1}">
      <dsp:nvSpPr>
        <dsp:cNvPr id="0" name=""/>
        <dsp:cNvSpPr/>
      </dsp:nvSpPr>
      <dsp:spPr>
        <a:xfrm>
          <a:off x="1288732" y="1979695"/>
          <a:ext cx="2337792" cy="1402675"/>
        </a:xfrm>
        <a:prstGeom prst="rect">
          <a:avLst/>
        </a:prstGeom>
        <a:solidFill>
          <a:schemeClr val="accent2">
            <a:hueOff val="-970242"/>
            <a:satOff val="-55952"/>
            <a:lumOff val="575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E" sz="1700" kern="1200"/>
            <a:t>Search for apprenticeship opportunities using job search engines and local advertisements</a:t>
          </a:r>
          <a:endParaRPr lang="en-US" sz="1700" kern="1200"/>
        </a:p>
      </dsp:txBody>
      <dsp:txXfrm>
        <a:off x="1288732" y="1979695"/>
        <a:ext cx="2337792" cy="1402675"/>
      </dsp:txXfrm>
    </dsp:sp>
    <dsp:sp modelId="{552A349E-5028-4F88-B0FA-ED449951FBEB}">
      <dsp:nvSpPr>
        <dsp:cNvPr id="0" name=""/>
        <dsp:cNvSpPr/>
      </dsp:nvSpPr>
      <dsp:spPr>
        <a:xfrm>
          <a:off x="3860303" y="1979695"/>
          <a:ext cx="2337792" cy="1402675"/>
        </a:xfrm>
        <a:prstGeom prst="rect">
          <a:avLst/>
        </a:prstGeom>
        <a:solidFill>
          <a:schemeClr val="accent2">
            <a:hueOff val="-1212803"/>
            <a:satOff val="-69940"/>
            <a:lumOff val="719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E" sz="1700" kern="1200"/>
            <a:t>Follow Apprenticeship on Facebook, Instagram, Twitter, Linkedin</a:t>
          </a:r>
          <a:endParaRPr lang="en-US" sz="1700" kern="1200"/>
        </a:p>
      </dsp:txBody>
      <dsp:txXfrm>
        <a:off x="3860303" y="1979695"/>
        <a:ext cx="2337792" cy="1402675"/>
      </dsp:txXfrm>
    </dsp:sp>
    <dsp:sp modelId="{8C476330-010D-42AF-AEED-334DC187682E}">
      <dsp:nvSpPr>
        <dsp:cNvPr id="0" name=""/>
        <dsp:cNvSpPr/>
      </dsp:nvSpPr>
      <dsp:spPr>
        <a:xfrm>
          <a:off x="6431875" y="1979695"/>
          <a:ext cx="2337792" cy="1402675"/>
        </a:xfrm>
        <a:prstGeom prst="rect">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E" sz="1700" kern="1200"/>
            <a:t>There is now a link on the CAO page which will bring you directly to </a:t>
          </a:r>
          <a:r>
            <a:rPr lang="en-IE" sz="1700" kern="1200">
              <a:hlinkClick xmlns:r="http://schemas.openxmlformats.org/officeDocument/2006/relationships" r:id="rId2"/>
            </a:rPr>
            <a:t>www.apprenticeship.ie</a:t>
          </a:r>
          <a:endParaRPr lang="en-US" sz="1700" kern="1200"/>
        </a:p>
      </dsp:txBody>
      <dsp:txXfrm>
        <a:off x="6431875" y="1979695"/>
        <a:ext cx="2337792" cy="14026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F18BA-F15C-4F5D-9E72-47091709F815}">
      <dsp:nvSpPr>
        <dsp:cNvPr id="0" name=""/>
        <dsp:cNvSpPr/>
      </dsp:nvSpPr>
      <dsp:spPr>
        <a:xfrm>
          <a:off x="1519199" y="295699"/>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B9921A-F1BD-4588-97D9-2E9EB5AAC039}">
      <dsp:nvSpPr>
        <dsp:cNvPr id="0" name=""/>
        <dsp:cNvSpPr/>
      </dsp:nvSpPr>
      <dsp:spPr>
        <a:xfrm>
          <a:off x="331199" y="2709912"/>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IE" sz="1700" kern="1200"/>
            <a:t>Gain employment with an approved employer</a:t>
          </a:r>
          <a:endParaRPr lang="en-US" sz="1700" kern="1200"/>
        </a:p>
      </dsp:txBody>
      <dsp:txXfrm>
        <a:off x="331199" y="2709912"/>
        <a:ext cx="4320000" cy="720000"/>
      </dsp:txXfrm>
    </dsp:sp>
    <dsp:sp modelId="{A98A6D07-1BC7-49E4-8639-CDDDBA3B81CF}">
      <dsp:nvSpPr>
        <dsp:cNvPr id="0" name=""/>
        <dsp:cNvSpPr/>
      </dsp:nvSpPr>
      <dsp:spPr>
        <a:xfrm>
          <a:off x="6595199" y="295699"/>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FAC7AB-D284-4D1A-A226-22E3368495BD}">
      <dsp:nvSpPr>
        <dsp:cNvPr id="0" name=""/>
        <dsp:cNvSpPr/>
      </dsp:nvSpPr>
      <dsp:spPr>
        <a:xfrm>
          <a:off x="5407199" y="2709912"/>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IE" sz="1700" kern="1200"/>
            <a:t>Educational and age criteria varies depending on apprenticeship. Check apprenticeship.ie for entry requirements </a:t>
          </a:r>
          <a:endParaRPr lang="en-US" sz="1700" kern="1200"/>
        </a:p>
      </dsp:txBody>
      <dsp:txXfrm>
        <a:off x="5407199" y="2709912"/>
        <a:ext cx="432000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367C1-BD60-4058-8EAE-F83082EA9F16}">
      <dsp:nvSpPr>
        <dsp:cNvPr id="0" name=""/>
        <dsp:cNvSpPr/>
      </dsp:nvSpPr>
      <dsp:spPr>
        <a:xfrm>
          <a:off x="1304513" y="29"/>
          <a:ext cx="3886456" cy="233187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RESEARCH thoroughly all the courses for which he/she is making application. This means find out about the course content/modules for each year of the course. Is work experience part of the course?</a:t>
          </a:r>
        </a:p>
      </dsp:txBody>
      <dsp:txXfrm>
        <a:off x="1304513" y="29"/>
        <a:ext cx="3886456" cy="2331873"/>
      </dsp:txXfrm>
    </dsp:sp>
    <dsp:sp modelId="{1FE11B6E-E69B-4B8F-89AD-DD98063937E2}">
      <dsp:nvSpPr>
        <dsp:cNvPr id="0" name=""/>
        <dsp:cNvSpPr/>
      </dsp:nvSpPr>
      <dsp:spPr>
        <a:xfrm>
          <a:off x="5579615" y="29"/>
          <a:ext cx="3886456" cy="2331873"/>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All Colleges give a detailed breakdown of the course, go to the website type in the course in the search engine and all the modules studied can be seen</a:t>
          </a:r>
        </a:p>
      </dsp:txBody>
      <dsp:txXfrm>
        <a:off x="5579615" y="29"/>
        <a:ext cx="3886456" cy="2331873"/>
      </dsp:txXfrm>
    </dsp:sp>
    <dsp:sp modelId="{B73EEC94-4B5A-4F35-B249-92E64809B6DC}">
      <dsp:nvSpPr>
        <dsp:cNvPr id="0" name=""/>
        <dsp:cNvSpPr/>
      </dsp:nvSpPr>
      <dsp:spPr>
        <a:xfrm>
          <a:off x="1304513" y="2720549"/>
          <a:ext cx="3886456" cy="2331873"/>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Do not look at 1st Yr. only, look at content for all years of the course.</a:t>
          </a:r>
        </a:p>
      </dsp:txBody>
      <dsp:txXfrm>
        <a:off x="1304513" y="2720549"/>
        <a:ext cx="3886456" cy="2331873"/>
      </dsp:txXfrm>
    </dsp:sp>
    <dsp:sp modelId="{2A8E902C-9A9A-4C35-9B8F-90AF33130809}">
      <dsp:nvSpPr>
        <dsp:cNvPr id="0" name=""/>
        <dsp:cNvSpPr/>
      </dsp:nvSpPr>
      <dsp:spPr>
        <a:xfrm>
          <a:off x="5579615" y="2720549"/>
          <a:ext cx="3886456" cy="233187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Be familiar with the procedures for each course e.g. is the course a restricted course? What are the minimum entry requirements for this course? Do I have the necessary subjects?</a:t>
          </a:r>
        </a:p>
      </dsp:txBody>
      <dsp:txXfrm>
        <a:off x="5579615" y="2720549"/>
        <a:ext cx="3886456" cy="23318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E0018-E8A2-49A0-80A7-AAD518650E00}">
      <dsp:nvSpPr>
        <dsp:cNvPr id="0" name=""/>
        <dsp:cNvSpPr/>
      </dsp:nvSpPr>
      <dsp:spPr>
        <a:xfrm>
          <a:off x="3388" y="688918"/>
          <a:ext cx="2688173" cy="161290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Guidance Counsellors</a:t>
          </a:r>
        </a:p>
      </dsp:txBody>
      <dsp:txXfrm>
        <a:off x="3388" y="688918"/>
        <a:ext cx="2688173" cy="1612904"/>
      </dsp:txXfrm>
    </dsp:sp>
    <dsp:sp modelId="{1D2A30B7-BE88-4AAF-A0AB-C679077BFD42}">
      <dsp:nvSpPr>
        <dsp:cNvPr id="0" name=""/>
        <dsp:cNvSpPr/>
      </dsp:nvSpPr>
      <dsp:spPr>
        <a:xfrm>
          <a:off x="2960379" y="688918"/>
          <a:ext cx="2688173" cy="161290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Subject Teachers</a:t>
          </a:r>
        </a:p>
      </dsp:txBody>
      <dsp:txXfrm>
        <a:off x="2960379" y="688918"/>
        <a:ext cx="2688173" cy="1612904"/>
      </dsp:txXfrm>
    </dsp:sp>
    <dsp:sp modelId="{E7DE436D-9624-440D-A8FC-6D64B9D14E6B}">
      <dsp:nvSpPr>
        <dsp:cNvPr id="0" name=""/>
        <dsp:cNvSpPr/>
      </dsp:nvSpPr>
      <dsp:spPr>
        <a:xfrm>
          <a:off x="5917370" y="688918"/>
          <a:ext cx="2688173" cy="161290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Careers Portal</a:t>
          </a:r>
        </a:p>
      </dsp:txBody>
      <dsp:txXfrm>
        <a:off x="5917370" y="688918"/>
        <a:ext cx="2688173" cy="1612904"/>
      </dsp:txXfrm>
    </dsp:sp>
    <dsp:sp modelId="{0D83D012-3AEB-4172-BBA8-807A28E84D1F}">
      <dsp:nvSpPr>
        <dsp:cNvPr id="0" name=""/>
        <dsp:cNvSpPr/>
      </dsp:nvSpPr>
      <dsp:spPr>
        <a:xfrm>
          <a:off x="8874361" y="688918"/>
          <a:ext cx="2688173" cy="161290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College Websites</a:t>
          </a:r>
        </a:p>
      </dsp:txBody>
      <dsp:txXfrm>
        <a:off x="8874361" y="688918"/>
        <a:ext cx="2688173" cy="1612904"/>
      </dsp:txXfrm>
    </dsp:sp>
    <dsp:sp modelId="{435BA07E-8893-421D-8A1E-3FC565F5F0A3}">
      <dsp:nvSpPr>
        <dsp:cNvPr id="0" name=""/>
        <dsp:cNvSpPr/>
      </dsp:nvSpPr>
      <dsp:spPr>
        <a:xfrm>
          <a:off x="1481884" y="2570640"/>
          <a:ext cx="2688173" cy="161290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College Faculty (email and phone number beside each course on College website)</a:t>
          </a:r>
        </a:p>
      </dsp:txBody>
      <dsp:txXfrm>
        <a:off x="1481884" y="2570640"/>
        <a:ext cx="2688173" cy="1612904"/>
      </dsp:txXfrm>
    </dsp:sp>
    <dsp:sp modelId="{81D8F4A6-D6D9-4535-B5FC-758BB6165C33}">
      <dsp:nvSpPr>
        <dsp:cNvPr id="0" name=""/>
        <dsp:cNvSpPr/>
      </dsp:nvSpPr>
      <dsp:spPr>
        <a:xfrm>
          <a:off x="4438875" y="2570640"/>
          <a:ext cx="2688173" cy="161290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CAO (online)</a:t>
          </a:r>
        </a:p>
      </dsp:txBody>
      <dsp:txXfrm>
        <a:off x="4438875" y="2570640"/>
        <a:ext cx="2688173" cy="1612904"/>
      </dsp:txXfrm>
    </dsp:sp>
    <dsp:sp modelId="{D6A29EAD-7AF9-4376-B3E9-26FA7A6AFBAB}">
      <dsp:nvSpPr>
        <dsp:cNvPr id="0" name=""/>
        <dsp:cNvSpPr/>
      </dsp:nvSpPr>
      <dsp:spPr>
        <a:xfrm>
          <a:off x="7395866" y="2570640"/>
          <a:ext cx="2688173" cy="161290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Past Pupils</a:t>
          </a:r>
        </a:p>
      </dsp:txBody>
      <dsp:txXfrm>
        <a:off x="7395866" y="2570640"/>
        <a:ext cx="2688173" cy="16129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8T09:49:51.93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208 488,'223'21,"-136"-17,-2 4,1 3,16 8,-27-2,1-4,0-2,0-5,1-2,0-4,0-3,-1-4,0-2,29-11,214-28,-199 44,-98 6,0-2,0 0,-1-2,1 0,-1-2,0 0,1-1,-1-2,10-1,1 1,0 1,0 1,0 2,1 2,-1 1,1 1,4 2,56 0,539-4,-528 36,138 31,-224-61,-15-5,0 0,1 0,-1 1,0-1,0 1,1 0,-1 0,0 0,0 1,0-1,0 1,0-1,-1 1,1 0,0 0,-1 0,1 0,-1 1,0-1,0 1,0-1,0 1,0 0,0 0,-1 0,0 0,1 0,-1 0,0 0,0 0,-1 1,1-1,-1 0,0 0,1 3,-3 1,0-1,-1 1,1-1,-1 1,-1-1,1 0,-1 0,0-1,0 1,-1-1,1 0,-1 0,0 0,-4 2,-12 15,-39 58,56-79,-1 0,1 0,-1-1,1 1,-1-1,1 0,-1 0,1-1,-1 1,1-1,-1 0,1 0,0 0,-1-1,1 0,0 0,0 0,0 0,-7-2,-191-55,-60 12,-81 49,38 45,238-47,-136 16,-167 54,279-45,-1-5,-1-3,-11-3,-214 33,109-25,-113-23,161-23,129 24,16 0,-1 0,1-1,0 0,-1-2,1 0,0 0,0-2,0 0,-7-4,19 8,1-1,-1 0,1 0,0 0,0 0,0-1,0 1,0-1,0 0,1 0,-1 0,1 0,0 0,0 0,0-1,0 1,1-1,-1 1,1-1,0 0,0 0,0 1,1-1,-1 0,1 0,0-1,-21-205,22-47,-10 217,7 38,1 0,-1 0,1 0,0-1,-1 1,1-1,1 1,-1-1,0 1,0-1,1 1,0-1,-1 0,1 1,0-1,0 0,1 1,-1-1,0 1,1-1,0 0,-1 1,1-1,0 1,0-1,1 1,-1 0,0 0,1-1,-1 1,1 0,0 0,0 0,0 1,0-1,0 0,0 1,0-1,1 1,-1 0,0 0,1 0,-1 0,2 0,8 0,1 1,0 1,0 0,-1 1,1 0,-1 1,0 0,0 1,0 0,0 1,1 1,41 14,112 29,138-14,-280-29,1-1,0-2,0 0,0-1,0-2,0-1,1 0,10-4,37-1,142-10,0-11,112-61,-11 28,-41-13,-38 12,-106 24,-120 32,0-1,0 2,0 0,1 0,-1 1,1 0,0 1,0 0,0 1,0 1,0 0,0 0,0 1,0 1,4 1,0 4,0 1,-1 1,0 1,0 0,-1 0,0 2,-1 0,5 6,0-1,15 20,-31-33,1 0,0 0,0 0,1 0,-1 0,1-1,0 1,0-1,0 0,0 0,1-1,-1 1,1-1,-1 0,1 0,0-1,0 1,0-1,0 0,3 0,317-3,-320 3,1 0,-1 0,0 1,1 0,-1 0,0 0,0 0,0 1,-1 0,1 0,-1 1,1-1,-1 1,0 0,0 0,-1 0,1 0,-1 1,0-1,0 1,0 0,-1 0,0 0,0 0,0 1,1 4,1 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9T09:22:01.92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1,'902'0,"-882"0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9T09:22:06.41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1,'994'0,"-864"34,-48-4,113-17,-138-1,-40-10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9T09:22:10.41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0,'29'0,"0"1,1 2,-1 1,0 1,0 1,-1 2,9 4,92 19,148-31,-138 22,-86-21,-29-2,1 2,-1 0,1 1,-1 2,0 0,0 2,22 8,-18-2,0-1,1-2,0 0,1-2,-1-1,1-2,5 0,7 0,-27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0T19:34:29.6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69,'133'-18,"369"12,-350-37,-121 42,0 2,0 1,0 1,0 2,0 1,-1 1,2 2,45 10,640 99,-572-98,0-8,1-5,67-9,-99 1,-32-4,-1-3,0-4,0-3,52-19,-78 24,1 3,0 2,0 2,0 3,5 2,174-6,-2-11,171 13,-183 5,-204-3,-1-1,0 0,0-1,1 0,-1-1,-1-1,1-1,-1 0,1-1,5-4,-6 3,1 1,0 1,1 1,-1 0,1 1,-1 0,1 2,0 0,0 1,0 0,13 3,-20 0,1-1,-1 2,0-1,0 2,0-1,0 1,-1 1,0 0,0 0,0 1,-1 0,0 0,-1 1,7 7,-1 17,-9-16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0T19:34:34.7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1,'214'45,"134"7,-246-38,323 44,1-18,104-16,1474-26,-1501-43,-32 19,-182 14,160-20,-163-14,124 22,1854 25,-1890 23,205-25,-337 24,19 1,163-25,-240 24,46-24,-219-1,-1 0,0 0,0-1,0 0,-1-1,1 0,-1-1,0 1,0-2,0 1,-1-2,0 1,0-1,-1 0,1 0,-2-1,3-3,-9 10,0 0,1 0,-1 0,0 0,0 0,-1 0,1 0,0 0,0 0,0 0,-1 0,1 0,0 0,-1 0,1 0,-1 0,1 0,-1 0,1 0,-1 1,0-1,0 0,1 0,-1 1,0-1,0 0,0 1,0-1,1 1,-1-1,0 1,0 0,0-1,0 1,0 0,0 0,0-1,0 1,0 0,-1 0,1 0,0 0,0 0,0 1,0-1,0 0,0 0,0 1,0-1,0 1,0-1,1 1,-2 0,-2-1,-14-1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0T19:35:02.120"/>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0,'4157'0,"-3996"33,-142-28</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0T19:35:30.7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25,'307'-14,"108"3,-258 13,587-2,-440 24,1742-25,-1987-8,-44 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0T19:35:42.6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23,'168'-18,"686"13,-609 19,-13 10,4-2,-44 2,29 9,-59-34,-142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0T19:35:45.9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1 181,'463'0,"-456"-1,-1-1,1 1,-1-2,1 1,-1 0,0-1,0 0,0-1,0 0,-1 1,1-2,-1 1,0-1,-1 1,1-1,-1-1,1 1,-2-1,1 1,-1-1,1 0,-2 0,1-1,-1 1,0 0,0-1,0-4,-1 8,0 0,0 0,1 0,-1 0,0 1,1-1,0 1,0-1,-1 1,1-1,1 1,-1 0,0 0,1 0,-1 0,1 0,-1 1,1-1,0 1,0 0,-1-1,1 1,0 1,0-1,0 0,0 1,0-1,1 1,-1 0,0 0,0 0,0 1,0-1,0 1,0-1,0 1,0 0,0 0,0 1,-1-1,1 0,0 1,536 151,-134-102,-310-41,0-4,1-4,11-5,28 1,26-12,-141 10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0T19:35:51.7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1 111,'3248'0,"-2938"12,-165-3,0-7,78-11,27-5,119 13,-173 2,-170-2,0-2,0-1,0-1,0-1,-1-1,0-1,0-1,12-8,53-33,-67 50,0 0,1 1,-1 2,-1 0,1 1,0 2,4 2,54 10,344 32,29-31,-161 23,109-16,1037-27,-1093-23,507 25,-833-1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9T09:18:59.03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0 232,'97'-15,"282"-18,-126 12,31-37,-223 41,1 3,0 2,1 3,3 2,272-39,-132 48,-181 3,1 1,-1 1,0 2,-1 0,0 1,0 2,-1 0,-1 1,1 3,104 51,-7-3,-97-54,-20-10,0 1,0 0,1 0,-1 0,0 0,0 0,0 1,-1-1,1 1,0 0,0 0,-1 0,1 0,-1 0,0 0,0 1,0-1,0 1,0 0,1 2,-4-3,0 0,-1-1,1 1,-1-1,1 1,-1-1,0 1,1-1,-1 0,0 0,0 0,0 0,0 0,0 0,0-1,0 1,0-1,0 1,0-1,-1 0,1 0,0 0,0 0,0 0,0 0,-1 0,1 0,-424-1,-1442 1,1848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0T19:39:36.6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1 773,'506'-14,"239"3,-472 13,-272-2,-1-1,1 1,-1 0,1 0,-1-1,1 1,-1 0,1 0,-1 0,1 0,0-1,-1 1,1 0,-1 0,1 0,0 1,-1-1,1 0,-1 0,1 0,0 0,-1 0,1 1,-1-1,1 0,-1 0,1 1,-1-1,1 1,-1-1,1 0,-1 1,0-1,1 1,-1-1,1 1,-1-1,0 1,0-1,1 1,-1-1,0 1,0-1,0 1,1 0,-1-1,0 1,0-1,0 1,0 0,0-1,0 1,0-1,-1 1,1 0,0-1,0 1,0-1,0 1,-1-1,1 1,0-1,-1 1,1-1,0 1,-37 37,17-18,13-12,1 0,0 0,1 0,0 1,0 0,1 0,0 0,1 0,0 1,0-1,1 1,0 0,1 0,0 0,1 7,1 145,-2-158,-1 0,0-1,-1 1,1-1,0 1,-1-1,0 0,0 0,0 0,0-1,0 1,-1-1,1 1,-1-1,0 0,0-1,1 1,-1 0,0-1,0 0,0 0,-1 0,1-1,0 1,0-1,0 0,0 0,-1-1,1 1,0-1,0 0,0 0,0 0,-4-2,-15 2,-341-2,140 26,-309-24,530 2,0-1,1 0,-1 0,0 0,1 0,-1 0,0-1,1 1,-1-1,0 0,1 1,-1-1,1-1,0 1,-1 0,1 0,0-1,0 1,-1-1,1 0,1 0,-1 0,0 0,0 0,1 0,-1 0,1-1,0 1,-1 0,1-1,0 1,0-1,1 1,-1-1,1 0,-1 1,1-1,0 0,0 1,0-1,0 0,1-1,3-404,-6 359,-2 0,-2 1,-3-1,-9-32,-15-67,35-128,-2 275,0 0,0-1,0 1,0 0,1 0,-1-1,0 1,0 0,1 0,-1-1,1 1,-1 0,1 0,-1 0,1 0,0 0,0 0,-1 0,1 0,0 0,0 0,0 0,0 0,0 1,0-1,0 0,0 1,1-1,-1 1,0-1,0 1,0-1,1 1,-1 0,0 0,0 0,1 0,-1 0,0 0,1 0,-1 0,1 0,58 23,-34-11,8-4,0-1,0-1,0-2,1-1,-1-2,1-2,24-3,40 1,675 3,-754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0T19:39:43.4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48,'1081'0,"-661"-25,-37 2,332 24,-417 45,-95-14,117 7,-229-40,-71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0T19:39:46.6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0,'535'15,"83"-4,-391-13,566 2,-562 24,231-25,-302-22,163 23,-303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0T19:39:52.6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115 1,'354'47,"488"-49,-647 45,-191-40,0-1,0 2,0-1,-1 0,1 1,-1 0,0 0,0 0,0 0,-1 0,1 0,-1 1,0-1,0 1,-1 0,1-1,-1 1,0 0,-1 0,1 0,-1 0,0 0,0 0,0 0,-1 0,0 0,0-1,0 1,-1 2,3 50,17 293,-18-284,22 22,-22-88,1 0,-1 0,1 0,0 0,-1 0,1 0,0 0,-1-1,1 1,0 0,-1 0,1-1,-1 1,1 0,-1-1,1 1,-1 0,1-1,-1 1,1-1,-1 1,1-1,-1 1,0-1,1 1,-1-1,0 0,0 1,1-1,-1 1,0-1,0 0,0 1,0-1,1 0,-1 1,0-1,0 1,-1-1,1 0,0 1,0-1,0 0,0 1,0-1,-1 0,1 1,0-1,-1 1,1-1,0 1,-1-1,1 1,0-1,-1 1,1-1,-1 1,1-1,-1 1,0 0,-5-6,-1 1,0 0,-1 1,1 0,-1 0,0 1,0-1,0 2,0-1,0 1,-1 0,1 1,-1 0,1 1,-1-1,1 2,-1-1,1 1,-1 0,-2 2,-15-2,-5-1,-6 0,0 1,1 2,-1 2,0 1,-8 4,-148 36,3 1,160-42,0 1,0 1,0 2,1 0,0 3,-14 8,12-7,0-1,-1-1,-1-1,1-2,-1-2,0 0,-1-3,1 0,-1-3,-22-1,-75-5,129 5,1 0,-1 1,1-1,-1 0,1 0,-1 0,1 0,0 0,-1 0,1-1,0 1,0 0,0-1,0 1,0-1,0 1,0-1,1 1,-1-1,0 1,1-1,-1 0,1 1,0-1,-1 0,1 0,0 1,0-1,0 0,0 1,1-1,-1 0,0 0,1 1,-1-1,1 0,0 1,-1-1,1 0,41-68,-30 53,231-426,-208 325,-36 119,1-1,0 0,0 1,0-1,-1 1,1-1,0 0,-1 1,1-1,0 0,-1 0,1 1,0-1,-1 0,1 0,-1 0,1 1,-1-1,1 0,0 0,-1 0,1 0,-1 0,1 0,-1 0,1 0,-1 0,1 0,0 0,-1 0,1 0,-1 0,1 0,-1-1,1 1,0 0,-1 0,1 0,-1-1,1 1,0 0,-1 0,1-1,0 1,-1 0,1-1,0 1,0-1,-1 1,1 0,0-1,0 1,-34 36,33-36,-47 71,49-70,-1 0,0 0,0 0,0 0,0-1,1 1,-1 0,0 0,1 0,-1-1,1 1,-1 0,1 0,-1-1,1 1,0-1,-1 1,1 0,0-1,-1 1,1-1,0 1,-1-1,1 0,0 1,0-1,0 0,0 1,-1-1,1 0,0 0,0 0,0 0,0 0,0 0,0 0,-1 0,1 0,0 0,0-1,0 1,0 0,-1 0,1-1,0 1,0-1,0 1,-1-1,1 1,0-1,-1 1,1-1,-1 0,1 1,0-1,-1 0,34-3,199 61,-199-52,0-3,-1 0,1-3,0 0,0-2,-1-2,1-1,-1-2,-1-1,0-1,0-2,-1-1,5-4,-32 15,1-1,0 0,0 0,0 1,1-1,0 1,-1 0,1 1,0-1,0 1,0 0,0 1,0-1,0 1,0 0,0 1,-1 0,1 0,1 0,0 1,1 1,-1-2,0 1,1-1,-1 0,1-1,-1 1,1-1,-1-1,1 0,-1 0,1 0,-1-1,0 0,0 0,0-1,0 0,0-1,0 1,-1-1,0 0,0-1,0 1,0-1,3-4,26-19,-96 96,47-51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9T09:19:05.56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1 118,'334'-14,"-48"4,-109-13,255 23,-296-22,2-1,46-2,393 26,-535 3,-28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9T09:19:11.74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1 186,'916'0,"-699"-24,185 11,-186-11,68-16,-233 32,1 2,-1 2,1 3,45 4,5-1,185-27,-7 12,-54 3,-87-12,69 23,-203 1,1 0,-1 1,1-1,-1 1,0 0,0 1,0-1,0 1,-1 0,1 1,-1-1,0 1,-1-1,1 1,-1 0,0 0,0 1,0-1,-1 1,0-1,0 1,0 0,-1 0,0 0,0 0,0 5,19 48,-18-58,-1 1,0-1,0 0,0 0,0 1,0-1,0 0,0 1,0-1,-1 1,1 0,0-1,-1 1,0-1,1 1,-1 0,0-1,0 1,0 0,0 0,0-1,0 1,0 0,0-1,-1 1,1-1,-1 1,1 0,-1-1,0 1,0-1,0 1,1-1,-1 0,-1 1,1-1,0 0,0 0,0 1,-1-1,1 0,0 0,-1-1,1 1,-1 0,1 0,-1-1,1 1,-1-1,0 1,1-1,-1 0,-1 1,-246-2,-751 1,980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9T09:19:17.57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1,'253'23,"-89"0,76 0,212-23,-432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9T09:19:24.65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197 70,'3026'0,"-2864"-23,45-1,47 1,-46 25,-206-2,0 1,1-1,-1 1,1-1,-1 1,0 0,1 0,-1 0,0 1,0-1,0 0,0 1,0-1,0 1,-1 0,1 0,0-1,-1 1,1 0,-1 0,0 1,0-1,1 0,-2 0,1 1,0-1,0 0,-1 1,1-1,-1 1,0-1,0 0,1 1,-2-1,1 1,0 0,-18 91,14-88,-1-1,0 0,0 0,-1-1,0 0,1 0,-1 0,-1 0,1-1,0 0,-1 0,0-1,0 0,0 0,1 0,-2-1,1 0,0-1,0 1,0-1,0-1,0 1,0-1,0-1,0 1,0-1,0 0,0-1,-1 2,-154-46,37 33,-119 3,150 14,-529-3,346 46,110-5,10-14,142-19,-1-1,1 0,-1-1,-1-1,1-1,-1 0,0-1,1-1,-1 0,-4-1,-188 21,-862-23,877-22,-64-25,146 45,97-2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9T09:21:49.44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1 189,'160'-1,"-81"-55,-40 41,1 1,0 3,1 1,0 2,4 1,5-2,-35 6,83-16,2 4,-1 4,72 3,290 9,-455-2,0 0,1 1,-1 0,0 0,0 0,0 0,0 1,0 0,0 0,0 1,0 0,-1 0,1 0,0 1,-1-1,0 1,1 1,-1-1,-1 1,1 0,0 0,-1 0,0 0,0 1,0 0,-1 0,1 0,-1 0,0 1,-1-1,1 1,-1 1,0 14,-2-1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9T09:21:51.89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0 117,'326'-47,"-190"25,4-1,43-1,-163 23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9T09:21:55.7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1,'1041'0,"-986"13,-45-3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436E64-35D0-44B7-8689-FCADA6351BE0}" type="datetimeFigureOut">
              <a:rPr lang="en-IE" smtClean="0"/>
              <a:t>20/11/2024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35C33-1C28-4A96-8224-D4B0713F67A5}" type="slidenum">
              <a:rPr lang="en-IE" smtClean="0"/>
              <a:t>‹#›</a:t>
            </a:fld>
            <a:endParaRPr lang="en-IE"/>
          </a:p>
        </p:txBody>
      </p:sp>
    </p:spTree>
    <p:extLst>
      <p:ext uri="{BB962C8B-B14F-4D97-AF65-F5344CB8AC3E}">
        <p14:creationId xmlns:p14="http://schemas.microsoft.com/office/powerpoint/2010/main" val="1395597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6">
            <a:extLst>
              <a:ext uri="{FF2B5EF4-FFF2-40B4-BE49-F238E27FC236}">
                <a16:creationId xmlns:a16="http://schemas.microsoft.com/office/drawing/2014/main" id="{583CA09F-DB5C-BDB8-0390-23FE753F37C0}"/>
              </a:ext>
            </a:extLst>
          </p:cNvPr>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defRPr>
            </a:lvl1pPr>
            <a:lvl2pPr marL="742950" indent="-285750" eaLnBrk="0" hangingPunct="0">
              <a:spcBef>
                <a:spcPct val="30000"/>
              </a:spcBef>
              <a:defRPr kumimoji="1" sz="1200">
                <a:solidFill>
                  <a:schemeClr val="tx1"/>
                </a:solidFill>
                <a:latin typeface="Arial" pitchFamily="34" charset="0"/>
              </a:defRPr>
            </a:lvl2pPr>
            <a:lvl3pPr marL="1143000" indent="-228600" eaLnBrk="0" hangingPunct="0">
              <a:spcBef>
                <a:spcPct val="30000"/>
              </a:spcBef>
              <a:defRPr kumimoji="1" sz="1200">
                <a:solidFill>
                  <a:schemeClr val="tx1"/>
                </a:solidFill>
                <a:latin typeface="Arial" pitchFamily="34" charset="0"/>
              </a:defRPr>
            </a:lvl3pPr>
            <a:lvl4pPr marL="1600200" indent="-228600" eaLnBrk="0" hangingPunct="0">
              <a:spcBef>
                <a:spcPct val="30000"/>
              </a:spcBef>
              <a:defRPr kumimoji="1" sz="1200">
                <a:solidFill>
                  <a:schemeClr val="tx1"/>
                </a:solidFill>
                <a:latin typeface="Arial" pitchFamily="34" charset="0"/>
              </a:defRPr>
            </a:lvl4pPr>
            <a:lvl5pPr marL="2057400" indent="-228600" eaLnBrk="0" hangingPunct="0">
              <a:spcBef>
                <a:spcPct val="30000"/>
              </a:spcBef>
              <a:defRPr kumimoji="1" sz="1200">
                <a:solidFill>
                  <a:schemeClr val="tx1"/>
                </a:solidFill>
                <a:latin typeface="Arial" pitchFamily="34" charset="0"/>
              </a:defRPr>
            </a:lvl5pPr>
            <a:lvl6pPr marL="2514600" indent="-228600" eaLnBrk="0" fontAlgn="base" hangingPunct="0">
              <a:spcBef>
                <a:spcPct val="30000"/>
              </a:spcBef>
              <a:spcAft>
                <a:spcPct val="0"/>
              </a:spcAft>
              <a:defRPr kumimoji="1" sz="1200">
                <a:solidFill>
                  <a:schemeClr val="tx1"/>
                </a:solidFill>
                <a:latin typeface="Arial" pitchFamily="34" charset="0"/>
              </a:defRPr>
            </a:lvl6pPr>
            <a:lvl7pPr marL="2971800" indent="-228600" eaLnBrk="0" fontAlgn="base" hangingPunct="0">
              <a:spcBef>
                <a:spcPct val="30000"/>
              </a:spcBef>
              <a:spcAft>
                <a:spcPct val="0"/>
              </a:spcAft>
              <a:defRPr kumimoji="1" sz="1200">
                <a:solidFill>
                  <a:schemeClr val="tx1"/>
                </a:solidFill>
                <a:latin typeface="Arial" pitchFamily="34" charset="0"/>
              </a:defRPr>
            </a:lvl7pPr>
            <a:lvl8pPr marL="3429000" indent="-228600" eaLnBrk="0" fontAlgn="base" hangingPunct="0">
              <a:spcBef>
                <a:spcPct val="30000"/>
              </a:spcBef>
              <a:spcAft>
                <a:spcPct val="0"/>
              </a:spcAft>
              <a:defRPr kumimoji="1" sz="1200">
                <a:solidFill>
                  <a:schemeClr val="tx1"/>
                </a:solidFill>
                <a:latin typeface="Arial" pitchFamily="34" charset="0"/>
              </a:defRPr>
            </a:lvl8pPr>
            <a:lvl9pPr marL="3886200" indent="-228600"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defRPr/>
            </a:pPr>
            <a:r>
              <a:rPr kumimoji="0" lang="en-US" altLang="en-US">
                <a:latin typeface="Tahoma" pitchFamily="34" charset="0"/>
              </a:rPr>
              <a:t>Noreen Ryan - St. Ailbe's School.</a:t>
            </a:r>
            <a:endParaRPr kumimoji="0" lang="en-GB" altLang="en-US">
              <a:latin typeface="Tahoma" pitchFamily="34" charset="0"/>
            </a:endParaRPr>
          </a:p>
        </p:txBody>
      </p:sp>
      <p:sp>
        <p:nvSpPr>
          <p:cNvPr id="272387" name="Rectangle 7">
            <a:extLst>
              <a:ext uri="{FF2B5EF4-FFF2-40B4-BE49-F238E27FC236}">
                <a16:creationId xmlns:a16="http://schemas.microsoft.com/office/drawing/2014/main" id="{810EE2DF-51A7-3F11-E46D-511B9046F369}"/>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anose="020B0604020202020204" pitchFamily="34" charset="0"/>
              </a:defRPr>
            </a:lvl1pPr>
            <a:lvl2pPr marL="742950" indent="-285750" eaLnBrk="0" hangingPunct="0">
              <a:spcBef>
                <a:spcPct val="30000"/>
              </a:spcBef>
              <a:defRPr kumimoji="1" sz="1200">
                <a:solidFill>
                  <a:schemeClr val="tx1"/>
                </a:solidFill>
                <a:latin typeface="Arial" panose="020B0604020202020204" pitchFamily="34" charset="0"/>
              </a:defRPr>
            </a:lvl2pPr>
            <a:lvl3pPr marL="1143000" indent="-228600" eaLnBrk="0" hangingPunct="0">
              <a:spcBef>
                <a:spcPct val="30000"/>
              </a:spcBef>
              <a:defRPr kumimoji="1" sz="1200">
                <a:solidFill>
                  <a:schemeClr val="tx1"/>
                </a:solidFill>
                <a:latin typeface="Arial" panose="020B0604020202020204" pitchFamily="34" charset="0"/>
              </a:defRPr>
            </a:lvl3pPr>
            <a:lvl4pPr marL="1600200" indent="-228600" eaLnBrk="0" hangingPunct="0">
              <a:spcBef>
                <a:spcPct val="30000"/>
              </a:spcBef>
              <a:defRPr kumimoji="1" sz="1200">
                <a:solidFill>
                  <a:schemeClr val="tx1"/>
                </a:solidFill>
                <a:latin typeface="Arial" panose="020B0604020202020204" pitchFamily="34" charset="0"/>
              </a:defRPr>
            </a:lvl4pPr>
            <a:lvl5pPr marL="2057400" indent="-228600" eaLnBrk="0" hangingPunct="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9FDA89E-C481-49ED-BC72-0144A284CE6F}" type="slidenum">
              <a:rPr kumimoji="0" lang="en-GB" altLang="en-US">
                <a:latin typeface="Tahoma" panose="020B0604030504040204" pitchFamily="34" charset="0"/>
              </a:rPr>
              <a:pPr eaLnBrk="1" hangingPunct="1">
                <a:spcBef>
                  <a:spcPct val="0"/>
                </a:spcBef>
              </a:pPr>
              <a:t>1</a:t>
            </a:fld>
            <a:endParaRPr kumimoji="0" lang="en-GB" altLang="en-US">
              <a:latin typeface="Tahoma" panose="020B0604030504040204" pitchFamily="34" charset="0"/>
            </a:endParaRPr>
          </a:p>
        </p:txBody>
      </p:sp>
      <p:sp>
        <p:nvSpPr>
          <p:cNvPr id="264196" name="Rectangle 2">
            <a:extLst>
              <a:ext uri="{FF2B5EF4-FFF2-40B4-BE49-F238E27FC236}">
                <a16:creationId xmlns:a16="http://schemas.microsoft.com/office/drawing/2014/main" id="{D2DBCEE6-61DE-47FE-455D-2C753EAE1C1C}"/>
              </a:ext>
            </a:extLst>
          </p:cNvPr>
          <p:cNvSpPr>
            <a:spLocks noGrp="1" noRot="1" noChangeAspect="1" noChangeArrowheads="1" noTextEdit="1"/>
          </p:cNvSpPr>
          <p:nvPr>
            <p:ph type="sldImg"/>
          </p:nvPr>
        </p:nvSpPr>
        <p:spPr>
          <a:ln/>
        </p:spPr>
      </p:sp>
      <p:sp>
        <p:nvSpPr>
          <p:cNvPr id="264197" name="Rectangle 3">
            <a:extLst>
              <a:ext uri="{FF2B5EF4-FFF2-40B4-BE49-F238E27FC236}">
                <a16:creationId xmlns:a16="http://schemas.microsoft.com/office/drawing/2014/main" id="{14BFCAC5-18D8-E149-A8DD-EC31DACBBD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endParaRPr lang="en-IE" altLang="en-US" b="1">
              <a:latin typeface="Arial" panose="020B0604020202020204" pitchFamily="34" charset="0"/>
            </a:endParaRPr>
          </a:p>
          <a:p>
            <a:pPr marL="228600" indent="-228600">
              <a:buFontTx/>
              <a:buAutoNum type="arabicPeriod"/>
            </a:pPr>
            <a:endParaRPr lang="en-IE" altLang="en-US" b="1">
              <a:latin typeface="Arial" panose="020B0604020202020204" pitchFamily="34" charset="0"/>
            </a:endParaRPr>
          </a:p>
          <a:p>
            <a:pPr marL="228600" indent="-228600">
              <a:buFontTx/>
              <a:buAutoNum type="arabicPeriod"/>
            </a:pPr>
            <a:endParaRPr lang="en-IE" altLang="en-US" b="1">
              <a:latin typeface="Arial" panose="020B0604020202020204" pitchFamily="34" charset="0"/>
            </a:endParaRPr>
          </a:p>
          <a:p>
            <a:pPr marL="228600" indent="-228600">
              <a:buFontTx/>
              <a:buAutoNum type="arabicPeriod"/>
            </a:pPr>
            <a:endParaRPr lang="en-IE" altLang="en-US" b="1">
              <a:latin typeface="Arial" panose="020B0604020202020204" pitchFamily="34" charset="0"/>
            </a:endParaRPr>
          </a:p>
          <a:p>
            <a:pPr marL="228600" indent="-228600">
              <a:buFontTx/>
              <a:buAutoNum type="arabicPeriod"/>
            </a:pPr>
            <a:r>
              <a:rPr lang="en-IE" altLang="en-US" b="1">
                <a:latin typeface="Arial" panose="020B0604020202020204" pitchFamily="34" charset="0"/>
              </a:rPr>
              <a:t>Most of what I will cover tonight is in the CAO Handbook and has been covered with the 6</a:t>
            </a:r>
            <a:r>
              <a:rPr lang="en-IE" altLang="en-US" b="1" baseline="30000">
                <a:latin typeface="Arial" panose="020B0604020202020204" pitchFamily="34" charset="0"/>
              </a:rPr>
              <a:t>th</a:t>
            </a:r>
            <a:r>
              <a:rPr lang="en-IE" altLang="en-US" b="1">
                <a:latin typeface="Arial" panose="020B0604020202020204" pitchFamily="34" charset="0"/>
              </a:rPr>
              <a:t> years.</a:t>
            </a:r>
          </a:p>
          <a:p>
            <a:pPr marL="228600" indent="-228600">
              <a:buFontTx/>
              <a:buAutoNum type="arabicPeriod"/>
            </a:pPr>
            <a:r>
              <a:rPr lang="en-IE" altLang="en-US" b="1">
                <a:latin typeface="Arial" panose="020B0604020202020204" pitchFamily="34" charset="0"/>
              </a:rPr>
              <a:t>In this format we can’t go through every detail but I’ve picked out the points I feel parents should be aware of.</a:t>
            </a:r>
          </a:p>
          <a:p>
            <a:pPr marL="228600" indent="-228600">
              <a:buFontTx/>
              <a:buAutoNum type="arabicPeriod"/>
            </a:pPr>
            <a:r>
              <a:rPr lang="en-IE" altLang="en-US" b="1">
                <a:latin typeface="Arial" panose="020B0604020202020204" pitchFamily="34" charset="0"/>
              </a:rPr>
              <a:t>Less stress / tension if everybody is familiar with the system and we are all singing from the same hymn sheet .</a:t>
            </a:r>
          </a:p>
          <a:p>
            <a:pPr marL="228600" indent="-228600"/>
            <a:endParaRPr lang="en-US" altLang="en-US" b="1">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19215" indent="-276621" eaLnBrk="0" hangingPunct="0">
              <a:spcBef>
                <a:spcPct val="30000"/>
              </a:spcBef>
              <a:defRPr sz="1200">
                <a:solidFill>
                  <a:schemeClr val="tx1"/>
                </a:solidFill>
                <a:latin typeface="Arial" charset="0"/>
              </a:defRPr>
            </a:lvl2pPr>
            <a:lvl3pPr marL="1106484" indent="-221297" eaLnBrk="0" hangingPunct="0">
              <a:spcBef>
                <a:spcPct val="30000"/>
              </a:spcBef>
              <a:defRPr sz="1200">
                <a:solidFill>
                  <a:schemeClr val="tx1"/>
                </a:solidFill>
                <a:latin typeface="Arial" charset="0"/>
              </a:defRPr>
            </a:lvl3pPr>
            <a:lvl4pPr marL="1549077" indent="-221297" eaLnBrk="0" hangingPunct="0">
              <a:spcBef>
                <a:spcPct val="30000"/>
              </a:spcBef>
              <a:defRPr sz="1200">
                <a:solidFill>
                  <a:schemeClr val="tx1"/>
                </a:solidFill>
                <a:latin typeface="Arial" charset="0"/>
              </a:defRPr>
            </a:lvl4pPr>
            <a:lvl5pPr marL="1991671" indent="-221297" eaLnBrk="0" hangingPunct="0">
              <a:spcBef>
                <a:spcPct val="30000"/>
              </a:spcBef>
              <a:defRPr sz="1200">
                <a:solidFill>
                  <a:schemeClr val="tx1"/>
                </a:solidFill>
                <a:latin typeface="Arial" charset="0"/>
              </a:defRPr>
            </a:lvl5pPr>
            <a:lvl6pPr marL="2434265" indent="-221297" eaLnBrk="0" fontAlgn="base" hangingPunct="0">
              <a:spcBef>
                <a:spcPct val="30000"/>
              </a:spcBef>
              <a:spcAft>
                <a:spcPct val="0"/>
              </a:spcAft>
              <a:defRPr sz="1200">
                <a:solidFill>
                  <a:schemeClr val="tx1"/>
                </a:solidFill>
                <a:latin typeface="Arial" charset="0"/>
              </a:defRPr>
            </a:lvl6pPr>
            <a:lvl7pPr marL="2876858" indent="-221297" eaLnBrk="0" fontAlgn="base" hangingPunct="0">
              <a:spcBef>
                <a:spcPct val="30000"/>
              </a:spcBef>
              <a:spcAft>
                <a:spcPct val="0"/>
              </a:spcAft>
              <a:defRPr sz="1200">
                <a:solidFill>
                  <a:schemeClr val="tx1"/>
                </a:solidFill>
                <a:latin typeface="Arial" charset="0"/>
              </a:defRPr>
            </a:lvl7pPr>
            <a:lvl8pPr marL="3319452" indent="-221297" eaLnBrk="0" fontAlgn="base" hangingPunct="0">
              <a:spcBef>
                <a:spcPct val="30000"/>
              </a:spcBef>
              <a:spcAft>
                <a:spcPct val="0"/>
              </a:spcAft>
              <a:defRPr sz="1200">
                <a:solidFill>
                  <a:schemeClr val="tx1"/>
                </a:solidFill>
                <a:latin typeface="Arial" charset="0"/>
              </a:defRPr>
            </a:lvl8pPr>
            <a:lvl9pPr marL="3762045" indent="-22129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3AC4DAE-CAA6-4667-B7F6-FB5153072159}" type="slidenum">
              <a:rPr lang="en-GB" altLang="en-US" smtClean="0"/>
              <a:pPr eaLnBrk="1" hangingPunct="1">
                <a:spcBef>
                  <a:spcPct val="0"/>
                </a:spcBef>
              </a:pPr>
              <a:t>54</a:t>
            </a:fld>
            <a:endParaRPr lang="en-GB" altLang="en-US"/>
          </a:p>
        </p:txBody>
      </p:sp>
      <p:sp>
        <p:nvSpPr>
          <p:cNvPr id="68611" name="Rectangle 7"/>
          <p:cNvSpPr txBox="1">
            <a:spLocks noGrp="1" noChangeArrowheads="1"/>
          </p:cNvSpPr>
          <p:nvPr/>
        </p:nvSpPr>
        <p:spPr bwMode="auto">
          <a:xfrm>
            <a:off x="3843838" y="8553129"/>
            <a:ext cx="2940489" cy="4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01" tIns="45101" rIns="90201" bIns="45101"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a:spcBef>
                <a:spcPct val="0"/>
              </a:spcBef>
            </a:pPr>
            <a:fld id="{EF3EB7F8-4116-4491-AB0E-B3C7ECB03D38}" type="slidenum">
              <a:rPr lang="en-GB" altLang="en-US">
                <a:latin typeface="Times New Roman" pitchFamily="18" charset="0"/>
              </a:rPr>
              <a:pPr algn="r">
                <a:spcBef>
                  <a:spcPct val="0"/>
                </a:spcBef>
              </a:pPr>
              <a:t>54</a:t>
            </a:fld>
            <a:endParaRPr lang="en-GB" altLang="en-US">
              <a:latin typeface="Times New Roman" pitchFamily="18" charset="0"/>
            </a:endParaRPr>
          </a:p>
        </p:txBody>
      </p:sp>
      <p:sp>
        <p:nvSpPr>
          <p:cNvPr id="68612" name="Rectangle 7"/>
          <p:cNvSpPr txBox="1">
            <a:spLocks noGrp="1" noChangeArrowheads="1"/>
          </p:cNvSpPr>
          <p:nvPr/>
        </p:nvSpPr>
        <p:spPr bwMode="auto">
          <a:xfrm>
            <a:off x="3843838" y="8553129"/>
            <a:ext cx="2940489" cy="4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01" tIns="45101" rIns="90201" bIns="45101"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a:spcBef>
                <a:spcPct val="0"/>
              </a:spcBef>
            </a:pPr>
            <a:fld id="{77BAE708-59C7-4988-9442-AB319F776DC2}" type="slidenum">
              <a:rPr lang="en-GB" altLang="en-US">
                <a:latin typeface="Times New Roman" pitchFamily="18" charset="0"/>
                <a:cs typeface="Arial" charset="0"/>
              </a:rPr>
              <a:pPr algn="r">
                <a:spcBef>
                  <a:spcPct val="0"/>
                </a:spcBef>
              </a:pPr>
              <a:t>54</a:t>
            </a:fld>
            <a:endParaRPr lang="en-GB" altLang="en-US">
              <a:latin typeface="Times New Roman" pitchFamily="18" charset="0"/>
              <a:cs typeface="Arial" charset="0"/>
            </a:endParaRPr>
          </a:p>
        </p:txBody>
      </p:sp>
      <p:sp>
        <p:nvSpPr>
          <p:cNvPr id="79873" name="Text Box 1"/>
          <p:cNvSpPr txBox="1">
            <a:spLocks noChangeArrowheads="1"/>
          </p:cNvSpPr>
          <p:nvPr/>
        </p:nvSpPr>
        <p:spPr bwMode="auto">
          <a:xfrm>
            <a:off x="980163" y="298277"/>
            <a:ext cx="4824001" cy="3602369"/>
          </a:xfrm>
          <a:prstGeom prst="rect">
            <a:avLst/>
          </a:prstGeom>
          <a:solidFill>
            <a:srgbClr val="FFFFFF"/>
          </a:solidFill>
          <a:ln w="9360">
            <a:solidFill>
              <a:srgbClr val="000000"/>
            </a:solidFill>
            <a:miter lim="800000"/>
            <a:headEnd/>
            <a:tailEnd/>
          </a:ln>
          <a:effectLst/>
        </p:spPr>
        <p:txBody>
          <a:bodyPr wrap="none" lIns="90201" tIns="45101" rIns="90201" bIns="45101" anchor="ctr"/>
          <a:lstStyle/>
          <a:p>
            <a:pPr eaLnBrk="0" hangingPunct="0">
              <a:defRPr/>
            </a:pPr>
            <a:endParaRPr lang="en-US">
              <a:effectLst>
                <a:outerShdw blurRad="38100" dist="38100" dir="2700000" algn="tl">
                  <a:srgbClr val="000000">
                    <a:alpha val="43137"/>
                  </a:srgbClr>
                </a:outerShdw>
              </a:effectLst>
            </a:endParaRPr>
          </a:p>
        </p:txBody>
      </p:sp>
      <p:sp>
        <p:nvSpPr>
          <p:cNvPr id="68614" name="Text Box 2"/>
          <p:cNvSpPr>
            <a:spLocks noGrp="1" noChangeArrowheads="1"/>
          </p:cNvSpPr>
          <p:nvPr>
            <p:ph type="body"/>
          </p:nvPr>
        </p:nvSpPr>
        <p:spPr>
          <a:xfrm>
            <a:off x="497764" y="4249658"/>
            <a:ext cx="5793411" cy="408975"/>
          </a:xfrm>
          <a:noFill/>
        </p:spPr>
        <p:txBody>
          <a:bodyPr lIns="0" tIns="0" rIns="0" bIns="0"/>
          <a:lstStyle/>
          <a:p>
            <a:pPr>
              <a:lnSpc>
                <a:spcPct val="95000"/>
              </a:lnSpc>
              <a:spcBef>
                <a:spcPts val="448"/>
              </a:spcBef>
              <a:tabLst>
                <a:tab pos="0" algn="l"/>
                <a:tab pos="441057" algn="l"/>
                <a:tab pos="883650" algn="l"/>
                <a:tab pos="1327781" algn="l"/>
                <a:tab pos="1770374" algn="l"/>
                <a:tab pos="2212968" algn="l"/>
                <a:tab pos="2657098" algn="l"/>
                <a:tab pos="3099693" algn="l"/>
                <a:tab pos="3542286" algn="l"/>
                <a:tab pos="3986416" algn="l"/>
                <a:tab pos="4429009" algn="l"/>
                <a:tab pos="4873140" algn="l"/>
                <a:tab pos="5315734" algn="l"/>
                <a:tab pos="5758328" algn="l"/>
                <a:tab pos="6202457" algn="l"/>
                <a:tab pos="6645051" algn="l"/>
                <a:tab pos="7089181" algn="l"/>
                <a:tab pos="7531776" algn="l"/>
                <a:tab pos="7974369" algn="l"/>
                <a:tab pos="8418499" algn="l"/>
                <a:tab pos="8861092" algn="l"/>
              </a:tabLst>
            </a:pPr>
            <a:endParaRPr lang="en-GB" altLang="en-US">
              <a:latin typeface="Arial" charset="0"/>
              <a:ea typeface="Arial Unicode MS" pitchFamily="34" charset="-128"/>
              <a:cs typeface="Arial Unicode MS" pitchFamily="34" charset="-128"/>
            </a:endParaRPr>
          </a:p>
          <a:p>
            <a:pPr>
              <a:spcBef>
                <a:spcPts val="448"/>
              </a:spcBef>
              <a:tabLst>
                <a:tab pos="0" algn="l"/>
                <a:tab pos="441057" algn="l"/>
                <a:tab pos="883650" algn="l"/>
                <a:tab pos="1327781" algn="l"/>
                <a:tab pos="1770374" algn="l"/>
                <a:tab pos="2212968" algn="l"/>
                <a:tab pos="2657098" algn="l"/>
                <a:tab pos="3099693" algn="l"/>
                <a:tab pos="3542286" algn="l"/>
                <a:tab pos="3986416" algn="l"/>
                <a:tab pos="4429009" algn="l"/>
                <a:tab pos="4873140" algn="l"/>
                <a:tab pos="5315734" algn="l"/>
                <a:tab pos="5758328" algn="l"/>
                <a:tab pos="6202457" algn="l"/>
                <a:tab pos="6645051" algn="l"/>
                <a:tab pos="7089181" algn="l"/>
                <a:tab pos="7531776" algn="l"/>
                <a:tab pos="7974369" algn="l"/>
                <a:tab pos="8418499" algn="l"/>
                <a:tab pos="8861092" algn="l"/>
              </a:tabLst>
            </a:pPr>
            <a:endParaRPr lang="en-GB" altLang="en-US">
              <a:latin typeface="Arial" charset="0"/>
              <a:ea typeface="Arial Unicode MS" pitchFamily="34" charset="-128"/>
              <a:cs typeface="Arial Unicode MS" pitchFamily="34" charset="-128"/>
            </a:endParaRPr>
          </a:p>
        </p:txBody>
      </p:sp>
    </p:spTree>
    <p:extLst>
      <p:ext uri="{BB962C8B-B14F-4D97-AF65-F5344CB8AC3E}">
        <p14:creationId xmlns:p14="http://schemas.microsoft.com/office/powerpoint/2010/main" val="3498246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6 indicators. Page 3 of handout</a:t>
            </a:r>
          </a:p>
        </p:txBody>
      </p:sp>
      <p:sp>
        <p:nvSpPr>
          <p:cNvPr id="4" name="Slide Number Placeholder 3"/>
          <p:cNvSpPr>
            <a:spLocks noGrp="1"/>
          </p:cNvSpPr>
          <p:nvPr>
            <p:ph type="sldNum" sz="quarter" idx="5"/>
          </p:nvPr>
        </p:nvSpPr>
        <p:spPr/>
        <p:txBody>
          <a:bodyPr/>
          <a:lstStyle/>
          <a:p>
            <a:fld id="{E4382FA6-BADD-4FC5-9B3B-E1688C32C708}" type="slidenum">
              <a:rPr lang="en-IE" smtClean="0"/>
              <a:t>65</a:t>
            </a:fld>
            <a:endParaRPr lang="en-IE"/>
          </a:p>
        </p:txBody>
      </p:sp>
    </p:spTree>
    <p:extLst>
      <p:ext uri="{BB962C8B-B14F-4D97-AF65-F5344CB8AC3E}">
        <p14:creationId xmlns:p14="http://schemas.microsoft.com/office/powerpoint/2010/main" val="2110339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30F4094-DFED-4F2C-A193-3DC074D12EB4}" type="slidenum">
              <a:rPr lang="en-IE" smtClean="0"/>
              <a:pPr/>
              <a:t>69</a:t>
            </a:fld>
            <a:endParaRPr lang="en-IE" dirty="0"/>
          </a:p>
        </p:txBody>
      </p:sp>
    </p:spTree>
    <p:extLst>
      <p:ext uri="{BB962C8B-B14F-4D97-AF65-F5344CB8AC3E}">
        <p14:creationId xmlns:p14="http://schemas.microsoft.com/office/powerpoint/2010/main" val="1595914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Disability Access Route to Education</a:t>
            </a:r>
          </a:p>
        </p:txBody>
      </p:sp>
      <p:sp>
        <p:nvSpPr>
          <p:cNvPr id="4" name="Slide Number Placeholder 3"/>
          <p:cNvSpPr>
            <a:spLocks noGrp="1"/>
          </p:cNvSpPr>
          <p:nvPr>
            <p:ph type="sldNum" sz="quarter" idx="5"/>
          </p:nvPr>
        </p:nvSpPr>
        <p:spPr/>
        <p:txBody>
          <a:bodyPr/>
          <a:lstStyle/>
          <a:p>
            <a:fld id="{E4382FA6-BADD-4FC5-9B3B-E1688C32C708}" type="slidenum">
              <a:rPr lang="en-IE" smtClean="0"/>
              <a:t>71</a:t>
            </a:fld>
            <a:endParaRPr lang="en-IE"/>
          </a:p>
        </p:txBody>
      </p:sp>
    </p:spTree>
    <p:extLst>
      <p:ext uri="{BB962C8B-B14F-4D97-AF65-F5344CB8AC3E}">
        <p14:creationId xmlns:p14="http://schemas.microsoft.com/office/powerpoint/2010/main" val="1937746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Page 4 &amp;5 handout. Type, documentation, professional</a:t>
            </a:r>
          </a:p>
        </p:txBody>
      </p:sp>
      <p:sp>
        <p:nvSpPr>
          <p:cNvPr id="4" name="Slide Number Placeholder 3"/>
          <p:cNvSpPr>
            <a:spLocks noGrp="1"/>
          </p:cNvSpPr>
          <p:nvPr>
            <p:ph type="sldNum" sz="quarter" idx="5"/>
          </p:nvPr>
        </p:nvSpPr>
        <p:spPr/>
        <p:txBody>
          <a:bodyPr/>
          <a:lstStyle/>
          <a:p>
            <a:fld id="{E4382FA6-BADD-4FC5-9B3B-E1688C32C708}" type="slidenum">
              <a:rPr lang="en-IE" smtClean="0"/>
              <a:t>73</a:t>
            </a:fld>
            <a:endParaRPr lang="en-IE"/>
          </a:p>
        </p:txBody>
      </p:sp>
    </p:spTree>
    <p:extLst>
      <p:ext uri="{BB962C8B-B14F-4D97-AF65-F5344CB8AC3E}">
        <p14:creationId xmlns:p14="http://schemas.microsoft.com/office/powerpoint/2010/main" val="2571117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30F4094-DFED-4F2C-A193-3DC074D12EB4}" type="slidenum">
              <a:rPr lang="en-IE" smtClean="0"/>
              <a:pPr/>
              <a:t>75</a:t>
            </a:fld>
            <a:endParaRPr lang="en-IE" dirty="0"/>
          </a:p>
        </p:txBody>
      </p:sp>
    </p:spTree>
    <p:extLst>
      <p:ext uri="{BB962C8B-B14F-4D97-AF65-F5344CB8AC3E}">
        <p14:creationId xmlns:p14="http://schemas.microsoft.com/office/powerpoint/2010/main" val="4202534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30F4094-DFED-4F2C-A193-3DC074D12EB4}" type="slidenum">
              <a:rPr lang="en-IE" smtClean="0"/>
              <a:pPr/>
              <a:t>76</a:t>
            </a:fld>
            <a:endParaRPr lang="en-IE" dirty="0"/>
          </a:p>
        </p:txBody>
      </p:sp>
    </p:spTree>
    <p:extLst>
      <p:ext uri="{BB962C8B-B14F-4D97-AF65-F5344CB8AC3E}">
        <p14:creationId xmlns:p14="http://schemas.microsoft.com/office/powerpoint/2010/main" val="3941642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30F4094-DFED-4F2C-A193-3DC074D12EB4}" type="slidenum">
              <a:rPr lang="en-IE" smtClean="0"/>
              <a:pPr/>
              <a:t>77</a:t>
            </a:fld>
            <a:endParaRPr lang="en-IE" dirty="0"/>
          </a:p>
        </p:txBody>
      </p:sp>
    </p:spTree>
    <p:extLst>
      <p:ext uri="{BB962C8B-B14F-4D97-AF65-F5344CB8AC3E}">
        <p14:creationId xmlns:p14="http://schemas.microsoft.com/office/powerpoint/2010/main" val="273815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Page 3 handout</a:t>
            </a:r>
          </a:p>
        </p:txBody>
      </p:sp>
      <p:sp>
        <p:nvSpPr>
          <p:cNvPr id="4" name="Slide Number Placeholder 3"/>
          <p:cNvSpPr>
            <a:spLocks noGrp="1"/>
          </p:cNvSpPr>
          <p:nvPr>
            <p:ph type="sldNum" sz="quarter" idx="5"/>
          </p:nvPr>
        </p:nvSpPr>
        <p:spPr/>
        <p:txBody>
          <a:bodyPr/>
          <a:lstStyle/>
          <a:p>
            <a:fld id="{E4382FA6-BADD-4FC5-9B3B-E1688C32C708}" type="slidenum">
              <a:rPr lang="en-IE" smtClean="0"/>
              <a:t>78</a:t>
            </a:fld>
            <a:endParaRPr lang="en-IE"/>
          </a:p>
        </p:txBody>
      </p:sp>
    </p:spTree>
    <p:extLst>
      <p:ext uri="{BB962C8B-B14F-4D97-AF65-F5344CB8AC3E}">
        <p14:creationId xmlns:p14="http://schemas.microsoft.com/office/powerpoint/2010/main" val="963838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Indicator https://www.susi.ie/eligibility-reckoner-app-irish/ </a:t>
            </a:r>
          </a:p>
          <a:p>
            <a:endParaRPr lang="en-IE" dirty="0"/>
          </a:p>
          <a:p>
            <a:endParaRPr lang="en-IE" dirty="0"/>
          </a:p>
        </p:txBody>
      </p:sp>
      <p:sp>
        <p:nvSpPr>
          <p:cNvPr id="4" name="Slide Number Placeholder 3"/>
          <p:cNvSpPr>
            <a:spLocks noGrp="1"/>
          </p:cNvSpPr>
          <p:nvPr>
            <p:ph type="sldNum" sz="quarter" idx="5"/>
          </p:nvPr>
        </p:nvSpPr>
        <p:spPr/>
        <p:txBody>
          <a:bodyPr/>
          <a:lstStyle/>
          <a:p>
            <a:fld id="{E4382FA6-BADD-4FC5-9B3B-E1688C32C708}" type="slidenum">
              <a:rPr lang="en-IE" smtClean="0"/>
              <a:t>80</a:t>
            </a:fld>
            <a:endParaRPr lang="en-IE"/>
          </a:p>
        </p:txBody>
      </p:sp>
    </p:spTree>
    <p:extLst>
      <p:ext uri="{BB962C8B-B14F-4D97-AF65-F5344CB8AC3E}">
        <p14:creationId xmlns:p14="http://schemas.microsoft.com/office/powerpoint/2010/main" val="817866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6EF1-AAF9-43A7-B8C2-1DFDEE11E180}"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5382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Page 2</a:t>
            </a:r>
          </a:p>
        </p:txBody>
      </p:sp>
      <p:sp>
        <p:nvSpPr>
          <p:cNvPr id="4" name="Slide Number Placeholder 3"/>
          <p:cNvSpPr>
            <a:spLocks noGrp="1"/>
          </p:cNvSpPr>
          <p:nvPr>
            <p:ph type="sldNum" sz="quarter" idx="5"/>
          </p:nvPr>
        </p:nvSpPr>
        <p:spPr/>
        <p:txBody>
          <a:bodyPr/>
          <a:lstStyle/>
          <a:p>
            <a:fld id="{E4382FA6-BADD-4FC5-9B3B-E1688C32C708}" type="slidenum">
              <a:rPr lang="en-IE" smtClean="0"/>
              <a:t>81</a:t>
            </a:fld>
            <a:endParaRPr lang="en-IE"/>
          </a:p>
        </p:txBody>
      </p:sp>
    </p:spTree>
    <p:extLst>
      <p:ext uri="{BB962C8B-B14F-4D97-AF65-F5344CB8AC3E}">
        <p14:creationId xmlns:p14="http://schemas.microsoft.com/office/powerpoint/2010/main" val="3376592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30F4094-DFED-4F2C-A193-3DC074D12EB4}" type="slidenum">
              <a:rPr lang="en-IE" smtClean="0"/>
              <a:pPr/>
              <a:t>82</a:t>
            </a:fld>
            <a:endParaRPr lang="en-IE" dirty="0"/>
          </a:p>
        </p:txBody>
      </p:sp>
    </p:spTree>
    <p:extLst>
      <p:ext uri="{BB962C8B-B14F-4D97-AF65-F5344CB8AC3E}">
        <p14:creationId xmlns:p14="http://schemas.microsoft.com/office/powerpoint/2010/main" val="3797365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C43E73-E933-44A8-93B6-898365BB65A5}"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1343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See previous slide</a:t>
            </a:r>
          </a:p>
          <a:p>
            <a:endParaRPr lang="en-IE" dirty="0"/>
          </a:p>
        </p:txBody>
      </p:sp>
      <p:sp>
        <p:nvSpPr>
          <p:cNvPr id="4" name="Slide Number Placeholder 3"/>
          <p:cNvSpPr>
            <a:spLocks noGrp="1"/>
          </p:cNvSpPr>
          <p:nvPr>
            <p:ph type="sldNum" sz="quarter" idx="10"/>
          </p:nvPr>
        </p:nvSpPr>
        <p:spPr/>
        <p:txBody>
          <a:bodyPr/>
          <a:lstStyle/>
          <a:p>
            <a:fld id="{7B802A82-760C-0745-9868-8B2F247532FD}" type="slidenum">
              <a:rPr lang="en-US" smtClean="0"/>
              <a:t>23</a:t>
            </a:fld>
            <a:endParaRPr lang="en-US"/>
          </a:p>
        </p:txBody>
      </p:sp>
    </p:spTree>
    <p:extLst>
      <p:ext uri="{BB962C8B-B14F-4D97-AF65-F5344CB8AC3E}">
        <p14:creationId xmlns:p14="http://schemas.microsoft.com/office/powerpoint/2010/main" val="3446432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19215" indent="-276621" eaLnBrk="0" hangingPunct="0">
              <a:spcBef>
                <a:spcPct val="30000"/>
              </a:spcBef>
              <a:defRPr sz="1200">
                <a:solidFill>
                  <a:schemeClr val="tx1"/>
                </a:solidFill>
                <a:latin typeface="Arial" charset="0"/>
              </a:defRPr>
            </a:lvl2pPr>
            <a:lvl3pPr marL="1106484" indent="-221297" eaLnBrk="0" hangingPunct="0">
              <a:spcBef>
                <a:spcPct val="30000"/>
              </a:spcBef>
              <a:defRPr sz="1200">
                <a:solidFill>
                  <a:schemeClr val="tx1"/>
                </a:solidFill>
                <a:latin typeface="Arial" charset="0"/>
              </a:defRPr>
            </a:lvl3pPr>
            <a:lvl4pPr marL="1549077" indent="-221297" eaLnBrk="0" hangingPunct="0">
              <a:spcBef>
                <a:spcPct val="30000"/>
              </a:spcBef>
              <a:defRPr sz="1200">
                <a:solidFill>
                  <a:schemeClr val="tx1"/>
                </a:solidFill>
                <a:latin typeface="Arial" charset="0"/>
              </a:defRPr>
            </a:lvl4pPr>
            <a:lvl5pPr marL="1991671" indent="-221297" eaLnBrk="0" hangingPunct="0">
              <a:spcBef>
                <a:spcPct val="30000"/>
              </a:spcBef>
              <a:defRPr sz="1200">
                <a:solidFill>
                  <a:schemeClr val="tx1"/>
                </a:solidFill>
                <a:latin typeface="Arial" charset="0"/>
              </a:defRPr>
            </a:lvl5pPr>
            <a:lvl6pPr marL="2434265" indent="-221297" eaLnBrk="0" fontAlgn="base" hangingPunct="0">
              <a:spcBef>
                <a:spcPct val="30000"/>
              </a:spcBef>
              <a:spcAft>
                <a:spcPct val="0"/>
              </a:spcAft>
              <a:defRPr sz="1200">
                <a:solidFill>
                  <a:schemeClr val="tx1"/>
                </a:solidFill>
                <a:latin typeface="Arial" charset="0"/>
              </a:defRPr>
            </a:lvl6pPr>
            <a:lvl7pPr marL="2876858" indent="-221297" eaLnBrk="0" fontAlgn="base" hangingPunct="0">
              <a:spcBef>
                <a:spcPct val="30000"/>
              </a:spcBef>
              <a:spcAft>
                <a:spcPct val="0"/>
              </a:spcAft>
              <a:defRPr sz="1200">
                <a:solidFill>
                  <a:schemeClr val="tx1"/>
                </a:solidFill>
                <a:latin typeface="Arial" charset="0"/>
              </a:defRPr>
            </a:lvl7pPr>
            <a:lvl8pPr marL="3319452" indent="-221297" eaLnBrk="0" fontAlgn="base" hangingPunct="0">
              <a:spcBef>
                <a:spcPct val="30000"/>
              </a:spcBef>
              <a:spcAft>
                <a:spcPct val="0"/>
              </a:spcAft>
              <a:defRPr sz="1200">
                <a:solidFill>
                  <a:schemeClr val="tx1"/>
                </a:solidFill>
                <a:latin typeface="Arial" charset="0"/>
              </a:defRPr>
            </a:lvl8pPr>
            <a:lvl9pPr marL="3762045" indent="-22129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C33077-61F1-407E-BFD0-7B6FD697EA16}" type="slidenum">
              <a:rPr lang="en-GB" altLang="en-US" smtClean="0"/>
              <a:pPr eaLnBrk="1" hangingPunct="1">
                <a:spcBef>
                  <a:spcPct val="0"/>
                </a:spcBef>
              </a:pPr>
              <a:t>47</a:t>
            </a:fld>
            <a:endParaRPr lang="en-GB" altLang="en-US"/>
          </a:p>
        </p:txBody>
      </p:sp>
      <p:sp>
        <p:nvSpPr>
          <p:cNvPr id="69635" name="Rectangle 7"/>
          <p:cNvSpPr txBox="1">
            <a:spLocks noGrp="1" noChangeArrowheads="1"/>
          </p:cNvSpPr>
          <p:nvPr/>
        </p:nvSpPr>
        <p:spPr bwMode="auto">
          <a:xfrm>
            <a:off x="3843838" y="8553129"/>
            <a:ext cx="2940489" cy="4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01" tIns="45101" rIns="90201" bIns="45101"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a:spcBef>
                <a:spcPct val="0"/>
              </a:spcBef>
            </a:pPr>
            <a:fld id="{7450EC5B-6BF5-40A6-82FF-7D883BB69046}" type="slidenum">
              <a:rPr lang="en-GB" altLang="en-US">
                <a:latin typeface="Times New Roman" pitchFamily="18" charset="0"/>
              </a:rPr>
              <a:pPr algn="r">
                <a:spcBef>
                  <a:spcPct val="0"/>
                </a:spcBef>
              </a:pPr>
              <a:t>47</a:t>
            </a:fld>
            <a:endParaRPr lang="en-GB" altLang="en-US">
              <a:latin typeface="Times New Roman" pitchFamily="18" charset="0"/>
            </a:endParaRPr>
          </a:p>
        </p:txBody>
      </p:sp>
      <p:sp>
        <p:nvSpPr>
          <p:cNvPr id="69636" name="Rectangle 7"/>
          <p:cNvSpPr txBox="1">
            <a:spLocks noGrp="1" noChangeArrowheads="1"/>
          </p:cNvSpPr>
          <p:nvPr/>
        </p:nvSpPr>
        <p:spPr bwMode="auto">
          <a:xfrm>
            <a:off x="3843838" y="8553129"/>
            <a:ext cx="2940489" cy="4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01" tIns="45101" rIns="90201" bIns="45101"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a:spcBef>
                <a:spcPct val="0"/>
              </a:spcBef>
            </a:pPr>
            <a:fld id="{9C1490D4-8B5D-4CFD-8269-E8C6095C0AD7}" type="slidenum">
              <a:rPr lang="en-GB" altLang="en-US">
                <a:latin typeface="Times New Roman" pitchFamily="18" charset="0"/>
                <a:cs typeface="Arial" charset="0"/>
              </a:rPr>
              <a:pPr algn="r">
                <a:spcBef>
                  <a:spcPct val="0"/>
                </a:spcBef>
              </a:pPr>
              <a:t>47</a:t>
            </a:fld>
            <a:endParaRPr lang="en-GB" altLang="en-US">
              <a:latin typeface="Times New Roman" pitchFamily="18" charset="0"/>
              <a:cs typeface="Arial" charset="0"/>
            </a:endParaRPr>
          </a:p>
        </p:txBody>
      </p:sp>
      <p:sp>
        <p:nvSpPr>
          <p:cNvPr id="80897" name="Text Box 1"/>
          <p:cNvSpPr txBox="1">
            <a:spLocks noChangeArrowheads="1"/>
          </p:cNvSpPr>
          <p:nvPr/>
        </p:nvSpPr>
        <p:spPr bwMode="auto">
          <a:xfrm>
            <a:off x="980163" y="298277"/>
            <a:ext cx="4824001" cy="3602369"/>
          </a:xfrm>
          <a:prstGeom prst="rect">
            <a:avLst/>
          </a:prstGeom>
          <a:solidFill>
            <a:srgbClr val="FFFFFF"/>
          </a:solidFill>
          <a:ln w="9360">
            <a:solidFill>
              <a:srgbClr val="000000"/>
            </a:solidFill>
            <a:miter lim="800000"/>
            <a:headEnd/>
            <a:tailEnd/>
          </a:ln>
          <a:effectLst/>
        </p:spPr>
        <p:txBody>
          <a:bodyPr wrap="none" lIns="90201" tIns="45101" rIns="90201" bIns="45101" anchor="ctr"/>
          <a:lstStyle/>
          <a:p>
            <a:pPr eaLnBrk="0" hangingPunct="0">
              <a:defRPr/>
            </a:pPr>
            <a:endParaRPr lang="en-US">
              <a:effectLst>
                <a:outerShdw blurRad="38100" dist="38100" dir="2700000" algn="tl">
                  <a:srgbClr val="000000">
                    <a:alpha val="43137"/>
                  </a:srgbClr>
                </a:outerShdw>
              </a:effectLst>
            </a:endParaRPr>
          </a:p>
        </p:txBody>
      </p:sp>
      <p:sp>
        <p:nvSpPr>
          <p:cNvPr id="69638" name="Text Box 2"/>
          <p:cNvSpPr>
            <a:spLocks noGrp="1" noChangeArrowheads="1"/>
          </p:cNvSpPr>
          <p:nvPr>
            <p:ph type="body"/>
          </p:nvPr>
        </p:nvSpPr>
        <p:spPr>
          <a:xfrm>
            <a:off x="497764" y="4249658"/>
            <a:ext cx="5793411" cy="408975"/>
          </a:xfrm>
          <a:noFill/>
        </p:spPr>
        <p:txBody>
          <a:bodyPr lIns="0" tIns="0" rIns="0" bIns="0"/>
          <a:lstStyle/>
          <a:p>
            <a:pPr>
              <a:lnSpc>
                <a:spcPct val="95000"/>
              </a:lnSpc>
              <a:spcBef>
                <a:spcPts val="448"/>
              </a:spcBef>
              <a:tabLst>
                <a:tab pos="0" algn="l"/>
                <a:tab pos="441057" algn="l"/>
                <a:tab pos="883650" algn="l"/>
                <a:tab pos="1327781" algn="l"/>
                <a:tab pos="1770374" algn="l"/>
                <a:tab pos="2212968" algn="l"/>
                <a:tab pos="2657098" algn="l"/>
                <a:tab pos="3099693" algn="l"/>
                <a:tab pos="3542286" algn="l"/>
                <a:tab pos="3986416" algn="l"/>
                <a:tab pos="4429009" algn="l"/>
                <a:tab pos="4873140" algn="l"/>
                <a:tab pos="5315734" algn="l"/>
                <a:tab pos="5758328" algn="l"/>
                <a:tab pos="6202457" algn="l"/>
                <a:tab pos="6645051" algn="l"/>
                <a:tab pos="7089181" algn="l"/>
                <a:tab pos="7531776" algn="l"/>
                <a:tab pos="7974369" algn="l"/>
                <a:tab pos="8418499" algn="l"/>
                <a:tab pos="8861092" algn="l"/>
              </a:tabLst>
            </a:pPr>
            <a:endParaRPr lang="en-GB" altLang="en-US">
              <a:latin typeface="Arial" charset="0"/>
              <a:ea typeface="Arial Unicode MS" pitchFamily="34" charset="-128"/>
              <a:cs typeface="Arial Unicode MS" pitchFamily="34" charset="-128"/>
            </a:endParaRPr>
          </a:p>
          <a:p>
            <a:pPr>
              <a:spcBef>
                <a:spcPts val="448"/>
              </a:spcBef>
              <a:tabLst>
                <a:tab pos="0" algn="l"/>
                <a:tab pos="441057" algn="l"/>
                <a:tab pos="883650" algn="l"/>
                <a:tab pos="1327781" algn="l"/>
                <a:tab pos="1770374" algn="l"/>
                <a:tab pos="2212968" algn="l"/>
                <a:tab pos="2657098" algn="l"/>
                <a:tab pos="3099693" algn="l"/>
                <a:tab pos="3542286" algn="l"/>
                <a:tab pos="3986416" algn="l"/>
                <a:tab pos="4429009" algn="l"/>
                <a:tab pos="4873140" algn="l"/>
                <a:tab pos="5315734" algn="l"/>
                <a:tab pos="5758328" algn="l"/>
                <a:tab pos="6202457" algn="l"/>
                <a:tab pos="6645051" algn="l"/>
                <a:tab pos="7089181" algn="l"/>
                <a:tab pos="7531776" algn="l"/>
                <a:tab pos="7974369" algn="l"/>
                <a:tab pos="8418499" algn="l"/>
                <a:tab pos="8861092" algn="l"/>
              </a:tabLst>
            </a:pPr>
            <a:endParaRPr lang="en-GB" altLang="en-US">
              <a:latin typeface="Arial" charset="0"/>
              <a:ea typeface="Arial Unicode MS" pitchFamily="34" charset="-128"/>
              <a:cs typeface="Arial Unicode MS" pitchFamily="34" charset="-128"/>
            </a:endParaRPr>
          </a:p>
        </p:txBody>
      </p:sp>
    </p:spTree>
    <p:extLst>
      <p:ext uri="{BB962C8B-B14F-4D97-AF65-F5344CB8AC3E}">
        <p14:creationId xmlns:p14="http://schemas.microsoft.com/office/powerpoint/2010/main" val="1704965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19215" indent="-276621" eaLnBrk="0" hangingPunct="0">
              <a:spcBef>
                <a:spcPct val="30000"/>
              </a:spcBef>
              <a:defRPr sz="1200">
                <a:solidFill>
                  <a:schemeClr val="tx1"/>
                </a:solidFill>
                <a:latin typeface="Arial" charset="0"/>
              </a:defRPr>
            </a:lvl2pPr>
            <a:lvl3pPr marL="1106484" indent="-221297" eaLnBrk="0" hangingPunct="0">
              <a:spcBef>
                <a:spcPct val="30000"/>
              </a:spcBef>
              <a:defRPr sz="1200">
                <a:solidFill>
                  <a:schemeClr val="tx1"/>
                </a:solidFill>
                <a:latin typeface="Arial" charset="0"/>
              </a:defRPr>
            </a:lvl3pPr>
            <a:lvl4pPr marL="1549077" indent="-221297" eaLnBrk="0" hangingPunct="0">
              <a:spcBef>
                <a:spcPct val="30000"/>
              </a:spcBef>
              <a:defRPr sz="1200">
                <a:solidFill>
                  <a:schemeClr val="tx1"/>
                </a:solidFill>
                <a:latin typeface="Arial" charset="0"/>
              </a:defRPr>
            </a:lvl4pPr>
            <a:lvl5pPr marL="1991671" indent="-221297" eaLnBrk="0" hangingPunct="0">
              <a:spcBef>
                <a:spcPct val="30000"/>
              </a:spcBef>
              <a:defRPr sz="1200">
                <a:solidFill>
                  <a:schemeClr val="tx1"/>
                </a:solidFill>
                <a:latin typeface="Arial" charset="0"/>
              </a:defRPr>
            </a:lvl5pPr>
            <a:lvl6pPr marL="2434265" indent="-221297" eaLnBrk="0" fontAlgn="base" hangingPunct="0">
              <a:spcBef>
                <a:spcPct val="30000"/>
              </a:spcBef>
              <a:spcAft>
                <a:spcPct val="0"/>
              </a:spcAft>
              <a:defRPr sz="1200">
                <a:solidFill>
                  <a:schemeClr val="tx1"/>
                </a:solidFill>
                <a:latin typeface="Arial" charset="0"/>
              </a:defRPr>
            </a:lvl6pPr>
            <a:lvl7pPr marL="2876858" indent="-221297" eaLnBrk="0" fontAlgn="base" hangingPunct="0">
              <a:spcBef>
                <a:spcPct val="30000"/>
              </a:spcBef>
              <a:spcAft>
                <a:spcPct val="0"/>
              </a:spcAft>
              <a:defRPr sz="1200">
                <a:solidFill>
                  <a:schemeClr val="tx1"/>
                </a:solidFill>
                <a:latin typeface="Arial" charset="0"/>
              </a:defRPr>
            </a:lvl7pPr>
            <a:lvl8pPr marL="3319452" indent="-221297" eaLnBrk="0" fontAlgn="base" hangingPunct="0">
              <a:spcBef>
                <a:spcPct val="30000"/>
              </a:spcBef>
              <a:spcAft>
                <a:spcPct val="0"/>
              </a:spcAft>
              <a:defRPr sz="1200">
                <a:solidFill>
                  <a:schemeClr val="tx1"/>
                </a:solidFill>
                <a:latin typeface="Arial" charset="0"/>
              </a:defRPr>
            </a:lvl8pPr>
            <a:lvl9pPr marL="3762045" indent="-22129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A66B1B0-53FC-4190-A17D-FC102B0531E6}" type="slidenum">
              <a:rPr lang="en-GB" altLang="en-US" smtClean="0"/>
              <a:pPr eaLnBrk="1" hangingPunct="1">
                <a:spcBef>
                  <a:spcPct val="0"/>
                </a:spcBef>
              </a:pPr>
              <a:t>50</a:t>
            </a:fld>
            <a:endParaRPr lang="en-GB" altLang="en-US"/>
          </a:p>
        </p:txBody>
      </p:sp>
      <p:sp>
        <p:nvSpPr>
          <p:cNvPr id="64515" name="Rectangle 7"/>
          <p:cNvSpPr txBox="1">
            <a:spLocks noGrp="1" noChangeArrowheads="1"/>
          </p:cNvSpPr>
          <p:nvPr/>
        </p:nvSpPr>
        <p:spPr bwMode="auto">
          <a:xfrm>
            <a:off x="3843838" y="8553129"/>
            <a:ext cx="2940489" cy="4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01" tIns="45101" rIns="90201" bIns="45101"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a:spcBef>
                <a:spcPct val="0"/>
              </a:spcBef>
            </a:pPr>
            <a:fld id="{8CDD22EF-44E1-4C21-9B2D-073E681A2A8F}" type="slidenum">
              <a:rPr lang="en-GB" altLang="en-US">
                <a:latin typeface="Times New Roman" pitchFamily="18" charset="0"/>
              </a:rPr>
              <a:pPr algn="r">
                <a:spcBef>
                  <a:spcPct val="0"/>
                </a:spcBef>
              </a:pPr>
              <a:t>50</a:t>
            </a:fld>
            <a:endParaRPr lang="en-GB" altLang="en-US">
              <a:latin typeface="Times New Roman" pitchFamily="18" charset="0"/>
            </a:endParaRPr>
          </a:p>
        </p:txBody>
      </p:sp>
      <p:sp>
        <p:nvSpPr>
          <p:cNvPr id="64516" name="Rectangle 7"/>
          <p:cNvSpPr txBox="1">
            <a:spLocks noGrp="1" noChangeArrowheads="1"/>
          </p:cNvSpPr>
          <p:nvPr/>
        </p:nvSpPr>
        <p:spPr bwMode="auto">
          <a:xfrm>
            <a:off x="3843838" y="8553129"/>
            <a:ext cx="2940489" cy="4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01" tIns="45101" rIns="90201" bIns="45101"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a:spcBef>
                <a:spcPct val="0"/>
              </a:spcBef>
            </a:pPr>
            <a:fld id="{DDD23646-E0E5-4C82-A05A-568DB828827B}" type="slidenum">
              <a:rPr lang="en-GB" altLang="en-US">
                <a:latin typeface="Times New Roman" pitchFamily="18" charset="0"/>
                <a:cs typeface="Arial" charset="0"/>
              </a:rPr>
              <a:pPr algn="r">
                <a:spcBef>
                  <a:spcPct val="0"/>
                </a:spcBef>
              </a:pPr>
              <a:t>50</a:t>
            </a:fld>
            <a:endParaRPr lang="en-GB" altLang="en-US">
              <a:latin typeface="Times New Roman" pitchFamily="18" charset="0"/>
              <a:cs typeface="Arial" charset="0"/>
            </a:endParaRPr>
          </a:p>
        </p:txBody>
      </p:sp>
      <p:sp>
        <p:nvSpPr>
          <p:cNvPr id="74753" name="Text Box 1"/>
          <p:cNvSpPr txBox="1">
            <a:spLocks noChangeArrowheads="1"/>
          </p:cNvSpPr>
          <p:nvPr/>
        </p:nvSpPr>
        <p:spPr bwMode="auto">
          <a:xfrm>
            <a:off x="980163" y="298277"/>
            <a:ext cx="4824001" cy="3602369"/>
          </a:xfrm>
          <a:prstGeom prst="rect">
            <a:avLst/>
          </a:prstGeom>
          <a:solidFill>
            <a:srgbClr val="FFFFFF"/>
          </a:solidFill>
          <a:ln w="9360">
            <a:solidFill>
              <a:srgbClr val="000000"/>
            </a:solidFill>
            <a:miter lim="800000"/>
            <a:headEnd/>
            <a:tailEnd/>
          </a:ln>
          <a:effectLst/>
        </p:spPr>
        <p:txBody>
          <a:bodyPr wrap="none" lIns="90201" tIns="45101" rIns="90201" bIns="45101" anchor="ctr"/>
          <a:lstStyle/>
          <a:p>
            <a:pPr eaLnBrk="0" hangingPunct="0">
              <a:defRPr/>
            </a:pPr>
            <a:endParaRPr lang="en-US">
              <a:effectLst>
                <a:outerShdw blurRad="38100" dist="38100" dir="2700000" algn="tl">
                  <a:srgbClr val="000000">
                    <a:alpha val="43137"/>
                  </a:srgbClr>
                </a:outerShdw>
              </a:effectLst>
            </a:endParaRPr>
          </a:p>
        </p:txBody>
      </p:sp>
      <p:sp>
        <p:nvSpPr>
          <p:cNvPr id="64518" name="Text Box 2"/>
          <p:cNvSpPr>
            <a:spLocks noGrp="1" noChangeArrowheads="1"/>
          </p:cNvSpPr>
          <p:nvPr>
            <p:ph type="body"/>
          </p:nvPr>
        </p:nvSpPr>
        <p:spPr>
          <a:xfrm>
            <a:off x="497764" y="4249658"/>
            <a:ext cx="5793411" cy="408975"/>
          </a:xfrm>
          <a:noFill/>
        </p:spPr>
        <p:txBody>
          <a:bodyPr lIns="0" tIns="0" rIns="0" bIns="0"/>
          <a:lstStyle/>
          <a:p>
            <a:pPr>
              <a:lnSpc>
                <a:spcPct val="95000"/>
              </a:lnSpc>
              <a:spcBef>
                <a:spcPts val="448"/>
              </a:spcBef>
              <a:tabLst>
                <a:tab pos="0" algn="l"/>
                <a:tab pos="441057" algn="l"/>
                <a:tab pos="883650" algn="l"/>
                <a:tab pos="1327781" algn="l"/>
                <a:tab pos="1770374" algn="l"/>
                <a:tab pos="2212968" algn="l"/>
                <a:tab pos="2657098" algn="l"/>
                <a:tab pos="3099693" algn="l"/>
                <a:tab pos="3542286" algn="l"/>
                <a:tab pos="3986416" algn="l"/>
                <a:tab pos="4429009" algn="l"/>
                <a:tab pos="4873140" algn="l"/>
                <a:tab pos="5315734" algn="l"/>
                <a:tab pos="5758328" algn="l"/>
                <a:tab pos="6202457" algn="l"/>
                <a:tab pos="6645051" algn="l"/>
                <a:tab pos="7089181" algn="l"/>
                <a:tab pos="7531776" algn="l"/>
                <a:tab pos="7974369" algn="l"/>
                <a:tab pos="8418499" algn="l"/>
                <a:tab pos="8861092" algn="l"/>
              </a:tabLst>
            </a:pPr>
            <a:endParaRPr lang="en-GB" altLang="en-US">
              <a:latin typeface="Arial" charset="0"/>
              <a:ea typeface="Arial Unicode MS" pitchFamily="34" charset="-128"/>
              <a:cs typeface="Arial Unicode MS" pitchFamily="34" charset="-128"/>
            </a:endParaRPr>
          </a:p>
          <a:p>
            <a:pPr>
              <a:spcBef>
                <a:spcPts val="448"/>
              </a:spcBef>
              <a:tabLst>
                <a:tab pos="0" algn="l"/>
                <a:tab pos="441057" algn="l"/>
                <a:tab pos="883650" algn="l"/>
                <a:tab pos="1327781" algn="l"/>
                <a:tab pos="1770374" algn="l"/>
                <a:tab pos="2212968" algn="l"/>
                <a:tab pos="2657098" algn="l"/>
                <a:tab pos="3099693" algn="l"/>
                <a:tab pos="3542286" algn="l"/>
                <a:tab pos="3986416" algn="l"/>
                <a:tab pos="4429009" algn="l"/>
                <a:tab pos="4873140" algn="l"/>
                <a:tab pos="5315734" algn="l"/>
                <a:tab pos="5758328" algn="l"/>
                <a:tab pos="6202457" algn="l"/>
                <a:tab pos="6645051" algn="l"/>
                <a:tab pos="7089181" algn="l"/>
                <a:tab pos="7531776" algn="l"/>
                <a:tab pos="7974369" algn="l"/>
                <a:tab pos="8418499" algn="l"/>
                <a:tab pos="8861092" algn="l"/>
              </a:tabLst>
            </a:pPr>
            <a:endParaRPr lang="en-GB" altLang="en-US">
              <a:latin typeface="Arial" charset="0"/>
              <a:ea typeface="Arial Unicode MS" pitchFamily="34" charset="-128"/>
              <a:cs typeface="Arial Unicode MS" pitchFamily="34" charset="-128"/>
            </a:endParaRPr>
          </a:p>
        </p:txBody>
      </p:sp>
    </p:spTree>
    <p:extLst>
      <p:ext uri="{BB962C8B-B14F-4D97-AF65-F5344CB8AC3E}">
        <p14:creationId xmlns:p14="http://schemas.microsoft.com/office/powerpoint/2010/main" val="3680522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19215" indent="-276621" eaLnBrk="0" hangingPunct="0">
              <a:spcBef>
                <a:spcPct val="30000"/>
              </a:spcBef>
              <a:defRPr sz="1200">
                <a:solidFill>
                  <a:schemeClr val="tx1"/>
                </a:solidFill>
                <a:latin typeface="Arial" charset="0"/>
              </a:defRPr>
            </a:lvl2pPr>
            <a:lvl3pPr marL="1106484" indent="-221297" eaLnBrk="0" hangingPunct="0">
              <a:spcBef>
                <a:spcPct val="30000"/>
              </a:spcBef>
              <a:defRPr sz="1200">
                <a:solidFill>
                  <a:schemeClr val="tx1"/>
                </a:solidFill>
                <a:latin typeface="Arial" charset="0"/>
              </a:defRPr>
            </a:lvl3pPr>
            <a:lvl4pPr marL="1549077" indent="-221297" eaLnBrk="0" hangingPunct="0">
              <a:spcBef>
                <a:spcPct val="30000"/>
              </a:spcBef>
              <a:defRPr sz="1200">
                <a:solidFill>
                  <a:schemeClr val="tx1"/>
                </a:solidFill>
                <a:latin typeface="Arial" charset="0"/>
              </a:defRPr>
            </a:lvl4pPr>
            <a:lvl5pPr marL="1991671" indent="-221297" eaLnBrk="0" hangingPunct="0">
              <a:spcBef>
                <a:spcPct val="30000"/>
              </a:spcBef>
              <a:defRPr sz="1200">
                <a:solidFill>
                  <a:schemeClr val="tx1"/>
                </a:solidFill>
                <a:latin typeface="Arial" charset="0"/>
              </a:defRPr>
            </a:lvl5pPr>
            <a:lvl6pPr marL="2434265" indent="-221297" eaLnBrk="0" fontAlgn="base" hangingPunct="0">
              <a:spcBef>
                <a:spcPct val="30000"/>
              </a:spcBef>
              <a:spcAft>
                <a:spcPct val="0"/>
              </a:spcAft>
              <a:defRPr sz="1200">
                <a:solidFill>
                  <a:schemeClr val="tx1"/>
                </a:solidFill>
                <a:latin typeface="Arial" charset="0"/>
              </a:defRPr>
            </a:lvl6pPr>
            <a:lvl7pPr marL="2876858" indent="-221297" eaLnBrk="0" fontAlgn="base" hangingPunct="0">
              <a:spcBef>
                <a:spcPct val="30000"/>
              </a:spcBef>
              <a:spcAft>
                <a:spcPct val="0"/>
              </a:spcAft>
              <a:defRPr sz="1200">
                <a:solidFill>
                  <a:schemeClr val="tx1"/>
                </a:solidFill>
                <a:latin typeface="Arial" charset="0"/>
              </a:defRPr>
            </a:lvl7pPr>
            <a:lvl8pPr marL="3319452" indent="-221297" eaLnBrk="0" fontAlgn="base" hangingPunct="0">
              <a:spcBef>
                <a:spcPct val="30000"/>
              </a:spcBef>
              <a:spcAft>
                <a:spcPct val="0"/>
              </a:spcAft>
              <a:defRPr sz="1200">
                <a:solidFill>
                  <a:schemeClr val="tx1"/>
                </a:solidFill>
                <a:latin typeface="Arial" charset="0"/>
              </a:defRPr>
            </a:lvl8pPr>
            <a:lvl9pPr marL="3762045" indent="-22129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25FD6E7-E919-4A65-BE82-40CE1FB2AF56}" type="slidenum">
              <a:rPr lang="en-GB" altLang="en-US" smtClean="0"/>
              <a:pPr eaLnBrk="1" hangingPunct="1">
                <a:spcBef>
                  <a:spcPct val="0"/>
                </a:spcBef>
              </a:pPr>
              <a:t>51</a:t>
            </a:fld>
            <a:endParaRPr lang="en-GB" altLang="en-US"/>
          </a:p>
        </p:txBody>
      </p:sp>
      <p:sp>
        <p:nvSpPr>
          <p:cNvPr id="65539" name="Rectangle 7"/>
          <p:cNvSpPr txBox="1">
            <a:spLocks noGrp="1" noChangeArrowheads="1"/>
          </p:cNvSpPr>
          <p:nvPr/>
        </p:nvSpPr>
        <p:spPr bwMode="auto">
          <a:xfrm>
            <a:off x="3843838" y="8553129"/>
            <a:ext cx="2940489" cy="4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01" tIns="45101" rIns="90201" bIns="45101"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a:spcBef>
                <a:spcPct val="0"/>
              </a:spcBef>
            </a:pPr>
            <a:fld id="{3475CEFE-D8E7-4CED-AC80-F312FA211560}" type="slidenum">
              <a:rPr lang="en-GB" altLang="en-US">
                <a:latin typeface="Times New Roman" pitchFamily="18" charset="0"/>
              </a:rPr>
              <a:pPr algn="r">
                <a:spcBef>
                  <a:spcPct val="0"/>
                </a:spcBef>
              </a:pPr>
              <a:t>51</a:t>
            </a:fld>
            <a:endParaRPr lang="en-GB" altLang="en-US">
              <a:latin typeface="Times New Roman" pitchFamily="18" charset="0"/>
            </a:endParaRPr>
          </a:p>
        </p:txBody>
      </p:sp>
      <p:sp>
        <p:nvSpPr>
          <p:cNvPr id="65540" name="Rectangle 7"/>
          <p:cNvSpPr txBox="1">
            <a:spLocks noGrp="1" noChangeArrowheads="1"/>
          </p:cNvSpPr>
          <p:nvPr/>
        </p:nvSpPr>
        <p:spPr bwMode="auto">
          <a:xfrm>
            <a:off x="3843838" y="8553129"/>
            <a:ext cx="2940489" cy="4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01" tIns="45101" rIns="90201" bIns="45101"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a:spcBef>
                <a:spcPct val="0"/>
              </a:spcBef>
            </a:pPr>
            <a:fld id="{BE8FF64E-9927-4FD1-BEDC-27841C189100}" type="slidenum">
              <a:rPr lang="en-GB" altLang="en-US">
                <a:latin typeface="Times New Roman" pitchFamily="18" charset="0"/>
                <a:cs typeface="Arial" charset="0"/>
              </a:rPr>
              <a:pPr algn="r">
                <a:spcBef>
                  <a:spcPct val="0"/>
                </a:spcBef>
              </a:pPr>
              <a:t>51</a:t>
            </a:fld>
            <a:endParaRPr lang="en-GB" altLang="en-US">
              <a:latin typeface="Times New Roman" pitchFamily="18" charset="0"/>
              <a:cs typeface="Arial" charset="0"/>
            </a:endParaRPr>
          </a:p>
        </p:txBody>
      </p:sp>
      <p:sp>
        <p:nvSpPr>
          <p:cNvPr id="75777" name="Text Box 1"/>
          <p:cNvSpPr txBox="1">
            <a:spLocks noChangeArrowheads="1"/>
          </p:cNvSpPr>
          <p:nvPr/>
        </p:nvSpPr>
        <p:spPr bwMode="auto">
          <a:xfrm>
            <a:off x="980163" y="298277"/>
            <a:ext cx="4824001" cy="3602369"/>
          </a:xfrm>
          <a:prstGeom prst="rect">
            <a:avLst/>
          </a:prstGeom>
          <a:solidFill>
            <a:srgbClr val="FFFFFF"/>
          </a:solidFill>
          <a:ln w="9360">
            <a:solidFill>
              <a:srgbClr val="000000"/>
            </a:solidFill>
            <a:miter lim="800000"/>
            <a:headEnd/>
            <a:tailEnd/>
          </a:ln>
          <a:effectLst/>
        </p:spPr>
        <p:txBody>
          <a:bodyPr wrap="none" lIns="90201" tIns="45101" rIns="90201" bIns="45101" anchor="ctr"/>
          <a:lstStyle/>
          <a:p>
            <a:pPr eaLnBrk="0" hangingPunct="0">
              <a:defRPr/>
            </a:pPr>
            <a:endParaRPr lang="en-US">
              <a:effectLst>
                <a:outerShdw blurRad="38100" dist="38100" dir="2700000" algn="tl">
                  <a:srgbClr val="000000">
                    <a:alpha val="43137"/>
                  </a:srgbClr>
                </a:outerShdw>
              </a:effectLst>
            </a:endParaRPr>
          </a:p>
        </p:txBody>
      </p:sp>
      <p:sp>
        <p:nvSpPr>
          <p:cNvPr id="65542" name="Text Box 2"/>
          <p:cNvSpPr>
            <a:spLocks noGrp="1" noChangeArrowheads="1"/>
          </p:cNvSpPr>
          <p:nvPr>
            <p:ph type="body"/>
          </p:nvPr>
        </p:nvSpPr>
        <p:spPr>
          <a:xfrm>
            <a:off x="497764" y="4249658"/>
            <a:ext cx="5793411" cy="408975"/>
          </a:xfrm>
          <a:noFill/>
        </p:spPr>
        <p:txBody>
          <a:bodyPr lIns="0" tIns="0" rIns="0" bIns="0"/>
          <a:lstStyle/>
          <a:p>
            <a:pPr>
              <a:lnSpc>
                <a:spcPct val="95000"/>
              </a:lnSpc>
              <a:spcBef>
                <a:spcPts val="448"/>
              </a:spcBef>
              <a:tabLst>
                <a:tab pos="0" algn="l"/>
                <a:tab pos="441057" algn="l"/>
                <a:tab pos="883650" algn="l"/>
                <a:tab pos="1327781" algn="l"/>
                <a:tab pos="1770374" algn="l"/>
                <a:tab pos="2212968" algn="l"/>
                <a:tab pos="2657098" algn="l"/>
                <a:tab pos="3099693" algn="l"/>
                <a:tab pos="3542286" algn="l"/>
                <a:tab pos="3986416" algn="l"/>
                <a:tab pos="4429009" algn="l"/>
                <a:tab pos="4873140" algn="l"/>
                <a:tab pos="5315734" algn="l"/>
                <a:tab pos="5758328" algn="l"/>
                <a:tab pos="6202457" algn="l"/>
                <a:tab pos="6645051" algn="l"/>
                <a:tab pos="7089181" algn="l"/>
                <a:tab pos="7531776" algn="l"/>
                <a:tab pos="7974369" algn="l"/>
                <a:tab pos="8418499" algn="l"/>
                <a:tab pos="8861092" algn="l"/>
              </a:tabLst>
            </a:pPr>
            <a:endParaRPr lang="en-GB" altLang="en-US">
              <a:latin typeface="Arial" charset="0"/>
              <a:ea typeface="Arial Unicode MS" pitchFamily="34" charset="-128"/>
              <a:cs typeface="Arial Unicode MS" pitchFamily="34" charset="-128"/>
            </a:endParaRPr>
          </a:p>
          <a:p>
            <a:pPr>
              <a:spcBef>
                <a:spcPts val="448"/>
              </a:spcBef>
              <a:tabLst>
                <a:tab pos="0" algn="l"/>
                <a:tab pos="441057" algn="l"/>
                <a:tab pos="883650" algn="l"/>
                <a:tab pos="1327781" algn="l"/>
                <a:tab pos="1770374" algn="l"/>
                <a:tab pos="2212968" algn="l"/>
                <a:tab pos="2657098" algn="l"/>
                <a:tab pos="3099693" algn="l"/>
                <a:tab pos="3542286" algn="l"/>
                <a:tab pos="3986416" algn="l"/>
                <a:tab pos="4429009" algn="l"/>
                <a:tab pos="4873140" algn="l"/>
                <a:tab pos="5315734" algn="l"/>
                <a:tab pos="5758328" algn="l"/>
                <a:tab pos="6202457" algn="l"/>
                <a:tab pos="6645051" algn="l"/>
                <a:tab pos="7089181" algn="l"/>
                <a:tab pos="7531776" algn="l"/>
                <a:tab pos="7974369" algn="l"/>
                <a:tab pos="8418499" algn="l"/>
                <a:tab pos="8861092" algn="l"/>
              </a:tabLst>
            </a:pPr>
            <a:endParaRPr lang="en-GB" altLang="en-US">
              <a:latin typeface="Arial" charset="0"/>
              <a:ea typeface="Arial Unicode MS" pitchFamily="34" charset="-128"/>
              <a:cs typeface="Arial Unicode MS" pitchFamily="34" charset="-128"/>
            </a:endParaRPr>
          </a:p>
        </p:txBody>
      </p:sp>
    </p:spTree>
    <p:extLst>
      <p:ext uri="{BB962C8B-B14F-4D97-AF65-F5344CB8AC3E}">
        <p14:creationId xmlns:p14="http://schemas.microsoft.com/office/powerpoint/2010/main" val="347913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19215" indent="-276621" eaLnBrk="0" hangingPunct="0">
              <a:spcBef>
                <a:spcPct val="30000"/>
              </a:spcBef>
              <a:defRPr sz="1200">
                <a:solidFill>
                  <a:schemeClr val="tx1"/>
                </a:solidFill>
                <a:latin typeface="Arial" charset="0"/>
              </a:defRPr>
            </a:lvl2pPr>
            <a:lvl3pPr marL="1106484" indent="-221297" eaLnBrk="0" hangingPunct="0">
              <a:spcBef>
                <a:spcPct val="30000"/>
              </a:spcBef>
              <a:defRPr sz="1200">
                <a:solidFill>
                  <a:schemeClr val="tx1"/>
                </a:solidFill>
                <a:latin typeface="Arial" charset="0"/>
              </a:defRPr>
            </a:lvl3pPr>
            <a:lvl4pPr marL="1549077" indent="-221297" eaLnBrk="0" hangingPunct="0">
              <a:spcBef>
                <a:spcPct val="30000"/>
              </a:spcBef>
              <a:defRPr sz="1200">
                <a:solidFill>
                  <a:schemeClr val="tx1"/>
                </a:solidFill>
                <a:latin typeface="Arial" charset="0"/>
              </a:defRPr>
            </a:lvl4pPr>
            <a:lvl5pPr marL="1991671" indent="-221297" eaLnBrk="0" hangingPunct="0">
              <a:spcBef>
                <a:spcPct val="30000"/>
              </a:spcBef>
              <a:defRPr sz="1200">
                <a:solidFill>
                  <a:schemeClr val="tx1"/>
                </a:solidFill>
                <a:latin typeface="Arial" charset="0"/>
              </a:defRPr>
            </a:lvl5pPr>
            <a:lvl6pPr marL="2434265" indent="-221297" eaLnBrk="0" fontAlgn="base" hangingPunct="0">
              <a:spcBef>
                <a:spcPct val="30000"/>
              </a:spcBef>
              <a:spcAft>
                <a:spcPct val="0"/>
              </a:spcAft>
              <a:defRPr sz="1200">
                <a:solidFill>
                  <a:schemeClr val="tx1"/>
                </a:solidFill>
                <a:latin typeface="Arial" charset="0"/>
              </a:defRPr>
            </a:lvl6pPr>
            <a:lvl7pPr marL="2876858" indent="-221297" eaLnBrk="0" fontAlgn="base" hangingPunct="0">
              <a:spcBef>
                <a:spcPct val="30000"/>
              </a:spcBef>
              <a:spcAft>
                <a:spcPct val="0"/>
              </a:spcAft>
              <a:defRPr sz="1200">
                <a:solidFill>
                  <a:schemeClr val="tx1"/>
                </a:solidFill>
                <a:latin typeface="Arial" charset="0"/>
              </a:defRPr>
            </a:lvl7pPr>
            <a:lvl8pPr marL="3319452" indent="-221297" eaLnBrk="0" fontAlgn="base" hangingPunct="0">
              <a:spcBef>
                <a:spcPct val="30000"/>
              </a:spcBef>
              <a:spcAft>
                <a:spcPct val="0"/>
              </a:spcAft>
              <a:defRPr sz="1200">
                <a:solidFill>
                  <a:schemeClr val="tx1"/>
                </a:solidFill>
                <a:latin typeface="Arial" charset="0"/>
              </a:defRPr>
            </a:lvl8pPr>
            <a:lvl9pPr marL="3762045" indent="-22129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71D2D97-B3C0-49F1-A2B2-91FF1845135E}" type="slidenum">
              <a:rPr lang="en-GB" altLang="en-US" smtClean="0"/>
              <a:pPr eaLnBrk="1" hangingPunct="1">
                <a:spcBef>
                  <a:spcPct val="0"/>
                </a:spcBef>
              </a:pPr>
              <a:t>52</a:t>
            </a:fld>
            <a:endParaRPr lang="en-GB" altLang="en-US"/>
          </a:p>
        </p:txBody>
      </p:sp>
      <p:sp>
        <p:nvSpPr>
          <p:cNvPr id="66563" name="Rectangle 7"/>
          <p:cNvSpPr txBox="1">
            <a:spLocks noGrp="1" noChangeArrowheads="1"/>
          </p:cNvSpPr>
          <p:nvPr/>
        </p:nvSpPr>
        <p:spPr bwMode="auto">
          <a:xfrm>
            <a:off x="3843838" y="8553129"/>
            <a:ext cx="2940489" cy="4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01" tIns="45101" rIns="90201" bIns="45101"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a:spcBef>
                <a:spcPct val="0"/>
              </a:spcBef>
            </a:pPr>
            <a:fld id="{82340CB9-CBAA-4BCB-907B-A032374DCB07}" type="slidenum">
              <a:rPr lang="en-GB" altLang="en-US">
                <a:latin typeface="Times New Roman" pitchFamily="18" charset="0"/>
              </a:rPr>
              <a:pPr algn="r">
                <a:spcBef>
                  <a:spcPct val="0"/>
                </a:spcBef>
              </a:pPr>
              <a:t>52</a:t>
            </a:fld>
            <a:endParaRPr lang="en-GB" altLang="en-US">
              <a:latin typeface="Times New Roman" pitchFamily="18" charset="0"/>
            </a:endParaRPr>
          </a:p>
        </p:txBody>
      </p:sp>
      <p:sp>
        <p:nvSpPr>
          <p:cNvPr id="66564" name="Rectangle 7"/>
          <p:cNvSpPr txBox="1">
            <a:spLocks noGrp="1" noChangeArrowheads="1"/>
          </p:cNvSpPr>
          <p:nvPr/>
        </p:nvSpPr>
        <p:spPr bwMode="auto">
          <a:xfrm>
            <a:off x="3843838" y="8553129"/>
            <a:ext cx="2940489" cy="4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01" tIns="45101" rIns="90201" bIns="45101"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a:spcBef>
                <a:spcPct val="0"/>
              </a:spcBef>
            </a:pPr>
            <a:fld id="{E6ECA2E4-3606-47B5-8E53-390A9219ADA6}" type="slidenum">
              <a:rPr lang="en-GB" altLang="en-US">
                <a:latin typeface="Times New Roman" pitchFamily="18" charset="0"/>
                <a:cs typeface="Arial" charset="0"/>
              </a:rPr>
              <a:pPr algn="r">
                <a:spcBef>
                  <a:spcPct val="0"/>
                </a:spcBef>
              </a:pPr>
              <a:t>52</a:t>
            </a:fld>
            <a:endParaRPr lang="en-GB" altLang="en-US">
              <a:latin typeface="Times New Roman" pitchFamily="18" charset="0"/>
              <a:cs typeface="Arial" charset="0"/>
            </a:endParaRPr>
          </a:p>
        </p:txBody>
      </p:sp>
      <p:sp>
        <p:nvSpPr>
          <p:cNvPr id="76801" name="Text Box 1"/>
          <p:cNvSpPr txBox="1">
            <a:spLocks noChangeArrowheads="1"/>
          </p:cNvSpPr>
          <p:nvPr/>
        </p:nvSpPr>
        <p:spPr bwMode="auto">
          <a:xfrm>
            <a:off x="980163" y="298277"/>
            <a:ext cx="4824001" cy="3602369"/>
          </a:xfrm>
          <a:prstGeom prst="rect">
            <a:avLst/>
          </a:prstGeom>
          <a:solidFill>
            <a:srgbClr val="FFFFFF"/>
          </a:solidFill>
          <a:ln w="9360">
            <a:solidFill>
              <a:srgbClr val="000000"/>
            </a:solidFill>
            <a:miter lim="800000"/>
            <a:headEnd/>
            <a:tailEnd/>
          </a:ln>
          <a:effectLst/>
        </p:spPr>
        <p:txBody>
          <a:bodyPr wrap="none" lIns="90201" tIns="45101" rIns="90201" bIns="45101" anchor="ctr"/>
          <a:lstStyle/>
          <a:p>
            <a:pPr eaLnBrk="0" hangingPunct="0">
              <a:defRPr/>
            </a:pPr>
            <a:endParaRPr lang="en-US">
              <a:effectLst>
                <a:outerShdw blurRad="38100" dist="38100" dir="2700000" algn="tl">
                  <a:srgbClr val="000000">
                    <a:alpha val="43137"/>
                  </a:srgbClr>
                </a:outerShdw>
              </a:effectLst>
            </a:endParaRPr>
          </a:p>
        </p:txBody>
      </p:sp>
      <p:sp>
        <p:nvSpPr>
          <p:cNvPr id="66566" name="Text Box 2"/>
          <p:cNvSpPr>
            <a:spLocks noGrp="1" noChangeArrowheads="1"/>
          </p:cNvSpPr>
          <p:nvPr>
            <p:ph type="body"/>
          </p:nvPr>
        </p:nvSpPr>
        <p:spPr>
          <a:xfrm>
            <a:off x="497764" y="4249658"/>
            <a:ext cx="5793411" cy="408975"/>
          </a:xfrm>
          <a:noFill/>
        </p:spPr>
        <p:txBody>
          <a:bodyPr lIns="0" tIns="0" rIns="0" bIns="0"/>
          <a:lstStyle/>
          <a:p>
            <a:pPr>
              <a:lnSpc>
                <a:spcPct val="95000"/>
              </a:lnSpc>
              <a:spcBef>
                <a:spcPts val="448"/>
              </a:spcBef>
              <a:tabLst>
                <a:tab pos="0" algn="l"/>
                <a:tab pos="441057" algn="l"/>
                <a:tab pos="883650" algn="l"/>
                <a:tab pos="1327781" algn="l"/>
                <a:tab pos="1770374" algn="l"/>
                <a:tab pos="2212968" algn="l"/>
                <a:tab pos="2657098" algn="l"/>
                <a:tab pos="3099693" algn="l"/>
                <a:tab pos="3542286" algn="l"/>
                <a:tab pos="3986416" algn="l"/>
                <a:tab pos="4429009" algn="l"/>
                <a:tab pos="4873140" algn="l"/>
                <a:tab pos="5315734" algn="l"/>
                <a:tab pos="5758328" algn="l"/>
                <a:tab pos="6202457" algn="l"/>
                <a:tab pos="6645051" algn="l"/>
                <a:tab pos="7089181" algn="l"/>
                <a:tab pos="7531776" algn="l"/>
                <a:tab pos="7974369" algn="l"/>
                <a:tab pos="8418499" algn="l"/>
                <a:tab pos="8861092" algn="l"/>
              </a:tabLst>
            </a:pPr>
            <a:endParaRPr lang="en-GB" altLang="en-US">
              <a:latin typeface="Arial" charset="0"/>
              <a:ea typeface="Arial Unicode MS" pitchFamily="34" charset="-128"/>
              <a:cs typeface="Arial Unicode MS" pitchFamily="34" charset="-128"/>
            </a:endParaRPr>
          </a:p>
          <a:p>
            <a:pPr>
              <a:spcBef>
                <a:spcPts val="448"/>
              </a:spcBef>
              <a:tabLst>
                <a:tab pos="0" algn="l"/>
                <a:tab pos="441057" algn="l"/>
                <a:tab pos="883650" algn="l"/>
                <a:tab pos="1327781" algn="l"/>
                <a:tab pos="1770374" algn="l"/>
                <a:tab pos="2212968" algn="l"/>
                <a:tab pos="2657098" algn="l"/>
                <a:tab pos="3099693" algn="l"/>
                <a:tab pos="3542286" algn="l"/>
                <a:tab pos="3986416" algn="l"/>
                <a:tab pos="4429009" algn="l"/>
                <a:tab pos="4873140" algn="l"/>
                <a:tab pos="5315734" algn="l"/>
                <a:tab pos="5758328" algn="l"/>
                <a:tab pos="6202457" algn="l"/>
                <a:tab pos="6645051" algn="l"/>
                <a:tab pos="7089181" algn="l"/>
                <a:tab pos="7531776" algn="l"/>
                <a:tab pos="7974369" algn="l"/>
                <a:tab pos="8418499" algn="l"/>
                <a:tab pos="8861092" algn="l"/>
              </a:tabLst>
            </a:pPr>
            <a:endParaRPr lang="en-GB" altLang="en-US">
              <a:latin typeface="Arial" charset="0"/>
              <a:ea typeface="Arial Unicode MS" pitchFamily="34" charset="-128"/>
              <a:cs typeface="Arial Unicode MS" pitchFamily="34" charset="-128"/>
            </a:endParaRPr>
          </a:p>
        </p:txBody>
      </p:sp>
    </p:spTree>
    <p:extLst>
      <p:ext uri="{BB962C8B-B14F-4D97-AF65-F5344CB8AC3E}">
        <p14:creationId xmlns:p14="http://schemas.microsoft.com/office/powerpoint/2010/main" val="2687060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19215" indent="-276621" eaLnBrk="0" hangingPunct="0">
              <a:spcBef>
                <a:spcPct val="30000"/>
              </a:spcBef>
              <a:defRPr sz="1200">
                <a:solidFill>
                  <a:schemeClr val="tx1"/>
                </a:solidFill>
                <a:latin typeface="Arial" charset="0"/>
              </a:defRPr>
            </a:lvl2pPr>
            <a:lvl3pPr marL="1106484" indent="-221297" eaLnBrk="0" hangingPunct="0">
              <a:spcBef>
                <a:spcPct val="30000"/>
              </a:spcBef>
              <a:defRPr sz="1200">
                <a:solidFill>
                  <a:schemeClr val="tx1"/>
                </a:solidFill>
                <a:latin typeface="Arial" charset="0"/>
              </a:defRPr>
            </a:lvl3pPr>
            <a:lvl4pPr marL="1549077" indent="-221297" eaLnBrk="0" hangingPunct="0">
              <a:spcBef>
                <a:spcPct val="30000"/>
              </a:spcBef>
              <a:defRPr sz="1200">
                <a:solidFill>
                  <a:schemeClr val="tx1"/>
                </a:solidFill>
                <a:latin typeface="Arial" charset="0"/>
              </a:defRPr>
            </a:lvl4pPr>
            <a:lvl5pPr marL="1991671" indent="-221297" eaLnBrk="0" hangingPunct="0">
              <a:spcBef>
                <a:spcPct val="30000"/>
              </a:spcBef>
              <a:defRPr sz="1200">
                <a:solidFill>
                  <a:schemeClr val="tx1"/>
                </a:solidFill>
                <a:latin typeface="Arial" charset="0"/>
              </a:defRPr>
            </a:lvl5pPr>
            <a:lvl6pPr marL="2434265" indent="-221297" eaLnBrk="0" fontAlgn="base" hangingPunct="0">
              <a:spcBef>
                <a:spcPct val="30000"/>
              </a:spcBef>
              <a:spcAft>
                <a:spcPct val="0"/>
              </a:spcAft>
              <a:defRPr sz="1200">
                <a:solidFill>
                  <a:schemeClr val="tx1"/>
                </a:solidFill>
                <a:latin typeface="Arial" charset="0"/>
              </a:defRPr>
            </a:lvl6pPr>
            <a:lvl7pPr marL="2876858" indent="-221297" eaLnBrk="0" fontAlgn="base" hangingPunct="0">
              <a:spcBef>
                <a:spcPct val="30000"/>
              </a:spcBef>
              <a:spcAft>
                <a:spcPct val="0"/>
              </a:spcAft>
              <a:defRPr sz="1200">
                <a:solidFill>
                  <a:schemeClr val="tx1"/>
                </a:solidFill>
                <a:latin typeface="Arial" charset="0"/>
              </a:defRPr>
            </a:lvl7pPr>
            <a:lvl8pPr marL="3319452" indent="-221297" eaLnBrk="0" fontAlgn="base" hangingPunct="0">
              <a:spcBef>
                <a:spcPct val="30000"/>
              </a:spcBef>
              <a:spcAft>
                <a:spcPct val="0"/>
              </a:spcAft>
              <a:defRPr sz="1200">
                <a:solidFill>
                  <a:schemeClr val="tx1"/>
                </a:solidFill>
                <a:latin typeface="Arial" charset="0"/>
              </a:defRPr>
            </a:lvl8pPr>
            <a:lvl9pPr marL="3762045" indent="-22129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5CCE088-46A9-400A-B777-44AE93E6A46A}" type="slidenum">
              <a:rPr lang="en-GB" altLang="en-US" smtClean="0"/>
              <a:pPr eaLnBrk="1" hangingPunct="1">
                <a:spcBef>
                  <a:spcPct val="0"/>
                </a:spcBef>
              </a:pPr>
              <a:t>53</a:t>
            </a:fld>
            <a:endParaRPr lang="en-GB" altLang="en-US"/>
          </a:p>
        </p:txBody>
      </p:sp>
      <p:sp>
        <p:nvSpPr>
          <p:cNvPr id="67587" name="Rectangle 7"/>
          <p:cNvSpPr txBox="1">
            <a:spLocks noGrp="1" noChangeArrowheads="1"/>
          </p:cNvSpPr>
          <p:nvPr/>
        </p:nvSpPr>
        <p:spPr bwMode="auto">
          <a:xfrm>
            <a:off x="3843838" y="8553129"/>
            <a:ext cx="2940489" cy="4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01" tIns="45101" rIns="90201" bIns="45101"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a:spcBef>
                <a:spcPct val="0"/>
              </a:spcBef>
            </a:pPr>
            <a:fld id="{06C394CA-B31D-4F44-B9FB-F698034878F0}" type="slidenum">
              <a:rPr lang="en-GB" altLang="en-US">
                <a:latin typeface="Times New Roman" pitchFamily="18" charset="0"/>
              </a:rPr>
              <a:pPr algn="r">
                <a:spcBef>
                  <a:spcPct val="0"/>
                </a:spcBef>
              </a:pPr>
              <a:t>53</a:t>
            </a:fld>
            <a:endParaRPr lang="en-GB" altLang="en-US">
              <a:latin typeface="Times New Roman" pitchFamily="18" charset="0"/>
            </a:endParaRPr>
          </a:p>
        </p:txBody>
      </p:sp>
      <p:sp>
        <p:nvSpPr>
          <p:cNvPr id="67588" name="Rectangle 7"/>
          <p:cNvSpPr txBox="1">
            <a:spLocks noGrp="1" noChangeArrowheads="1"/>
          </p:cNvSpPr>
          <p:nvPr/>
        </p:nvSpPr>
        <p:spPr bwMode="auto">
          <a:xfrm>
            <a:off x="3843838" y="8553129"/>
            <a:ext cx="2940489" cy="4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01" tIns="45101" rIns="90201" bIns="45101"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a:spcBef>
                <a:spcPct val="0"/>
              </a:spcBef>
            </a:pPr>
            <a:fld id="{33544EBE-8BFE-4D76-BC83-4F89BFACF898}" type="slidenum">
              <a:rPr lang="en-GB" altLang="en-US">
                <a:latin typeface="Times New Roman" pitchFamily="18" charset="0"/>
                <a:cs typeface="Arial" charset="0"/>
              </a:rPr>
              <a:pPr algn="r">
                <a:spcBef>
                  <a:spcPct val="0"/>
                </a:spcBef>
              </a:pPr>
              <a:t>53</a:t>
            </a:fld>
            <a:endParaRPr lang="en-GB" altLang="en-US">
              <a:latin typeface="Times New Roman" pitchFamily="18" charset="0"/>
              <a:cs typeface="Arial" charset="0"/>
            </a:endParaRPr>
          </a:p>
        </p:txBody>
      </p:sp>
      <p:sp>
        <p:nvSpPr>
          <p:cNvPr id="77825" name="Text Box 1"/>
          <p:cNvSpPr txBox="1">
            <a:spLocks noChangeArrowheads="1"/>
          </p:cNvSpPr>
          <p:nvPr/>
        </p:nvSpPr>
        <p:spPr bwMode="auto">
          <a:xfrm>
            <a:off x="980163" y="298277"/>
            <a:ext cx="4824001" cy="3602369"/>
          </a:xfrm>
          <a:prstGeom prst="rect">
            <a:avLst/>
          </a:prstGeom>
          <a:solidFill>
            <a:srgbClr val="FFFFFF"/>
          </a:solidFill>
          <a:ln w="9360">
            <a:solidFill>
              <a:srgbClr val="000000"/>
            </a:solidFill>
            <a:miter lim="800000"/>
            <a:headEnd/>
            <a:tailEnd/>
          </a:ln>
          <a:effectLst/>
        </p:spPr>
        <p:txBody>
          <a:bodyPr wrap="none" lIns="90201" tIns="45101" rIns="90201" bIns="45101" anchor="ctr"/>
          <a:lstStyle/>
          <a:p>
            <a:pPr eaLnBrk="0" hangingPunct="0">
              <a:defRPr/>
            </a:pPr>
            <a:endParaRPr lang="en-US">
              <a:effectLst>
                <a:outerShdw blurRad="38100" dist="38100" dir="2700000" algn="tl">
                  <a:srgbClr val="000000">
                    <a:alpha val="43137"/>
                  </a:srgbClr>
                </a:outerShdw>
              </a:effectLst>
            </a:endParaRPr>
          </a:p>
        </p:txBody>
      </p:sp>
      <p:sp>
        <p:nvSpPr>
          <p:cNvPr id="67590" name="Text Box 2"/>
          <p:cNvSpPr>
            <a:spLocks noGrp="1" noChangeArrowheads="1"/>
          </p:cNvSpPr>
          <p:nvPr>
            <p:ph type="body"/>
          </p:nvPr>
        </p:nvSpPr>
        <p:spPr>
          <a:xfrm>
            <a:off x="497764" y="4249658"/>
            <a:ext cx="5793411" cy="408975"/>
          </a:xfrm>
          <a:noFill/>
        </p:spPr>
        <p:txBody>
          <a:bodyPr lIns="0" tIns="0" rIns="0" bIns="0"/>
          <a:lstStyle/>
          <a:p>
            <a:pPr>
              <a:lnSpc>
                <a:spcPct val="95000"/>
              </a:lnSpc>
              <a:spcBef>
                <a:spcPts val="448"/>
              </a:spcBef>
              <a:tabLst>
                <a:tab pos="0" algn="l"/>
                <a:tab pos="441057" algn="l"/>
                <a:tab pos="883650" algn="l"/>
                <a:tab pos="1327781" algn="l"/>
                <a:tab pos="1770374" algn="l"/>
                <a:tab pos="2212968" algn="l"/>
                <a:tab pos="2657098" algn="l"/>
                <a:tab pos="3099693" algn="l"/>
                <a:tab pos="3542286" algn="l"/>
                <a:tab pos="3986416" algn="l"/>
                <a:tab pos="4429009" algn="l"/>
                <a:tab pos="4873140" algn="l"/>
                <a:tab pos="5315734" algn="l"/>
                <a:tab pos="5758328" algn="l"/>
                <a:tab pos="6202457" algn="l"/>
                <a:tab pos="6645051" algn="l"/>
                <a:tab pos="7089181" algn="l"/>
                <a:tab pos="7531776" algn="l"/>
                <a:tab pos="7974369" algn="l"/>
                <a:tab pos="8418499" algn="l"/>
                <a:tab pos="8861092" algn="l"/>
              </a:tabLst>
            </a:pPr>
            <a:endParaRPr lang="en-GB" altLang="en-US">
              <a:latin typeface="Arial" charset="0"/>
              <a:ea typeface="Arial Unicode MS" pitchFamily="34" charset="-128"/>
              <a:cs typeface="Arial Unicode MS" pitchFamily="34" charset="-128"/>
            </a:endParaRPr>
          </a:p>
          <a:p>
            <a:pPr>
              <a:spcBef>
                <a:spcPts val="448"/>
              </a:spcBef>
              <a:tabLst>
                <a:tab pos="0" algn="l"/>
                <a:tab pos="441057" algn="l"/>
                <a:tab pos="883650" algn="l"/>
                <a:tab pos="1327781" algn="l"/>
                <a:tab pos="1770374" algn="l"/>
                <a:tab pos="2212968" algn="l"/>
                <a:tab pos="2657098" algn="l"/>
                <a:tab pos="3099693" algn="l"/>
                <a:tab pos="3542286" algn="l"/>
                <a:tab pos="3986416" algn="l"/>
                <a:tab pos="4429009" algn="l"/>
                <a:tab pos="4873140" algn="l"/>
                <a:tab pos="5315734" algn="l"/>
                <a:tab pos="5758328" algn="l"/>
                <a:tab pos="6202457" algn="l"/>
                <a:tab pos="6645051" algn="l"/>
                <a:tab pos="7089181" algn="l"/>
                <a:tab pos="7531776" algn="l"/>
                <a:tab pos="7974369" algn="l"/>
                <a:tab pos="8418499" algn="l"/>
                <a:tab pos="8861092" algn="l"/>
              </a:tabLst>
            </a:pPr>
            <a:endParaRPr lang="en-GB" altLang="en-US">
              <a:latin typeface="Arial" charset="0"/>
              <a:ea typeface="Arial Unicode MS" pitchFamily="34" charset="-128"/>
              <a:cs typeface="Arial Unicode MS" pitchFamily="34" charset="-128"/>
            </a:endParaRPr>
          </a:p>
        </p:txBody>
      </p:sp>
    </p:spTree>
    <p:extLst>
      <p:ext uri="{BB962C8B-B14F-4D97-AF65-F5344CB8AC3E}">
        <p14:creationId xmlns:p14="http://schemas.microsoft.com/office/powerpoint/2010/main" val="3608015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BF8DD-6228-478B-BB2F-0D877236E1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C8C23729-603A-424B-A425-4CEA429B61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C4BFB4DD-DAF1-45D9-AA41-8AB9EC1FEF5C}"/>
              </a:ext>
            </a:extLst>
          </p:cNvPr>
          <p:cNvSpPr>
            <a:spLocks noGrp="1"/>
          </p:cNvSpPr>
          <p:nvPr>
            <p:ph type="dt" sz="half" idx="10"/>
          </p:nvPr>
        </p:nvSpPr>
        <p:spPr/>
        <p:txBody>
          <a:bodyPr/>
          <a:lstStyle/>
          <a:p>
            <a:fld id="{24B9D85A-E66E-4981-A834-7D6918E77235}" type="datetimeFigureOut">
              <a:rPr lang="en-IE" smtClean="0"/>
              <a:t>20/11/2024</a:t>
            </a:fld>
            <a:endParaRPr lang="en-IE"/>
          </a:p>
        </p:txBody>
      </p:sp>
      <p:sp>
        <p:nvSpPr>
          <p:cNvPr id="5" name="Footer Placeholder 4">
            <a:extLst>
              <a:ext uri="{FF2B5EF4-FFF2-40B4-BE49-F238E27FC236}">
                <a16:creationId xmlns:a16="http://schemas.microsoft.com/office/drawing/2014/main" id="{58285FFE-9370-4A52-975E-20ACF1424C7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7B2C485-8D75-48D7-8E0E-7D19A3D9CF1C}"/>
              </a:ext>
            </a:extLst>
          </p:cNvPr>
          <p:cNvSpPr>
            <a:spLocks noGrp="1"/>
          </p:cNvSpPr>
          <p:nvPr>
            <p:ph type="sldNum" sz="quarter" idx="12"/>
          </p:nvPr>
        </p:nvSpPr>
        <p:spPr/>
        <p:txBody>
          <a:bodyPr/>
          <a:lstStyle/>
          <a:p>
            <a:fld id="{FB8D6763-9B7F-4534-A430-FEBCCABB5F80}" type="slidenum">
              <a:rPr lang="en-IE" smtClean="0"/>
              <a:t>‹#›</a:t>
            </a:fld>
            <a:endParaRPr lang="en-IE"/>
          </a:p>
        </p:txBody>
      </p:sp>
    </p:spTree>
    <p:extLst>
      <p:ext uri="{BB962C8B-B14F-4D97-AF65-F5344CB8AC3E}">
        <p14:creationId xmlns:p14="http://schemas.microsoft.com/office/powerpoint/2010/main" val="615750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831E8-6CC1-43C0-8514-5D6C51DF631A}"/>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C2B0E9D-B347-4EF7-8A6D-99F3DCF076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6CA3B02-08C2-4A50-BFDF-721F87C0682A}"/>
              </a:ext>
            </a:extLst>
          </p:cNvPr>
          <p:cNvSpPr>
            <a:spLocks noGrp="1"/>
          </p:cNvSpPr>
          <p:nvPr>
            <p:ph type="dt" sz="half" idx="10"/>
          </p:nvPr>
        </p:nvSpPr>
        <p:spPr/>
        <p:txBody>
          <a:bodyPr/>
          <a:lstStyle/>
          <a:p>
            <a:fld id="{24B9D85A-E66E-4981-A834-7D6918E77235}" type="datetimeFigureOut">
              <a:rPr lang="en-IE" smtClean="0"/>
              <a:t>20/11/2024</a:t>
            </a:fld>
            <a:endParaRPr lang="en-IE"/>
          </a:p>
        </p:txBody>
      </p:sp>
      <p:sp>
        <p:nvSpPr>
          <p:cNvPr id="5" name="Footer Placeholder 4">
            <a:extLst>
              <a:ext uri="{FF2B5EF4-FFF2-40B4-BE49-F238E27FC236}">
                <a16:creationId xmlns:a16="http://schemas.microsoft.com/office/drawing/2014/main" id="{CEA19569-CBEB-4157-B64F-E65EA12ED63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4449AD0-D970-4C94-9368-D793C7ACB106}"/>
              </a:ext>
            </a:extLst>
          </p:cNvPr>
          <p:cNvSpPr>
            <a:spLocks noGrp="1"/>
          </p:cNvSpPr>
          <p:nvPr>
            <p:ph type="sldNum" sz="quarter" idx="12"/>
          </p:nvPr>
        </p:nvSpPr>
        <p:spPr/>
        <p:txBody>
          <a:bodyPr/>
          <a:lstStyle/>
          <a:p>
            <a:fld id="{FB8D6763-9B7F-4534-A430-FEBCCABB5F80}" type="slidenum">
              <a:rPr lang="en-IE" smtClean="0"/>
              <a:t>‹#›</a:t>
            </a:fld>
            <a:endParaRPr lang="en-IE"/>
          </a:p>
        </p:txBody>
      </p:sp>
    </p:spTree>
    <p:extLst>
      <p:ext uri="{BB962C8B-B14F-4D97-AF65-F5344CB8AC3E}">
        <p14:creationId xmlns:p14="http://schemas.microsoft.com/office/powerpoint/2010/main" val="693471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F792CE-4A83-47DC-BC2D-7BB3478348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9C52ABB-CB58-45E1-B576-D2D1A8EC773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B8E4E30-DAE6-457A-9387-DE7E8D1AB4C3}"/>
              </a:ext>
            </a:extLst>
          </p:cNvPr>
          <p:cNvSpPr>
            <a:spLocks noGrp="1"/>
          </p:cNvSpPr>
          <p:nvPr>
            <p:ph type="dt" sz="half" idx="10"/>
          </p:nvPr>
        </p:nvSpPr>
        <p:spPr/>
        <p:txBody>
          <a:bodyPr/>
          <a:lstStyle/>
          <a:p>
            <a:fld id="{24B9D85A-E66E-4981-A834-7D6918E77235}" type="datetimeFigureOut">
              <a:rPr lang="en-IE" smtClean="0"/>
              <a:t>20/11/2024</a:t>
            </a:fld>
            <a:endParaRPr lang="en-IE"/>
          </a:p>
        </p:txBody>
      </p:sp>
      <p:sp>
        <p:nvSpPr>
          <p:cNvPr id="5" name="Footer Placeholder 4">
            <a:extLst>
              <a:ext uri="{FF2B5EF4-FFF2-40B4-BE49-F238E27FC236}">
                <a16:creationId xmlns:a16="http://schemas.microsoft.com/office/drawing/2014/main" id="{8B9A2462-3544-4F70-92A2-C7BC5F52527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4F9B0E1-17CA-49F3-8A97-680CF644306C}"/>
              </a:ext>
            </a:extLst>
          </p:cNvPr>
          <p:cNvSpPr>
            <a:spLocks noGrp="1"/>
          </p:cNvSpPr>
          <p:nvPr>
            <p:ph type="sldNum" sz="quarter" idx="12"/>
          </p:nvPr>
        </p:nvSpPr>
        <p:spPr/>
        <p:txBody>
          <a:bodyPr/>
          <a:lstStyle/>
          <a:p>
            <a:fld id="{FB8D6763-9B7F-4534-A430-FEBCCABB5F80}" type="slidenum">
              <a:rPr lang="en-IE" smtClean="0"/>
              <a:t>‹#›</a:t>
            </a:fld>
            <a:endParaRPr lang="en-IE"/>
          </a:p>
        </p:txBody>
      </p:sp>
    </p:spTree>
    <p:extLst>
      <p:ext uri="{BB962C8B-B14F-4D97-AF65-F5344CB8AC3E}">
        <p14:creationId xmlns:p14="http://schemas.microsoft.com/office/powerpoint/2010/main" val="2088348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B259A-45B2-43E4-B9A6-12E73F4CECC0}"/>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AA7A40B-543D-4339-8E3A-386996625E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C757905-69A6-4C81-9C6F-001E503A77DE}"/>
              </a:ext>
            </a:extLst>
          </p:cNvPr>
          <p:cNvSpPr>
            <a:spLocks noGrp="1"/>
          </p:cNvSpPr>
          <p:nvPr>
            <p:ph type="dt" sz="half" idx="10"/>
          </p:nvPr>
        </p:nvSpPr>
        <p:spPr/>
        <p:txBody>
          <a:bodyPr/>
          <a:lstStyle/>
          <a:p>
            <a:fld id="{24B9D85A-E66E-4981-A834-7D6918E77235}" type="datetimeFigureOut">
              <a:rPr lang="en-IE" smtClean="0"/>
              <a:t>20/11/2024</a:t>
            </a:fld>
            <a:endParaRPr lang="en-IE"/>
          </a:p>
        </p:txBody>
      </p:sp>
      <p:sp>
        <p:nvSpPr>
          <p:cNvPr id="5" name="Footer Placeholder 4">
            <a:extLst>
              <a:ext uri="{FF2B5EF4-FFF2-40B4-BE49-F238E27FC236}">
                <a16:creationId xmlns:a16="http://schemas.microsoft.com/office/drawing/2014/main" id="{6ABB770E-64FC-4293-857C-6E7F3AFED8B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50222C2-CCBF-4C3D-A6B1-34B829EA613F}"/>
              </a:ext>
            </a:extLst>
          </p:cNvPr>
          <p:cNvSpPr>
            <a:spLocks noGrp="1"/>
          </p:cNvSpPr>
          <p:nvPr>
            <p:ph type="sldNum" sz="quarter" idx="12"/>
          </p:nvPr>
        </p:nvSpPr>
        <p:spPr/>
        <p:txBody>
          <a:bodyPr/>
          <a:lstStyle/>
          <a:p>
            <a:fld id="{FB8D6763-9B7F-4534-A430-FEBCCABB5F80}" type="slidenum">
              <a:rPr lang="en-IE" smtClean="0"/>
              <a:t>‹#›</a:t>
            </a:fld>
            <a:endParaRPr lang="en-IE"/>
          </a:p>
        </p:txBody>
      </p:sp>
    </p:spTree>
    <p:extLst>
      <p:ext uri="{BB962C8B-B14F-4D97-AF65-F5344CB8AC3E}">
        <p14:creationId xmlns:p14="http://schemas.microsoft.com/office/powerpoint/2010/main" val="138292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05003-1AE0-4FCD-92CB-9DC22F286E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327973B-1370-464C-957E-2199403D88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A8CCD3-E3B5-4A37-B29A-604CF5AE574F}"/>
              </a:ext>
            </a:extLst>
          </p:cNvPr>
          <p:cNvSpPr>
            <a:spLocks noGrp="1"/>
          </p:cNvSpPr>
          <p:nvPr>
            <p:ph type="dt" sz="half" idx="10"/>
          </p:nvPr>
        </p:nvSpPr>
        <p:spPr/>
        <p:txBody>
          <a:bodyPr/>
          <a:lstStyle/>
          <a:p>
            <a:fld id="{24B9D85A-E66E-4981-A834-7D6918E77235}" type="datetimeFigureOut">
              <a:rPr lang="en-IE" smtClean="0"/>
              <a:t>20/11/2024</a:t>
            </a:fld>
            <a:endParaRPr lang="en-IE"/>
          </a:p>
        </p:txBody>
      </p:sp>
      <p:sp>
        <p:nvSpPr>
          <p:cNvPr id="5" name="Footer Placeholder 4">
            <a:extLst>
              <a:ext uri="{FF2B5EF4-FFF2-40B4-BE49-F238E27FC236}">
                <a16:creationId xmlns:a16="http://schemas.microsoft.com/office/drawing/2014/main" id="{6B175C96-C180-4AC4-8C43-E5818BDDABB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6EF5423-213D-4C5A-A1CB-DD8DFDEA8F9B}"/>
              </a:ext>
            </a:extLst>
          </p:cNvPr>
          <p:cNvSpPr>
            <a:spLocks noGrp="1"/>
          </p:cNvSpPr>
          <p:nvPr>
            <p:ph type="sldNum" sz="quarter" idx="12"/>
          </p:nvPr>
        </p:nvSpPr>
        <p:spPr/>
        <p:txBody>
          <a:bodyPr/>
          <a:lstStyle/>
          <a:p>
            <a:fld id="{FB8D6763-9B7F-4534-A430-FEBCCABB5F80}" type="slidenum">
              <a:rPr lang="en-IE" smtClean="0"/>
              <a:t>‹#›</a:t>
            </a:fld>
            <a:endParaRPr lang="en-IE"/>
          </a:p>
        </p:txBody>
      </p:sp>
    </p:spTree>
    <p:extLst>
      <p:ext uri="{BB962C8B-B14F-4D97-AF65-F5344CB8AC3E}">
        <p14:creationId xmlns:p14="http://schemas.microsoft.com/office/powerpoint/2010/main" val="3645877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29DA0-D250-4B83-9EB8-103AFA415A1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7AEE83A-40FA-4F93-BB3E-C967B256528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CC3DB6A0-86C5-4B10-B72A-1741B7EF6B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26E360BD-2208-490B-8C3A-37E9E6B3A26F}"/>
              </a:ext>
            </a:extLst>
          </p:cNvPr>
          <p:cNvSpPr>
            <a:spLocks noGrp="1"/>
          </p:cNvSpPr>
          <p:nvPr>
            <p:ph type="dt" sz="half" idx="10"/>
          </p:nvPr>
        </p:nvSpPr>
        <p:spPr/>
        <p:txBody>
          <a:bodyPr/>
          <a:lstStyle/>
          <a:p>
            <a:fld id="{24B9D85A-E66E-4981-A834-7D6918E77235}" type="datetimeFigureOut">
              <a:rPr lang="en-IE" smtClean="0"/>
              <a:t>20/11/2024</a:t>
            </a:fld>
            <a:endParaRPr lang="en-IE"/>
          </a:p>
        </p:txBody>
      </p:sp>
      <p:sp>
        <p:nvSpPr>
          <p:cNvPr id="6" name="Footer Placeholder 5">
            <a:extLst>
              <a:ext uri="{FF2B5EF4-FFF2-40B4-BE49-F238E27FC236}">
                <a16:creationId xmlns:a16="http://schemas.microsoft.com/office/drawing/2014/main" id="{7291F684-A169-4B72-A6F8-EE49CA19C64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9E98D51-6284-40A8-8C87-7C7493C4D85C}"/>
              </a:ext>
            </a:extLst>
          </p:cNvPr>
          <p:cNvSpPr>
            <a:spLocks noGrp="1"/>
          </p:cNvSpPr>
          <p:nvPr>
            <p:ph type="sldNum" sz="quarter" idx="12"/>
          </p:nvPr>
        </p:nvSpPr>
        <p:spPr/>
        <p:txBody>
          <a:bodyPr/>
          <a:lstStyle/>
          <a:p>
            <a:fld id="{FB8D6763-9B7F-4534-A430-FEBCCABB5F80}" type="slidenum">
              <a:rPr lang="en-IE" smtClean="0"/>
              <a:t>‹#›</a:t>
            </a:fld>
            <a:endParaRPr lang="en-IE"/>
          </a:p>
        </p:txBody>
      </p:sp>
    </p:spTree>
    <p:extLst>
      <p:ext uri="{BB962C8B-B14F-4D97-AF65-F5344CB8AC3E}">
        <p14:creationId xmlns:p14="http://schemas.microsoft.com/office/powerpoint/2010/main" val="3138332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57078-F928-47A6-A7E2-082029C9F727}"/>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8BF8428-0A09-4A5F-9F2C-0749DDD102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7938A0-61C4-4E73-951A-6F25D96576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1FC2C4D-991A-4A26-BFF3-E926B4EFA1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F71C58F-93D3-4B01-8117-5E6526E638D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92439F3A-04B8-4A47-9F03-C6744B61BD04}"/>
              </a:ext>
            </a:extLst>
          </p:cNvPr>
          <p:cNvSpPr>
            <a:spLocks noGrp="1"/>
          </p:cNvSpPr>
          <p:nvPr>
            <p:ph type="dt" sz="half" idx="10"/>
          </p:nvPr>
        </p:nvSpPr>
        <p:spPr/>
        <p:txBody>
          <a:bodyPr/>
          <a:lstStyle/>
          <a:p>
            <a:fld id="{24B9D85A-E66E-4981-A834-7D6918E77235}" type="datetimeFigureOut">
              <a:rPr lang="en-IE" smtClean="0"/>
              <a:t>20/11/2024</a:t>
            </a:fld>
            <a:endParaRPr lang="en-IE"/>
          </a:p>
        </p:txBody>
      </p:sp>
      <p:sp>
        <p:nvSpPr>
          <p:cNvPr id="8" name="Footer Placeholder 7">
            <a:extLst>
              <a:ext uri="{FF2B5EF4-FFF2-40B4-BE49-F238E27FC236}">
                <a16:creationId xmlns:a16="http://schemas.microsoft.com/office/drawing/2014/main" id="{1FE33B41-84E2-4FED-BCDA-C0EE2C7C7678}"/>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FC32A0FA-A3BF-4E5C-9D5E-6E5244C49219}"/>
              </a:ext>
            </a:extLst>
          </p:cNvPr>
          <p:cNvSpPr>
            <a:spLocks noGrp="1"/>
          </p:cNvSpPr>
          <p:nvPr>
            <p:ph type="sldNum" sz="quarter" idx="12"/>
          </p:nvPr>
        </p:nvSpPr>
        <p:spPr/>
        <p:txBody>
          <a:bodyPr/>
          <a:lstStyle/>
          <a:p>
            <a:fld id="{FB8D6763-9B7F-4534-A430-FEBCCABB5F80}" type="slidenum">
              <a:rPr lang="en-IE" smtClean="0"/>
              <a:t>‹#›</a:t>
            </a:fld>
            <a:endParaRPr lang="en-IE"/>
          </a:p>
        </p:txBody>
      </p:sp>
    </p:spTree>
    <p:extLst>
      <p:ext uri="{BB962C8B-B14F-4D97-AF65-F5344CB8AC3E}">
        <p14:creationId xmlns:p14="http://schemas.microsoft.com/office/powerpoint/2010/main" val="2216158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530C-D6EE-4664-8D30-A957754CC8A3}"/>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AE0DD7DF-BA14-41C3-829E-F24A42D34C0E}"/>
              </a:ext>
            </a:extLst>
          </p:cNvPr>
          <p:cNvSpPr>
            <a:spLocks noGrp="1"/>
          </p:cNvSpPr>
          <p:nvPr>
            <p:ph type="dt" sz="half" idx="10"/>
          </p:nvPr>
        </p:nvSpPr>
        <p:spPr/>
        <p:txBody>
          <a:bodyPr/>
          <a:lstStyle/>
          <a:p>
            <a:fld id="{24B9D85A-E66E-4981-A834-7D6918E77235}" type="datetimeFigureOut">
              <a:rPr lang="en-IE" smtClean="0"/>
              <a:t>20/11/2024</a:t>
            </a:fld>
            <a:endParaRPr lang="en-IE"/>
          </a:p>
        </p:txBody>
      </p:sp>
      <p:sp>
        <p:nvSpPr>
          <p:cNvPr id="4" name="Footer Placeholder 3">
            <a:extLst>
              <a:ext uri="{FF2B5EF4-FFF2-40B4-BE49-F238E27FC236}">
                <a16:creationId xmlns:a16="http://schemas.microsoft.com/office/drawing/2014/main" id="{0A01E7D5-07C9-49A0-A4EB-8379477922E7}"/>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87CD15D-A8EA-4143-AFB2-7CBD4C2B000B}"/>
              </a:ext>
            </a:extLst>
          </p:cNvPr>
          <p:cNvSpPr>
            <a:spLocks noGrp="1"/>
          </p:cNvSpPr>
          <p:nvPr>
            <p:ph type="sldNum" sz="quarter" idx="12"/>
          </p:nvPr>
        </p:nvSpPr>
        <p:spPr/>
        <p:txBody>
          <a:bodyPr/>
          <a:lstStyle/>
          <a:p>
            <a:fld id="{FB8D6763-9B7F-4534-A430-FEBCCABB5F80}" type="slidenum">
              <a:rPr lang="en-IE" smtClean="0"/>
              <a:t>‹#›</a:t>
            </a:fld>
            <a:endParaRPr lang="en-IE"/>
          </a:p>
        </p:txBody>
      </p:sp>
    </p:spTree>
    <p:extLst>
      <p:ext uri="{BB962C8B-B14F-4D97-AF65-F5344CB8AC3E}">
        <p14:creationId xmlns:p14="http://schemas.microsoft.com/office/powerpoint/2010/main" val="2471779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C198C2-9B12-400D-83B6-534BEF7E2066}"/>
              </a:ext>
            </a:extLst>
          </p:cNvPr>
          <p:cNvSpPr>
            <a:spLocks noGrp="1"/>
          </p:cNvSpPr>
          <p:nvPr>
            <p:ph type="dt" sz="half" idx="10"/>
          </p:nvPr>
        </p:nvSpPr>
        <p:spPr/>
        <p:txBody>
          <a:bodyPr/>
          <a:lstStyle/>
          <a:p>
            <a:fld id="{24B9D85A-E66E-4981-A834-7D6918E77235}" type="datetimeFigureOut">
              <a:rPr lang="en-IE" smtClean="0"/>
              <a:t>20/11/2024</a:t>
            </a:fld>
            <a:endParaRPr lang="en-IE"/>
          </a:p>
        </p:txBody>
      </p:sp>
      <p:sp>
        <p:nvSpPr>
          <p:cNvPr id="3" name="Footer Placeholder 2">
            <a:extLst>
              <a:ext uri="{FF2B5EF4-FFF2-40B4-BE49-F238E27FC236}">
                <a16:creationId xmlns:a16="http://schemas.microsoft.com/office/drawing/2014/main" id="{11870070-AB00-4494-A86E-AD1D38B83574}"/>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233CE19-8288-439A-AE12-17315305FF2F}"/>
              </a:ext>
            </a:extLst>
          </p:cNvPr>
          <p:cNvSpPr>
            <a:spLocks noGrp="1"/>
          </p:cNvSpPr>
          <p:nvPr>
            <p:ph type="sldNum" sz="quarter" idx="12"/>
          </p:nvPr>
        </p:nvSpPr>
        <p:spPr/>
        <p:txBody>
          <a:bodyPr/>
          <a:lstStyle/>
          <a:p>
            <a:fld id="{FB8D6763-9B7F-4534-A430-FEBCCABB5F80}" type="slidenum">
              <a:rPr lang="en-IE" smtClean="0"/>
              <a:t>‹#›</a:t>
            </a:fld>
            <a:endParaRPr lang="en-IE"/>
          </a:p>
        </p:txBody>
      </p:sp>
    </p:spTree>
    <p:extLst>
      <p:ext uri="{BB962C8B-B14F-4D97-AF65-F5344CB8AC3E}">
        <p14:creationId xmlns:p14="http://schemas.microsoft.com/office/powerpoint/2010/main" val="426354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B88FB-DE6A-45A9-A9BD-49739EFAB3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B438F315-5C6A-4BBF-9D7D-0FB190238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2F6FB936-7055-40DF-A1A8-DA9EB812B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31F2DF-928F-485E-8981-2D947B59BBAE}"/>
              </a:ext>
            </a:extLst>
          </p:cNvPr>
          <p:cNvSpPr>
            <a:spLocks noGrp="1"/>
          </p:cNvSpPr>
          <p:nvPr>
            <p:ph type="dt" sz="half" idx="10"/>
          </p:nvPr>
        </p:nvSpPr>
        <p:spPr/>
        <p:txBody>
          <a:bodyPr/>
          <a:lstStyle/>
          <a:p>
            <a:fld id="{24B9D85A-E66E-4981-A834-7D6918E77235}" type="datetimeFigureOut">
              <a:rPr lang="en-IE" smtClean="0"/>
              <a:t>20/11/2024</a:t>
            </a:fld>
            <a:endParaRPr lang="en-IE"/>
          </a:p>
        </p:txBody>
      </p:sp>
      <p:sp>
        <p:nvSpPr>
          <p:cNvPr id="6" name="Footer Placeholder 5">
            <a:extLst>
              <a:ext uri="{FF2B5EF4-FFF2-40B4-BE49-F238E27FC236}">
                <a16:creationId xmlns:a16="http://schemas.microsoft.com/office/drawing/2014/main" id="{BC8931C6-5058-4D00-9FAA-B4A34A209BF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FD9173E9-0A0E-4138-B1B4-80024CD51A9E}"/>
              </a:ext>
            </a:extLst>
          </p:cNvPr>
          <p:cNvSpPr>
            <a:spLocks noGrp="1"/>
          </p:cNvSpPr>
          <p:nvPr>
            <p:ph type="sldNum" sz="quarter" idx="12"/>
          </p:nvPr>
        </p:nvSpPr>
        <p:spPr/>
        <p:txBody>
          <a:bodyPr/>
          <a:lstStyle/>
          <a:p>
            <a:fld id="{FB8D6763-9B7F-4534-A430-FEBCCABB5F80}" type="slidenum">
              <a:rPr lang="en-IE" smtClean="0"/>
              <a:t>‹#›</a:t>
            </a:fld>
            <a:endParaRPr lang="en-IE"/>
          </a:p>
        </p:txBody>
      </p:sp>
    </p:spTree>
    <p:extLst>
      <p:ext uri="{BB962C8B-B14F-4D97-AF65-F5344CB8AC3E}">
        <p14:creationId xmlns:p14="http://schemas.microsoft.com/office/powerpoint/2010/main" val="1469292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779C-E046-4D88-9876-C26D72722F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26CB87C6-F7DA-4312-B1DB-D3CBA0A3EB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DCFCD92F-A171-475B-B3FB-A915BC8232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3591AD-9FBE-410D-A7A0-9765012FFE23}"/>
              </a:ext>
            </a:extLst>
          </p:cNvPr>
          <p:cNvSpPr>
            <a:spLocks noGrp="1"/>
          </p:cNvSpPr>
          <p:nvPr>
            <p:ph type="dt" sz="half" idx="10"/>
          </p:nvPr>
        </p:nvSpPr>
        <p:spPr/>
        <p:txBody>
          <a:bodyPr/>
          <a:lstStyle/>
          <a:p>
            <a:fld id="{24B9D85A-E66E-4981-A834-7D6918E77235}" type="datetimeFigureOut">
              <a:rPr lang="en-IE" smtClean="0"/>
              <a:t>20/11/2024</a:t>
            </a:fld>
            <a:endParaRPr lang="en-IE"/>
          </a:p>
        </p:txBody>
      </p:sp>
      <p:sp>
        <p:nvSpPr>
          <p:cNvPr id="6" name="Footer Placeholder 5">
            <a:extLst>
              <a:ext uri="{FF2B5EF4-FFF2-40B4-BE49-F238E27FC236}">
                <a16:creationId xmlns:a16="http://schemas.microsoft.com/office/drawing/2014/main" id="{902FFDC8-C2B1-4A42-BC9B-19F15CFCC7D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B30044B-0F98-4AEB-94C3-28F4B1B7CD6C}"/>
              </a:ext>
            </a:extLst>
          </p:cNvPr>
          <p:cNvSpPr>
            <a:spLocks noGrp="1"/>
          </p:cNvSpPr>
          <p:nvPr>
            <p:ph type="sldNum" sz="quarter" idx="12"/>
          </p:nvPr>
        </p:nvSpPr>
        <p:spPr/>
        <p:txBody>
          <a:bodyPr/>
          <a:lstStyle/>
          <a:p>
            <a:fld id="{FB8D6763-9B7F-4534-A430-FEBCCABB5F80}" type="slidenum">
              <a:rPr lang="en-IE" smtClean="0"/>
              <a:t>‹#›</a:t>
            </a:fld>
            <a:endParaRPr lang="en-IE"/>
          </a:p>
        </p:txBody>
      </p:sp>
    </p:spTree>
    <p:extLst>
      <p:ext uri="{BB962C8B-B14F-4D97-AF65-F5344CB8AC3E}">
        <p14:creationId xmlns:p14="http://schemas.microsoft.com/office/powerpoint/2010/main" val="919954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25627B-23D9-4DA9-BC01-931107B27D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40C6112-13B4-4817-9034-2E9BFF7D07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86BB003-AA40-4D2F-BEE7-6E6A25A84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9D85A-E66E-4981-A834-7D6918E77235}" type="datetimeFigureOut">
              <a:rPr lang="en-IE" smtClean="0"/>
              <a:t>20/11/2024</a:t>
            </a:fld>
            <a:endParaRPr lang="en-IE"/>
          </a:p>
        </p:txBody>
      </p:sp>
      <p:sp>
        <p:nvSpPr>
          <p:cNvPr id="5" name="Footer Placeholder 4">
            <a:extLst>
              <a:ext uri="{FF2B5EF4-FFF2-40B4-BE49-F238E27FC236}">
                <a16:creationId xmlns:a16="http://schemas.microsoft.com/office/drawing/2014/main" id="{D801DDB0-6107-448B-AB40-41BBDD9468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B2BA7382-F185-4395-8BD5-2125468D4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8D6763-9B7F-4534-A430-FEBCCABB5F80}" type="slidenum">
              <a:rPr lang="en-IE" smtClean="0"/>
              <a:t>‹#›</a:t>
            </a:fld>
            <a:endParaRPr lang="en-IE"/>
          </a:p>
        </p:txBody>
      </p:sp>
    </p:spTree>
    <p:extLst>
      <p:ext uri="{BB962C8B-B14F-4D97-AF65-F5344CB8AC3E}">
        <p14:creationId xmlns:p14="http://schemas.microsoft.com/office/powerpoint/2010/main" val="2863942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180.png"/><Relationship Id="rId12" Type="http://schemas.openxmlformats.org/officeDocument/2006/relationships/customXml" Target="../ink/ink6.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20.png"/><Relationship Id="rId5" Type="http://schemas.openxmlformats.org/officeDocument/2006/relationships/image" Target="../media/image170.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customXml" Target="../ink/ink12.xml"/><Relationship Id="rId3" Type="http://schemas.openxmlformats.org/officeDocument/2006/relationships/customXml" Target="../ink/ink7.xml"/><Relationship Id="rId7" Type="http://schemas.openxmlformats.org/officeDocument/2006/relationships/customXml" Target="../ink/ink9.xml"/><Relationship Id="rId12"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customXml" Target="../ink/ink11.xml"/><Relationship Id="rId5" Type="http://schemas.openxmlformats.org/officeDocument/2006/relationships/customXml" Target="../ink/ink8.xml"/><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customXml" Target="../ink/ink10.xml"/><Relationship Id="rId1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customXml" Target="../ink/ink15.xml"/><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customXml" Target="../ink/ink14.xml"/><Relationship Id="rId5" Type="http://schemas.openxmlformats.org/officeDocument/2006/relationships/image" Target="../media/image43.png"/><Relationship Id="rId4" Type="http://schemas.openxmlformats.org/officeDocument/2006/relationships/customXml" Target="../ink/ink13.xml"/><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customXml" Target="../ink/ink18.xml"/><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customXml" Target="../ink/ink17.xml"/><Relationship Id="rId11" Type="http://schemas.openxmlformats.org/officeDocument/2006/relationships/image" Target="../media/image50.png"/><Relationship Id="rId5" Type="http://schemas.openxmlformats.org/officeDocument/2006/relationships/image" Target="../media/image47.png"/><Relationship Id="rId10" Type="http://schemas.openxmlformats.org/officeDocument/2006/relationships/customXml" Target="../ink/ink19.xml"/><Relationship Id="rId4" Type="http://schemas.openxmlformats.org/officeDocument/2006/relationships/customXml" Target="../ink/ink16.xml"/><Relationship Id="rId9"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ustomXml" Target="../ink/ink20.xml"/><Relationship Id="rId7" Type="http://schemas.openxmlformats.org/officeDocument/2006/relationships/customXml" Target="../ink/ink22.xm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customXml" Target="../ink/ink21.xml"/><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customXml" Target="../ink/ink23.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www.google.ie/url?sa=i&amp;rct=j&amp;q=&amp;esrc=s&amp;source=images&amp;cd=&amp;cad=rja&amp;uact=8&amp;ved=0CAcQjRw&amp;url=http://gionedasilva.com/2014/07/29/planning-a-wedding/&amp;ei=SpljVIHxPOTV7ga664DQCg&amp;psig=AFQjCNHt6ISne_Sp5ngRXpTFxByDK4dXEQ&amp;ust=1415899844598667" TargetMode="Externa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accesscollege.ie/"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accesscollege.ie/wp-content/uploads/2023/09/HEAR-2024-Handbook-WEB-NEW.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accesscollege.ie/dare/providing-evidence-of-your-disability"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hyperlink" Target="https://www.susi.ie/eligibility-criteria/approved-courses/" TargetMode="External"/><Relationship Id="rId3" Type="http://schemas.openxmlformats.org/officeDocument/2006/relationships/hyperlink" Target="https://www.cao.ie/help_files/hear_info.php" TargetMode="External"/><Relationship Id="rId7" Type="http://schemas.openxmlformats.org/officeDocument/2006/relationships/hyperlink" Target="http://www.studentfinance.ie/" TargetMode="External"/><Relationship Id="rId12"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www.susi.ie/" TargetMode="External"/><Relationship Id="rId11" Type="http://schemas.openxmlformats.org/officeDocument/2006/relationships/image" Target="../media/image81.png"/><Relationship Id="rId5" Type="http://schemas.openxmlformats.org/officeDocument/2006/relationships/hyperlink" Target="https://www.cao.ie/help_files/grant_info.php" TargetMode="External"/><Relationship Id="rId10" Type="http://schemas.openxmlformats.org/officeDocument/2006/relationships/hyperlink" Target="https://www.susi.ie/eligibility-criteria/income/undergraduate-income-thresholds-and-grant-award-rates/" TargetMode="External"/><Relationship Id="rId4" Type="http://schemas.openxmlformats.org/officeDocument/2006/relationships/image" Target="../media/image80.jpeg"/><Relationship Id="rId9" Type="http://schemas.openxmlformats.org/officeDocument/2006/relationships/hyperlink" Target="https://www.susi.ie/eligibility-reckoner-app-irish/"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3" descr="C:\Users\Noreen\AppData\Local\Microsoft\Windows\Temporary Internet Files\Content.IE5\K5RQ13FL\graduate-student-silhouette-thumb8149987[1].jpg">
            <a:extLst>
              <a:ext uri="{FF2B5EF4-FFF2-40B4-BE49-F238E27FC236}">
                <a16:creationId xmlns:a16="http://schemas.microsoft.com/office/drawing/2014/main" id="{AC2A711C-EA58-909F-514C-C36D4DF26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4567" y="2919429"/>
            <a:ext cx="1905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Rectangle 2">
            <a:extLst>
              <a:ext uri="{FF2B5EF4-FFF2-40B4-BE49-F238E27FC236}">
                <a16:creationId xmlns:a16="http://schemas.microsoft.com/office/drawing/2014/main" id="{D7B42A14-1471-FB18-ED97-7F4F1405882B}"/>
              </a:ext>
            </a:extLst>
          </p:cNvPr>
          <p:cNvSpPr>
            <a:spLocks noGrp="1" noChangeArrowheads="1"/>
          </p:cNvSpPr>
          <p:nvPr>
            <p:ph type="ctrTitle"/>
          </p:nvPr>
        </p:nvSpPr>
        <p:spPr>
          <a:xfrm>
            <a:off x="2983922" y="654627"/>
            <a:ext cx="6224155" cy="1007920"/>
          </a:xfrm>
        </p:spPr>
        <p:txBody>
          <a:bodyPr>
            <a:normAutofit fontScale="90000"/>
          </a:bodyPr>
          <a:lstStyle/>
          <a:p>
            <a:pPr eaLnBrk="1" hangingPunct="1"/>
            <a:r>
              <a:rPr lang="en-IE" altLang="en-US" b="1" dirty="0">
                <a:solidFill>
                  <a:srgbClr val="00B0F0"/>
                </a:solidFill>
              </a:rPr>
              <a:t>Where To From Here?</a:t>
            </a:r>
            <a:br>
              <a:rPr lang="en-IE" altLang="en-US" sz="4000" b="1" dirty="0">
                <a:solidFill>
                  <a:schemeClr val="folHlink"/>
                </a:solidFill>
              </a:rPr>
            </a:br>
            <a:endParaRPr lang="en-GB" altLang="en-US" sz="4000" b="1" dirty="0">
              <a:solidFill>
                <a:schemeClr val="folHlink"/>
              </a:solidFill>
            </a:endParaRPr>
          </a:p>
        </p:txBody>
      </p:sp>
      <p:sp>
        <p:nvSpPr>
          <p:cNvPr id="3075" name="Rectangle 3">
            <a:extLst>
              <a:ext uri="{FF2B5EF4-FFF2-40B4-BE49-F238E27FC236}">
                <a16:creationId xmlns:a16="http://schemas.microsoft.com/office/drawing/2014/main" id="{5E82BEF6-E81C-09D3-B3D0-60FA2AA852D3}"/>
              </a:ext>
            </a:extLst>
          </p:cNvPr>
          <p:cNvSpPr>
            <a:spLocks noGrp="1" noChangeArrowheads="1"/>
          </p:cNvSpPr>
          <p:nvPr>
            <p:ph type="subTitle" idx="1"/>
          </p:nvPr>
        </p:nvSpPr>
        <p:spPr>
          <a:xfrm>
            <a:off x="2807277" y="1158587"/>
            <a:ext cx="6400800" cy="1241639"/>
          </a:xfrm>
        </p:spPr>
        <p:txBody>
          <a:bodyPr rtlCol="0">
            <a:normAutofit fontScale="85000" lnSpcReduction="20000"/>
          </a:bodyPr>
          <a:lstStyle/>
          <a:p>
            <a:pPr>
              <a:spcBef>
                <a:spcPct val="0"/>
              </a:spcBef>
              <a:defRPr/>
            </a:pPr>
            <a:r>
              <a:rPr lang="en-IE" sz="4000" b="1" dirty="0">
                <a:solidFill>
                  <a:srgbClr val="00B0F0"/>
                </a:solidFill>
              </a:rPr>
              <a:t>St. </a:t>
            </a:r>
            <a:r>
              <a:rPr lang="en-IE" sz="4000" b="1" dirty="0" err="1">
                <a:solidFill>
                  <a:srgbClr val="00B0F0"/>
                </a:solidFill>
              </a:rPr>
              <a:t>Ailbe’s</a:t>
            </a:r>
            <a:r>
              <a:rPr lang="en-IE" sz="4000" b="1" dirty="0">
                <a:solidFill>
                  <a:srgbClr val="00B0F0"/>
                </a:solidFill>
              </a:rPr>
              <a:t> School</a:t>
            </a:r>
          </a:p>
          <a:p>
            <a:pPr>
              <a:spcBef>
                <a:spcPct val="0"/>
              </a:spcBef>
              <a:defRPr/>
            </a:pPr>
            <a:endParaRPr lang="en-IE" sz="4000" b="1" dirty="0">
              <a:solidFill>
                <a:srgbClr val="00B0F0"/>
              </a:solidFill>
            </a:endParaRPr>
          </a:p>
          <a:p>
            <a:pPr>
              <a:spcBef>
                <a:spcPct val="0"/>
              </a:spcBef>
              <a:defRPr/>
            </a:pPr>
            <a:r>
              <a:rPr lang="en-IE" sz="4000" b="1" dirty="0">
                <a:solidFill>
                  <a:srgbClr val="00B0F0"/>
                </a:solidFill>
              </a:rPr>
              <a:t>Progression information Night</a:t>
            </a:r>
            <a:endParaRPr lang="en-GB" sz="4000" b="1" dirty="0">
              <a:solidFill>
                <a:srgbClr val="00B0F0"/>
              </a:solidFill>
            </a:endParaRPr>
          </a:p>
        </p:txBody>
      </p:sp>
      <p:sp>
        <p:nvSpPr>
          <p:cNvPr id="194565" name="AutoShape 2" descr="College Clipart Free Free">
            <a:extLst>
              <a:ext uri="{FF2B5EF4-FFF2-40B4-BE49-F238E27FC236}">
                <a16:creationId xmlns:a16="http://schemas.microsoft.com/office/drawing/2014/main" id="{E3B37AC3-C35A-9B24-5A2E-2ECE23454215}"/>
              </a:ext>
            </a:extLst>
          </p:cNvPr>
          <p:cNvSpPr>
            <a:spLocks noChangeAspect="1" noChangeArrowheads="1"/>
          </p:cNvSpPr>
          <p:nvPr/>
        </p:nvSpPr>
        <p:spPr bwMode="auto">
          <a:xfrm>
            <a:off x="1679576" y="-136525"/>
            <a:ext cx="296863"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400">
              <a:latin typeface="Tahoma" panose="020B0604030504040204" pitchFamily="34" charset="0"/>
            </a:endParaRPr>
          </a:p>
        </p:txBody>
      </p:sp>
      <p:sp>
        <p:nvSpPr>
          <p:cNvPr id="2" name="TextBox 1">
            <a:extLst>
              <a:ext uri="{FF2B5EF4-FFF2-40B4-BE49-F238E27FC236}">
                <a16:creationId xmlns:a16="http://schemas.microsoft.com/office/drawing/2014/main" id="{33E3EC11-F2A3-4CC3-A6D4-3A0C6B50ADC3}"/>
              </a:ext>
            </a:extLst>
          </p:cNvPr>
          <p:cNvSpPr txBox="1"/>
          <p:nvPr/>
        </p:nvSpPr>
        <p:spPr>
          <a:xfrm>
            <a:off x="508553" y="2616723"/>
            <a:ext cx="9750829" cy="3370153"/>
          </a:xfrm>
          <a:prstGeom prst="rect">
            <a:avLst/>
          </a:prstGeom>
          <a:noFill/>
        </p:spPr>
        <p:txBody>
          <a:bodyPr wrap="square" rtlCol="0">
            <a:spAutoFit/>
          </a:bodyPr>
          <a:lstStyle/>
          <a:p>
            <a:pPr>
              <a:defRPr/>
            </a:pPr>
            <a:r>
              <a:rPr lang="en-GB" altLang="en-US" dirty="0"/>
              <a:t>Welcome – </a:t>
            </a:r>
            <a:r>
              <a:rPr lang="en-GB" altLang="en-US" dirty="0">
                <a:solidFill>
                  <a:schemeClr val="accent6">
                    <a:lumMod val="75000"/>
                  </a:schemeClr>
                </a:solidFill>
              </a:rPr>
              <a:t>Mr Kieran O Dwyer, Deputy Principal</a:t>
            </a:r>
            <a:endParaRPr lang="en-US" dirty="0"/>
          </a:p>
          <a:p>
            <a:pPr>
              <a:defRPr/>
            </a:pPr>
            <a:endParaRPr lang="en-GB" altLang="en-US" dirty="0">
              <a:solidFill>
                <a:schemeClr val="accent6">
                  <a:lumMod val="75000"/>
                </a:schemeClr>
              </a:solidFill>
              <a:cs typeface="Calibri"/>
            </a:endParaRPr>
          </a:p>
          <a:p>
            <a:pPr>
              <a:defRPr/>
            </a:pPr>
            <a:r>
              <a:rPr lang="en-GB" altLang="en-US" dirty="0"/>
              <a:t>The Further Education Sector – Including Apprenticeships </a:t>
            </a:r>
            <a:endParaRPr lang="en-GB" altLang="en-US" dirty="0">
              <a:solidFill>
                <a:schemeClr val="accent6">
                  <a:lumMod val="75000"/>
                </a:schemeClr>
              </a:solidFill>
            </a:endParaRPr>
          </a:p>
          <a:p>
            <a:pPr>
              <a:defRPr/>
            </a:pPr>
            <a:r>
              <a:rPr lang="en-GB" altLang="en-US" dirty="0">
                <a:solidFill>
                  <a:schemeClr val="accent6">
                    <a:lumMod val="75000"/>
                  </a:schemeClr>
                </a:solidFill>
              </a:rPr>
              <a:t>Ms Noreen Ryan Guidance Counsellor</a:t>
            </a:r>
            <a:br>
              <a:rPr lang="en-GB" altLang="en-US" sz="1100" u="sng" dirty="0">
                <a:solidFill>
                  <a:schemeClr val="accent6">
                    <a:lumMod val="75000"/>
                  </a:schemeClr>
                </a:solidFill>
                <a:cs typeface="Calibri"/>
              </a:rPr>
            </a:br>
            <a:br>
              <a:rPr lang="en-GB" altLang="en-US" sz="1100" u="sng" dirty="0">
                <a:solidFill>
                  <a:schemeClr val="accent6">
                    <a:lumMod val="75000"/>
                  </a:schemeClr>
                </a:solidFill>
                <a:cs typeface="Calibri"/>
              </a:rPr>
            </a:br>
            <a:br>
              <a:rPr lang="en-GB" altLang="en-US" sz="1100" dirty="0">
                <a:solidFill>
                  <a:schemeClr val="accent6">
                    <a:lumMod val="75000"/>
                  </a:schemeClr>
                </a:solidFill>
                <a:cs typeface="Calibri"/>
              </a:rPr>
            </a:br>
            <a:r>
              <a:rPr lang="en-GB" altLang="en-US" dirty="0"/>
              <a:t>National Tertiary Office Further and Higher Education</a:t>
            </a:r>
            <a:br>
              <a:rPr lang="en-GB" altLang="en-US" dirty="0"/>
            </a:br>
            <a:endParaRPr lang="en-GB" altLang="en-US" dirty="0"/>
          </a:p>
          <a:p>
            <a:pPr>
              <a:defRPr/>
            </a:pPr>
            <a:r>
              <a:rPr lang="en-GB" altLang="en-US" dirty="0"/>
              <a:t>The Higher Education Sector  &amp; Accommodation</a:t>
            </a:r>
            <a:br>
              <a:rPr lang="en-GB" altLang="en-US" dirty="0">
                <a:solidFill>
                  <a:srgbClr val="000000"/>
                </a:solidFill>
              </a:rPr>
            </a:br>
            <a:r>
              <a:rPr lang="en-GB" altLang="en-US" dirty="0">
                <a:solidFill>
                  <a:schemeClr val="accent6">
                    <a:lumMod val="75000"/>
                  </a:schemeClr>
                </a:solidFill>
              </a:rPr>
              <a:t>Ms Edel </a:t>
            </a:r>
            <a:r>
              <a:rPr lang="en-GB" altLang="en-US" dirty="0" err="1">
                <a:solidFill>
                  <a:schemeClr val="accent6">
                    <a:lumMod val="75000"/>
                  </a:schemeClr>
                </a:solidFill>
              </a:rPr>
              <a:t>Merrigan</a:t>
            </a:r>
            <a:r>
              <a:rPr lang="en-GB" altLang="en-US" dirty="0">
                <a:solidFill>
                  <a:schemeClr val="accent6">
                    <a:lumMod val="75000"/>
                  </a:schemeClr>
                </a:solidFill>
              </a:rPr>
              <a:t> Guidance Counsellor</a:t>
            </a:r>
            <a:br>
              <a:rPr lang="en-GB" altLang="en-US" sz="1100" dirty="0">
                <a:solidFill>
                  <a:schemeClr val="accent6">
                    <a:lumMod val="75000"/>
                  </a:schemeClr>
                </a:solidFill>
                <a:cs typeface="Calibri"/>
              </a:rPr>
            </a:br>
            <a:endParaRPr lang="en-GB" altLang="en-US" sz="1100" dirty="0">
              <a:solidFill>
                <a:schemeClr val="accent6">
                  <a:lumMod val="75000"/>
                </a:schemeClr>
              </a:solidFill>
              <a:cs typeface="Calibri"/>
            </a:endParaRPr>
          </a:p>
          <a:p>
            <a:pPr>
              <a:defRPr/>
            </a:pPr>
            <a:r>
              <a:rPr lang="en-GB" altLang="en-US" dirty="0"/>
              <a:t>HEAR/DARE/</a:t>
            </a:r>
            <a:r>
              <a:rPr lang="en-GB" dirty="0"/>
              <a:t>SUSI/</a:t>
            </a:r>
            <a:r>
              <a:rPr lang="en-GB" dirty="0">
                <a:solidFill>
                  <a:schemeClr val="accent6">
                    <a:lumMod val="75000"/>
                  </a:schemeClr>
                </a:solidFill>
                <a:cs typeface="Calibri"/>
              </a:rPr>
              <a:t>Mr Eoin Kennedy HSCL</a:t>
            </a:r>
            <a:endParaRPr lang="en-GB" sz="1100" dirty="0">
              <a:solidFill>
                <a:schemeClr val="accent6">
                  <a:lumMod val="75000"/>
                </a:schemeClr>
              </a:solidFill>
              <a:cs typeface="Calibri"/>
            </a:endParaRPr>
          </a:p>
          <a:p>
            <a:endParaRPr lang="en-IE" dirty="0"/>
          </a:p>
        </p:txBody>
      </p:sp>
      <p:sp>
        <p:nvSpPr>
          <p:cNvPr id="3" name="TextBox 2">
            <a:extLst>
              <a:ext uri="{FF2B5EF4-FFF2-40B4-BE49-F238E27FC236}">
                <a16:creationId xmlns:a16="http://schemas.microsoft.com/office/drawing/2014/main" id="{A112086C-41F0-45AD-AAF8-7227DE3823C0}"/>
              </a:ext>
            </a:extLst>
          </p:cNvPr>
          <p:cNvSpPr txBox="1"/>
          <p:nvPr/>
        </p:nvSpPr>
        <p:spPr>
          <a:xfrm>
            <a:off x="102432" y="6203373"/>
            <a:ext cx="10828803" cy="646331"/>
          </a:xfrm>
          <a:prstGeom prst="rect">
            <a:avLst/>
          </a:prstGeom>
          <a:noFill/>
        </p:spPr>
        <p:txBody>
          <a:bodyPr wrap="square" rtlCol="0">
            <a:spAutoFit/>
          </a:bodyPr>
          <a:lstStyle/>
          <a:p>
            <a:r>
              <a:rPr lang="en-GB" b="1" i="1" dirty="0"/>
              <a:t>Many paths lead from the foot of the mountain, but at the peak we all gaze at the single bright moon – </a:t>
            </a:r>
            <a:r>
              <a:rPr lang="en-GB" b="1" i="1" dirty="0" err="1"/>
              <a:t>Ikkyu</a:t>
            </a:r>
            <a:endParaRPr lang="en-GB" b="1" dirty="0"/>
          </a:p>
          <a:p>
            <a:endParaRPr lang="en-IE" dirty="0"/>
          </a:p>
        </p:txBody>
      </p:sp>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565" y="-110436"/>
            <a:ext cx="9144000" cy="6858001"/>
          </a:xfrm>
          <a:prstGeom prst="rect">
            <a:avLst/>
          </a:prstGeom>
          <a:ln>
            <a:solidFill>
              <a:schemeClr val="accent1">
                <a:lumMod val="50000"/>
              </a:schemeClr>
            </a:solidFill>
          </a:ln>
        </p:spPr>
      </p:pic>
      <p:sp>
        <p:nvSpPr>
          <p:cNvPr id="6" name="Title 2"/>
          <p:cNvSpPr txBox="1">
            <a:spLocks noGrp="1"/>
          </p:cNvSpPr>
          <p:nvPr>
            <p:ph type="title"/>
          </p:nvPr>
        </p:nvSpPr>
        <p:spPr>
          <a:xfrm>
            <a:off x="2363562" y="950160"/>
            <a:ext cx="7464877" cy="793284"/>
          </a:xfrm>
          <a:solidFill>
            <a:srgbClr val="1F4E79"/>
          </a:solidFill>
          <a:ln>
            <a:solidFill>
              <a:schemeClr val="bg1"/>
            </a:solidFill>
          </a:ln>
        </p:spPr>
        <p:txBody>
          <a:bodyPr vert="horz" lIns="68580" tIns="34290" rIns="68580" bIns="34290" rtlCol="0" anchor="ctr">
            <a:noAutofit/>
          </a:bodyPr>
          <a:lstStyle/>
          <a:p>
            <a:pPr algn="ctr" defTabSz="514350"/>
            <a:r>
              <a:rPr lang="en-IE" sz="4400">
                <a:solidFill>
                  <a:schemeClr val="bg1"/>
                </a:solidFill>
                <a:latin typeface="Calibri" panose="020F0502020204030204" pitchFamily="34" charset="0"/>
                <a:ea typeface="Yu Gothic Medium" panose="020B0500000000000000" pitchFamily="34" charset="-128"/>
                <a:cs typeface="+mn-cs"/>
              </a:rPr>
              <a:t>Higher Education Links Scheme</a:t>
            </a:r>
          </a:p>
        </p:txBody>
      </p:sp>
      <p:sp>
        <p:nvSpPr>
          <p:cNvPr id="5" name="Content Placeholder 1"/>
          <p:cNvSpPr txBox="1">
            <a:spLocks noGrp="1"/>
          </p:cNvSpPr>
          <p:nvPr>
            <p:ph idx="1"/>
          </p:nvPr>
        </p:nvSpPr>
        <p:spPr>
          <a:xfrm>
            <a:off x="1926770" y="2248975"/>
            <a:ext cx="8338458" cy="1694463"/>
          </a:xfrm>
          <a:solidFill>
            <a:schemeClr val="accent1">
              <a:lumMod val="50000"/>
            </a:schemeClr>
          </a:solidFill>
          <a:ln>
            <a:solidFill>
              <a:schemeClr val="bg1"/>
            </a:solidFill>
          </a:ln>
        </p:spPr>
        <p:txBody>
          <a:bodyPr vert="horz" lIns="68580" tIns="34290" rIns="68580" bIns="34290" rtlCol="0" anchor="ctr">
            <a:noAutofit/>
          </a:bodyPr>
          <a:lstStyle/>
          <a:p>
            <a:pPr marL="86995" algn="ctr" defTabSz="514350">
              <a:spcBef>
                <a:spcPct val="0"/>
              </a:spcBef>
            </a:pPr>
            <a:r>
              <a:rPr lang="en-IE" sz="3200" dirty="0">
                <a:solidFill>
                  <a:schemeClr val="bg1"/>
                </a:solidFill>
                <a:latin typeface="Calibri"/>
                <a:ea typeface="Yu Gothic Medium"/>
                <a:cs typeface="Calibri"/>
              </a:rPr>
              <a:t>Places can be </a:t>
            </a:r>
            <a:r>
              <a:rPr lang="en-IE" sz="3200" b="1" u="sng" dirty="0">
                <a:solidFill>
                  <a:schemeClr val="bg1"/>
                </a:solidFill>
                <a:latin typeface="Calibri"/>
                <a:ea typeface="Yu Gothic Medium"/>
                <a:cs typeface="Calibri"/>
              </a:rPr>
              <a:t>reserved</a:t>
            </a:r>
            <a:r>
              <a:rPr lang="en-IE" sz="3200" dirty="0">
                <a:solidFill>
                  <a:schemeClr val="bg1"/>
                </a:solidFill>
                <a:latin typeface="Calibri"/>
                <a:ea typeface="Yu Gothic Medium"/>
                <a:cs typeface="Calibri"/>
              </a:rPr>
              <a:t> for Level 5 certificate (NFQ Level 5) holders. Offered in order of merit, based on ranking. </a:t>
            </a:r>
            <a:endParaRPr lang="en-IE" sz="3200">
              <a:solidFill>
                <a:schemeClr val="bg1"/>
              </a:solidFill>
              <a:latin typeface="Calibri" panose="020F0502020204030204" pitchFamily="34" charset="0"/>
              <a:ea typeface="Yu Gothic Medium" panose="020B0500000000000000" pitchFamily="34" charset="-128"/>
              <a:cs typeface="Calibri"/>
            </a:endParaRPr>
          </a:p>
        </p:txBody>
      </p:sp>
      <p:sp>
        <p:nvSpPr>
          <p:cNvPr id="7" name="Rectangle 6"/>
          <p:cNvSpPr/>
          <p:nvPr/>
        </p:nvSpPr>
        <p:spPr>
          <a:xfrm>
            <a:off x="1926772" y="4448967"/>
            <a:ext cx="8338457" cy="757130"/>
          </a:xfrm>
          <a:prstGeom prst="rect">
            <a:avLst/>
          </a:prstGeom>
          <a:solidFill>
            <a:srgbClr val="1F4E79"/>
          </a:solidFill>
          <a:ln>
            <a:solidFill>
              <a:schemeClr val="bg1"/>
            </a:solidFill>
          </a:ln>
        </p:spPr>
        <p:txBody>
          <a:bodyPr wrap="square" lIns="91440" tIns="45720" rIns="91440" bIns="45720" anchor="t">
            <a:spAutoFit/>
          </a:bodyPr>
          <a:lstStyle/>
          <a:p>
            <a:pPr>
              <a:lnSpc>
                <a:spcPct val="90000"/>
              </a:lnSpc>
            </a:pPr>
            <a:r>
              <a:rPr lang="en-IE" sz="2400" dirty="0">
                <a:solidFill>
                  <a:schemeClr val="bg1"/>
                </a:solidFill>
                <a:latin typeface="Franklin Gothic Book"/>
              </a:rPr>
              <a:t>Full Award at level 5 to apply for a level 6/7 on CAO</a:t>
            </a:r>
            <a:br>
              <a:rPr lang="en-IE" sz="2400" dirty="0">
                <a:solidFill>
                  <a:schemeClr val="bg1"/>
                </a:solidFill>
                <a:latin typeface="Franklin Gothic Book"/>
              </a:rPr>
            </a:br>
            <a:r>
              <a:rPr lang="en-IE" sz="2400" dirty="0">
                <a:solidFill>
                  <a:schemeClr val="bg1"/>
                </a:solidFill>
                <a:latin typeface="Franklin Gothic Book"/>
              </a:rPr>
              <a:t> At Least three Distinctions to get Level 8</a:t>
            </a:r>
          </a:p>
        </p:txBody>
      </p:sp>
    </p:spTree>
    <p:extLst>
      <p:ext uri="{BB962C8B-B14F-4D97-AF65-F5344CB8AC3E}">
        <p14:creationId xmlns:p14="http://schemas.microsoft.com/office/powerpoint/2010/main" val="130497634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66DE-C2DF-4996-9EAA-FFB5F2675E16}"/>
              </a:ext>
            </a:extLst>
          </p:cNvPr>
          <p:cNvSpPr>
            <a:spLocks noGrp="1"/>
          </p:cNvSpPr>
          <p:nvPr>
            <p:ph type="title"/>
          </p:nvPr>
        </p:nvSpPr>
        <p:spPr/>
        <p:txBody>
          <a:bodyPr/>
          <a:lstStyle/>
          <a:p>
            <a:r>
              <a:rPr lang="en-IE" dirty="0"/>
              <a:t>College of FET Limerick</a:t>
            </a:r>
          </a:p>
        </p:txBody>
      </p:sp>
      <p:sp>
        <p:nvSpPr>
          <p:cNvPr id="3" name="Content Placeholder 2">
            <a:extLst>
              <a:ext uri="{FF2B5EF4-FFF2-40B4-BE49-F238E27FC236}">
                <a16:creationId xmlns:a16="http://schemas.microsoft.com/office/drawing/2014/main" id="{DFD782A9-3395-45ED-9BB2-FCF5607890C1}"/>
              </a:ext>
            </a:extLst>
          </p:cNvPr>
          <p:cNvSpPr>
            <a:spLocks noGrp="1"/>
          </p:cNvSpPr>
          <p:nvPr>
            <p:ph idx="1"/>
          </p:nvPr>
        </p:nvSpPr>
        <p:spPr>
          <a:xfrm>
            <a:off x="838200" y="1825625"/>
            <a:ext cx="10515600" cy="1603375"/>
          </a:xfrm>
        </p:spPr>
        <p:txBody>
          <a:bodyPr/>
          <a:lstStyle/>
          <a:p>
            <a:r>
              <a:rPr lang="en-IE" dirty="0"/>
              <a:t>Guaranteed pathway to TUS Limerick.  </a:t>
            </a:r>
          </a:p>
          <a:p>
            <a:r>
              <a:rPr lang="en-IE" dirty="0"/>
              <a:t>No specific module requirements</a:t>
            </a:r>
          </a:p>
          <a:p>
            <a:r>
              <a:rPr lang="en-IE" dirty="0"/>
              <a:t>FE course</a:t>
            </a:r>
          </a:p>
          <a:p>
            <a:endParaRPr lang="en-IE" dirty="0"/>
          </a:p>
        </p:txBody>
      </p:sp>
    </p:spTree>
    <p:extLst>
      <p:ext uri="{BB962C8B-B14F-4D97-AF65-F5344CB8AC3E}">
        <p14:creationId xmlns:p14="http://schemas.microsoft.com/office/powerpoint/2010/main" val="2782299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22"/>
          <p:cNvPicPr>
            <a:picLocks noChangeAspect="1"/>
          </p:cNvPicPr>
          <p:nvPr/>
        </p:nvPicPr>
        <p:blipFill rotWithShape="1">
          <a:blip r:embed="rId2">
            <a:extLst>
              <a:ext uri="{28A0092B-C50C-407E-A947-70E740481C1C}">
                <a14:useLocalDpi xmlns:a14="http://schemas.microsoft.com/office/drawing/2010/main" val="0"/>
              </a:ext>
            </a:extLst>
          </a:blip>
          <a:srcRect l="65091" b="8148"/>
          <a:stretch/>
        </p:blipFill>
        <p:spPr>
          <a:xfrm>
            <a:off x="4920344" y="-630"/>
            <a:ext cx="5747657" cy="6858630"/>
          </a:xfrm>
          <a:prstGeom prst="rect">
            <a:avLst/>
          </a:prstGeom>
        </p:spPr>
      </p:pic>
      <p:pic>
        <p:nvPicPr>
          <p:cNvPr id="10" name="Content Placeholder 22"/>
          <p:cNvPicPr>
            <a:picLocks noChangeAspect="1"/>
          </p:cNvPicPr>
          <p:nvPr/>
        </p:nvPicPr>
        <p:blipFill rotWithShape="1">
          <a:blip r:embed="rId3" cstate="email">
            <a:extLst>
              <a:ext uri="{28A0092B-C50C-407E-A947-70E740481C1C}">
                <a14:useLocalDpi xmlns:a14="http://schemas.microsoft.com/office/drawing/2010/main" val="0"/>
              </a:ext>
            </a:extLst>
          </a:blip>
          <a:srcRect t="1" b="11579"/>
          <a:stretch/>
        </p:blipFill>
        <p:spPr>
          <a:xfrm>
            <a:off x="1524002" y="-1"/>
            <a:ext cx="7400805" cy="6858001"/>
          </a:xfrm>
          <a:prstGeom prst="rect">
            <a:avLst/>
          </a:prstGeom>
        </p:spPr>
      </p:pic>
      <p:sp>
        <p:nvSpPr>
          <p:cNvPr id="3" name="Content Placeholder 1"/>
          <p:cNvSpPr txBox="1">
            <a:spLocks noGrp="1"/>
          </p:cNvSpPr>
          <p:nvPr>
            <p:ph idx="1"/>
          </p:nvPr>
        </p:nvSpPr>
        <p:spPr>
          <a:xfrm>
            <a:off x="6931529" y="1461021"/>
            <a:ext cx="2943047" cy="4497918"/>
          </a:xfrm>
          <a:solidFill>
            <a:schemeClr val="tx2">
              <a:lumMod val="50000"/>
            </a:schemeClr>
          </a:solidFill>
          <a:ln>
            <a:solidFill>
              <a:schemeClr val="bg1"/>
            </a:solidFill>
          </a:ln>
        </p:spPr>
        <p:txBody>
          <a:bodyPr vert="horz" lIns="68580" tIns="34290" rIns="68580" bIns="34290" rtlCol="0" anchor="ctr">
            <a:noAutofit/>
          </a:bodyPr>
          <a:lstStyle/>
          <a:p>
            <a:pPr algn="ctr" defTabSz="514350">
              <a:spcBef>
                <a:spcPct val="0"/>
              </a:spcBef>
            </a:pPr>
            <a:r>
              <a:rPr lang="en-IE" sz="4000" dirty="0">
                <a:solidFill>
                  <a:schemeClr val="bg1"/>
                </a:solidFill>
                <a:latin typeface="Calibri"/>
                <a:ea typeface="Yu Gothic Medium"/>
                <a:cs typeface="Calibri"/>
              </a:rPr>
              <a:t>Always </a:t>
            </a:r>
            <a:r>
              <a:rPr lang="en-IE" sz="4000" b="1" u="sng" dirty="0">
                <a:solidFill>
                  <a:schemeClr val="bg1"/>
                </a:solidFill>
                <a:latin typeface="Calibri"/>
                <a:ea typeface="Yu Gothic Medium"/>
                <a:cs typeface="Calibri"/>
              </a:rPr>
              <a:t>check</a:t>
            </a:r>
            <a:r>
              <a:rPr lang="en-IE" sz="4000" dirty="0">
                <a:solidFill>
                  <a:schemeClr val="bg1"/>
                </a:solidFill>
                <a:latin typeface="Calibri"/>
                <a:ea typeface="Yu Gothic Medium"/>
                <a:cs typeface="Calibri"/>
              </a:rPr>
              <a:t> with the institute of technology admissions office. </a:t>
            </a:r>
            <a:endParaRPr lang="en-IE" sz="4000" dirty="0">
              <a:solidFill>
                <a:schemeClr val="bg1"/>
              </a:solidFill>
              <a:latin typeface="Calibri" panose="020F0502020204030204" pitchFamily="34" charset="0"/>
              <a:ea typeface="Yu Gothic Medium" panose="020B0500000000000000" pitchFamily="34" charset="-128"/>
              <a:cs typeface="Calibri"/>
            </a:endParaRPr>
          </a:p>
        </p:txBody>
      </p:sp>
      <p:sp>
        <p:nvSpPr>
          <p:cNvPr id="5" name="Rectangle 4"/>
          <p:cNvSpPr/>
          <p:nvPr/>
        </p:nvSpPr>
        <p:spPr>
          <a:xfrm>
            <a:off x="2068570" y="383860"/>
            <a:ext cx="8599431" cy="1231106"/>
          </a:xfrm>
          <a:prstGeom prst="rect">
            <a:avLst/>
          </a:prstGeom>
        </p:spPr>
        <p:txBody>
          <a:bodyPr wrap="square" lIns="91440" tIns="45720" rIns="91440" bIns="45720" anchor="t">
            <a:spAutoFit/>
          </a:bodyPr>
          <a:lstStyle/>
          <a:p>
            <a:r>
              <a:rPr lang="en-IE" sz="3700" b="1">
                <a:solidFill>
                  <a:prstClr val="white"/>
                </a:solidFill>
                <a:latin typeface="Calibri"/>
                <a:ea typeface="Yu Gothic Medium"/>
                <a:cs typeface="Calibri"/>
              </a:rPr>
              <a:t>Minimum Entry Requirements To Technological Universities</a:t>
            </a:r>
            <a:endParaRPr lang="en-IE" sz="3700" b="1">
              <a:solidFill>
                <a:prstClr val="black"/>
              </a:solidFill>
              <a:latin typeface="Calibri" panose="020F0502020204030204"/>
            </a:endParaRPr>
          </a:p>
        </p:txBody>
      </p:sp>
    </p:spTree>
    <p:extLst>
      <p:ext uri="{BB962C8B-B14F-4D97-AF65-F5344CB8AC3E}">
        <p14:creationId xmlns:p14="http://schemas.microsoft.com/office/powerpoint/2010/main" val="339514432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9368-21E0-23C4-A912-3C8684047A73}"/>
              </a:ext>
            </a:extLst>
          </p:cNvPr>
          <p:cNvSpPr>
            <a:spLocks noGrp="1"/>
          </p:cNvSpPr>
          <p:nvPr>
            <p:ph type="title"/>
          </p:nvPr>
        </p:nvSpPr>
        <p:spPr/>
        <p:txBody>
          <a:bodyPr>
            <a:normAutofit/>
          </a:bodyPr>
          <a:lstStyle/>
          <a:p>
            <a:pPr algn="ctr"/>
            <a:r>
              <a:rPr lang="en-US"/>
              <a:t>Applications</a:t>
            </a:r>
          </a:p>
        </p:txBody>
      </p:sp>
      <p:graphicFrame>
        <p:nvGraphicFramePr>
          <p:cNvPr id="5" name="Content Placeholder 2">
            <a:extLst>
              <a:ext uri="{FF2B5EF4-FFF2-40B4-BE49-F238E27FC236}">
                <a16:creationId xmlns:a16="http://schemas.microsoft.com/office/drawing/2014/main" id="{CC3FDFE3-B49F-92B7-6A5C-72CEFF5D3FC1}"/>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3429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txBox="1">
            <a:spLocks noGrp="1"/>
          </p:cNvSpPr>
          <p:nvPr>
            <p:ph type="title"/>
          </p:nvPr>
        </p:nvSpPr>
        <p:spPr>
          <a:xfrm>
            <a:off x="6096001" y="135433"/>
            <a:ext cx="2802661" cy="697081"/>
          </a:xfrm>
          <a:noFill/>
          <a:ln>
            <a:noFill/>
          </a:ln>
        </p:spPr>
        <p:txBody>
          <a:bodyPr vert="horz" lIns="68580" tIns="34290" rIns="68580" bIns="34290" rtlCol="0" anchor="ctr">
            <a:noAutofit/>
          </a:bodyPr>
          <a:lstStyle/>
          <a:p>
            <a:pPr algn="ctr" defTabSz="514350"/>
            <a:r>
              <a:rPr lang="en-IE" b="1">
                <a:solidFill>
                  <a:schemeClr val="bg1"/>
                </a:solidFill>
                <a:latin typeface="Calibri" panose="020F0502020204030204" pitchFamily="34" charset="0"/>
                <a:ea typeface="Yu Gothic Medium" panose="020B0500000000000000" pitchFamily="34" charset="-128"/>
                <a:cs typeface="+mn-cs"/>
              </a:rPr>
              <a:t>SUSI Grants</a:t>
            </a:r>
          </a:p>
        </p:txBody>
      </p:sp>
      <p:pic>
        <p:nvPicPr>
          <p:cNvPr id="5" name="Content Placeholder 4"/>
          <p:cNvPicPr>
            <a:picLocks noGrp="1" noChangeAspect="1"/>
          </p:cNvPicPr>
          <p:nvPr>
            <p:ph idx="1"/>
          </p:nvPr>
        </p:nvPicPr>
        <p:blipFill rotWithShape="1">
          <a:blip r:embed="rId3"/>
          <a:srcRect l="33706" t="19386" r="6895" b="7127"/>
          <a:stretch/>
        </p:blipFill>
        <p:spPr>
          <a:xfrm>
            <a:off x="1524000" y="-11692"/>
            <a:ext cx="9144000" cy="6869692"/>
          </a:xfrm>
          <a:prstGeom prst="rect">
            <a:avLst/>
          </a:prstGeom>
          <a:ln>
            <a:solidFill>
              <a:srgbClr val="E50F71"/>
            </a:solidFill>
          </a:ln>
        </p:spPr>
      </p:pic>
      <p:sp>
        <p:nvSpPr>
          <p:cNvPr id="7" name="Rectangle 6"/>
          <p:cNvSpPr/>
          <p:nvPr/>
        </p:nvSpPr>
        <p:spPr>
          <a:xfrm>
            <a:off x="1970307" y="619081"/>
            <a:ext cx="2979280" cy="5909310"/>
          </a:xfrm>
          <a:prstGeom prst="rect">
            <a:avLst/>
          </a:prstGeom>
          <a:solidFill>
            <a:srgbClr val="691546"/>
          </a:solidFill>
          <a:ln>
            <a:solidFill>
              <a:srgbClr val="E50F71"/>
            </a:solidFill>
          </a:ln>
        </p:spPr>
        <p:txBody>
          <a:bodyPr wrap="square" lIns="91440" tIns="45720" rIns="91440" bIns="45720" anchor="t">
            <a:spAutoFit/>
          </a:bodyPr>
          <a:lstStyle/>
          <a:p>
            <a:pPr algn="ctr" defTabSz="514350">
              <a:lnSpc>
                <a:spcPct val="150000"/>
              </a:lnSpc>
              <a:spcBef>
                <a:spcPct val="0"/>
              </a:spcBef>
            </a:pPr>
            <a:r>
              <a:rPr lang="en-IE" sz="3600">
                <a:solidFill>
                  <a:prstClr val="white"/>
                </a:solidFill>
                <a:latin typeface="Calibri"/>
                <a:ea typeface="Yu Gothic Medium"/>
                <a:cs typeface="Calibri"/>
              </a:rPr>
              <a:t>You can also receive a </a:t>
            </a:r>
            <a:r>
              <a:rPr lang="en-IE" sz="3600" b="1" u="sng">
                <a:solidFill>
                  <a:prstClr val="white"/>
                </a:solidFill>
                <a:latin typeface="Calibri"/>
                <a:ea typeface="Yu Gothic Medium"/>
                <a:cs typeface="Calibri"/>
              </a:rPr>
              <a:t>maintenance</a:t>
            </a:r>
            <a:r>
              <a:rPr lang="en-IE" sz="3600">
                <a:solidFill>
                  <a:prstClr val="white"/>
                </a:solidFill>
                <a:latin typeface="Calibri"/>
                <a:ea typeface="Yu Gothic Medium"/>
                <a:cs typeface="Calibri"/>
              </a:rPr>
              <a:t> grant from SUSI when doing a FET course.</a:t>
            </a:r>
          </a:p>
        </p:txBody>
      </p:sp>
      <p:sp>
        <p:nvSpPr>
          <p:cNvPr id="8" name="TextBox 7"/>
          <p:cNvSpPr txBox="1"/>
          <p:nvPr/>
        </p:nvSpPr>
        <p:spPr>
          <a:xfrm>
            <a:off x="9794811" y="6125948"/>
            <a:ext cx="761083"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2000">
                <a:solidFill>
                  <a:prstClr val="white"/>
                </a:solidFill>
                <a:latin typeface="Calibri" panose="020F0502020204030204"/>
              </a:rPr>
              <a:t>P.86</a:t>
            </a:r>
          </a:p>
        </p:txBody>
      </p:sp>
    </p:spTree>
    <p:extLst>
      <p:ext uri="{BB962C8B-B14F-4D97-AF65-F5344CB8AC3E}">
        <p14:creationId xmlns:p14="http://schemas.microsoft.com/office/powerpoint/2010/main" val="121327688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iagram of a course&#10;&#10;Description automatically generated">
            <a:extLst>
              <a:ext uri="{FF2B5EF4-FFF2-40B4-BE49-F238E27FC236}">
                <a16:creationId xmlns:a16="http://schemas.microsoft.com/office/drawing/2014/main" id="{4A765BAF-F5EA-E578-C7EB-E676F0928850}"/>
              </a:ext>
            </a:extLst>
          </p:cNvPr>
          <p:cNvPicPr>
            <a:picLocks noChangeAspect="1"/>
          </p:cNvPicPr>
          <p:nvPr/>
        </p:nvPicPr>
        <p:blipFill rotWithShape="1">
          <a:blip r:embed="rId2"/>
          <a:srcRect l="11551" r="12232" b="1"/>
          <a:stretch/>
        </p:blipFill>
        <p:spPr>
          <a:xfrm>
            <a:off x="-135082" y="0"/>
            <a:ext cx="13196455" cy="6857999"/>
          </a:xfrm>
          <a:prstGeom prst="rect">
            <a:avLst/>
          </a:prstGeom>
        </p:spPr>
      </p:pic>
      <p:sp>
        <p:nvSpPr>
          <p:cNvPr id="22" name="Content Placeholder 7">
            <a:extLst>
              <a:ext uri="{FF2B5EF4-FFF2-40B4-BE49-F238E27FC236}">
                <a16:creationId xmlns:a16="http://schemas.microsoft.com/office/drawing/2014/main" id="{F490AED3-DF36-5366-ABE6-4CACE3B24DAB}"/>
              </a:ext>
            </a:extLst>
          </p:cNvPr>
          <p:cNvSpPr>
            <a:spLocks noGrp="1"/>
          </p:cNvSpPr>
          <p:nvPr>
            <p:ph idx="1"/>
          </p:nvPr>
        </p:nvSpPr>
        <p:spPr>
          <a:xfrm>
            <a:off x="4566804" y="1599094"/>
            <a:ext cx="3792681" cy="1029805"/>
          </a:xfrm>
        </p:spPr>
        <p:txBody>
          <a:bodyPr vert="horz" lIns="91440" tIns="45720" rIns="91440" bIns="45720" rtlCol="0" anchor="t">
            <a:normAutofit/>
          </a:bodyPr>
          <a:lstStyle/>
          <a:p>
            <a:pPr marL="0" indent="0" algn="ctr">
              <a:buNone/>
            </a:pPr>
            <a:r>
              <a:rPr lang="en-US" sz="5400" dirty="0">
                <a:solidFill>
                  <a:srgbClr val="FFFFFF"/>
                </a:solidFill>
              </a:rPr>
              <a:t>To sum up</a:t>
            </a:r>
          </a:p>
        </p:txBody>
      </p:sp>
    </p:spTree>
    <p:extLst>
      <p:ext uri="{BB962C8B-B14F-4D97-AF65-F5344CB8AC3E}">
        <p14:creationId xmlns:p14="http://schemas.microsoft.com/office/powerpoint/2010/main" val="234966735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999375" cy="1122218"/>
          </a:xfrm>
        </p:spPr>
        <p:txBody>
          <a:bodyPr>
            <a:normAutofit/>
          </a:bodyPr>
          <a:lstStyle/>
          <a:p>
            <a:r>
              <a:rPr lang="en-IE" sz="3600" b="1" dirty="0">
                <a:latin typeface="Franklin Gothic Book"/>
              </a:rPr>
              <a:t>Advantages of A Further Education Course?</a:t>
            </a:r>
          </a:p>
        </p:txBody>
      </p:sp>
      <p:sp>
        <p:nvSpPr>
          <p:cNvPr id="3" name="Content Placeholder 2"/>
          <p:cNvSpPr>
            <a:spLocks noGrp="1"/>
          </p:cNvSpPr>
          <p:nvPr>
            <p:ph idx="1"/>
          </p:nvPr>
        </p:nvSpPr>
        <p:spPr>
          <a:xfrm>
            <a:off x="332508" y="-91440"/>
            <a:ext cx="11388437" cy="7173884"/>
          </a:xfrm>
        </p:spPr>
        <p:txBody>
          <a:bodyPr vert="horz" lIns="91440" tIns="45720" rIns="91440" bIns="45720" rtlCol="0" anchor="ctr">
            <a:noAutofit/>
          </a:bodyPr>
          <a:lstStyle/>
          <a:p>
            <a:pPr>
              <a:lnSpc>
                <a:spcPct val="90000"/>
              </a:lnSpc>
            </a:pPr>
            <a:r>
              <a:rPr lang="en-IE" dirty="0">
                <a:solidFill>
                  <a:srgbClr val="FF0000"/>
                </a:solidFill>
                <a:latin typeface="Franklin Gothic Book"/>
              </a:rPr>
              <a:t>Smaller classes </a:t>
            </a:r>
            <a:r>
              <a:rPr lang="en-IE" dirty="0">
                <a:solidFill>
                  <a:schemeClr val="tx1">
                    <a:lumMod val="75000"/>
                    <a:lumOff val="25000"/>
                  </a:schemeClr>
                </a:solidFill>
                <a:latin typeface="Franklin Gothic Book"/>
              </a:rPr>
              <a:t>than Universities/Colleges.</a:t>
            </a:r>
          </a:p>
          <a:p>
            <a:pPr>
              <a:lnSpc>
                <a:spcPct val="90000"/>
              </a:lnSpc>
            </a:pPr>
            <a:r>
              <a:rPr lang="en-IE" dirty="0">
                <a:solidFill>
                  <a:schemeClr val="tx1">
                    <a:lumMod val="75000"/>
                    <a:lumOff val="25000"/>
                  </a:schemeClr>
                </a:solidFill>
                <a:latin typeface="Franklin Gothic Book"/>
              </a:rPr>
              <a:t>Students have access to a </a:t>
            </a:r>
            <a:r>
              <a:rPr lang="en-IE" dirty="0">
                <a:solidFill>
                  <a:srgbClr val="FF0000"/>
                </a:solidFill>
                <a:latin typeface="Franklin Gothic Book"/>
              </a:rPr>
              <a:t>good support system</a:t>
            </a:r>
            <a:r>
              <a:rPr lang="en-IE" dirty="0">
                <a:solidFill>
                  <a:schemeClr val="tx1">
                    <a:lumMod val="75000"/>
                    <a:lumOff val="25000"/>
                  </a:schemeClr>
                </a:solidFill>
                <a:latin typeface="Franklin Gothic Book"/>
              </a:rPr>
              <a:t>.</a:t>
            </a:r>
          </a:p>
          <a:p>
            <a:pPr>
              <a:lnSpc>
                <a:spcPct val="90000"/>
              </a:lnSpc>
            </a:pPr>
            <a:r>
              <a:rPr lang="en-IE" dirty="0">
                <a:solidFill>
                  <a:schemeClr val="tx1">
                    <a:lumMod val="75000"/>
                    <a:lumOff val="25000"/>
                  </a:schemeClr>
                </a:solidFill>
                <a:latin typeface="Franklin Gothic Book"/>
              </a:rPr>
              <a:t>It’s a </a:t>
            </a:r>
            <a:r>
              <a:rPr lang="en-IE" dirty="0">
                <a:solidFill>
                  <a:srgbClr val="FF0000"/>
                </a:solidFill>
                <a:latin typeface="Franklin Gothic Book"/>
              </a:rPr>
              <a:t>cheaper</a:t>
            </a:r>
            <a:r>
              <a:rPr lang="en-IE" dirty="0">
                <a:solidFill>
                  <a:schemeClr val="tx1">
                    <a:lumMod val="75000"/>
                    <a:lumOff val="25000"/>
                  </a:schemeClr>
                </a:solidFill>
                <a:latin typeface="Franklin Gothic Book"/>
              </a:rPr>
              <a:t> option than doing the </a:t>
            </a:r>
            <a:r>
              <a:rPr lang="en-IE" dirty="0">
                <a:solidFill>
                  <a:srgbClr val="FF0000"/>
                </a:solidFill>
                <a:latin typeface="Franklin Gothic Book"/>
              </a:rPr>
              <a:t>wrong </a:t>
            </a:r>
            <a:r>
              <a:rPr lang="en-IE" dirty="0">
                <a:latin typeface="Franklin Gothic Book"/>
              </a:rPr>
              <a:t>University course.</a:t>
            </a:r>
            <a:endParaRPr lang="en-IE" dirty="0">
              <a:solidFill>
                <a:srgbClr val="FF0000"/>
              </a:solidFill>
              <a:latin typeface="Franklin Gothic Book"/>
            </a:endParaRPr>
          </a:p>
          <a:p>
            <a:pPr>
              <a:lnSpc>
                <a:spcPct val="90000"/>
              </a:lnSpc>
            </a:pPr>
            <a:r>
              <a:rPr lang="en-IE" dirty="0">
                <a:solidFill>
                  <a:schemeClr val="tx1">
                    <a:lumMod val="75000"/>
                    <a:lumOff val="25000"/>
                  </a:schemeClr>
                </a:solidFill>
                <a:latin typeface="Franklin Gothic Book"/>
              </a:rPr>
              <a:t>There are a </a:t>
            </a:r>
            <a:r>
              <a:rPr lang="en-IE" dirty="0">
                <a:solidFill>
                  <a:srgbClr val="FF0000"/>
                </a:solidFill>
                <a:latin typeface="Franklin Gothic Book"/>
              </a:rPr>
              <a:t>wide diversity </a:t>
            </a:r>
            <a:r>
              <a:rPr lang="en-IE" dirty="0">
                <a:solidFill>
                  <a:schemeClr val="tx1">
                    <a:lumMod val="75000"/>
                    <a:lumOff val="25000"/>
                  </a:schemeClr>
                </a:solidFill>
                <a:latin typeface="Franklin Gothic Book"/>
              </a:rPr>
              <a:t>of course choices.</a:t>
            </a:r>
          </a:p>
          <a:p>
            <a:pPr>
              <a:lnSpc>
                <a:spcPct val="90000"/>
              </a:lnSpc>
            </a:pPr>
            <a:r>
              <a:rPr lang="en-IE" dirty="0">
                <a:solidFill>
                  <a:schemeClr val="tx1">
                    <a:lumMod val="75000"/>
                    <a:lumOff val="25000"/>
                  </a:schemeClr>
                </a:solidFill>
                <a:latin typeface="Franklin Gothic Book"/>
              </a:rPr>
              <a:t>These courses are only </a:t>
            </a:r>
            <a:r>
              <a:rPr lang="en-IE" dirty="0">
                <a:solidFill>
                  <a:srgbClr val="FF0000"/>
                </a:solidFill>
                <a:latin typeface="Franklin Gothic Book"/>
              </a:rPr>
              <a:t>one or two years </a:t>
            </a:r>
            <a:r>
              <a:rPr lang="en-IE" dirty="0">
                <a:solidFill>
                  <a:schemeClr val="tx1">
                    <a:lumMod val="75000"/>
                    <a:lumOff val="25000"/>
                  </a:schemeClr>
                </a:solidFill>
                <a:latin typeface="Franklin Gothic Book"/>
              </a:rPr>
              <a:t>long with a certificate on completion.</a:t>
            </a:r>
          </a:p>
          <a:p>
            <a:pPr>
              <a:lnSpc>
                <a:spcPct val="90000"/>
              </a:lnSpc>
            </a:pPr>
            <a:r>
              <a:rPr lang="en-IE" dirty="0">
                <a:solidFill>
                  <a:schemeClr val="tx1">
                    <a:lumMod val="75000"/>
                    <a:lumOff val="25000"/>
                  </a:schemeClr>
                </a:solidFill>
                <a:latin typeface="Franklin Gothic Book"/>
              </a:rPr>
              <a:t>Students gain </a:t>
            </a:r>
            <a:r>
              <a:rPr lang="en-IE" b="1" dirty="0">
                <a:solidFill>
                  <a:srgbClr val="FF0000"/>
                </a:solidFill>
                <a:latin typeface="Franklin Gothic Book"/>
              </a:rPr>
              <a:t>confidence and maturity </a:t>
            </a:r>
            <a:r>
              <a:rPr lang="en-IE" dirty="0">
                <a:solidFill>
                  <a:schemeClr val="tx1">
                    <a:lumMod val="75000"/>
                    <a:lumOff val="25000"/>
                  </a:schemeClr>
                </a:solidFill>
                <a:latin typeface="Franklin Gothic Book"/>
              </a:rPr>
              <a:t>while learning</a:t>
            </a:r>
          </a:p>
          <a:p>
            <a:pPr>
              <a:lnSpc>
                <a:spcPct val="90000"/>
              </a:lnSpc>
            </a:pPr>
            <a:r>
              <a:rPr lang="en-IE" dirty="0">
                <a:solidFill>
                  <a:schemeClr val="tx1">
                    <a:lumMod val="75000"/>
                    <a:lumOff val="25000"/>
                  </a:schemeClr>
                </a:solidFill>
                <a:latin typeface="Franklin Gothic Book"/>
              </a:rPr>
              <a:t>Pathways – Higher Education – </a:t>
            </a:r>
            <a:r>
              <a:rPr lang="en-IE" b="1" dirty="0">
                <a:solidFill>
                  <a:srgbClr val="FF0000"/>
                </a:solidFill>
                <a:latin typeface="Franklin Gothic Book"/>
              </a:rPr>
              <a:t>HELS Scheme</a:t>
            </a:r>
          </a:p>
          <a:p>
            <a:pPr>
              <a:lnSpc>
                <a:spcPct val="90000"/>
              </a:lnSpc>
            </a:pPr>
            <a:r>
              <a:rPr lang="en-IE" b="1" dirty="0">
                <a:solidFill>
                  <a:srgbClr val="FF0000"/>
                </a:solidFill>
                <a:latin typeface="Franklin Gothic Book"/>
              </a:rPr>
              <a:t>Local - </a:t>
            </a:r>
            <a:r>
              <a:rPr lang="en-IE" dirty="0">
                <a:solidFill>
                  <a:schemeClr val="tx1">
                    <a:lumMod val="75000"/>
                    <a:lumOff val="25000"/>
                  </a:schemeClr>
                </a:solidFill>
                <a:latin typeface="Franklin Gothic Book"/>
              </a:rPr>
              <a:t>Tipperary ETB, The Community Centre in Tipperary Town, The Mall in Clonmel, </a:t>
            </a:r>
            <a:r>
              <a:rPr lang="en-IE" dirty="0" err="1">
                <a:solidFill>
                  <a:schemeClr val="tx1">
                    <a:lumMod val="75000"/>
                    <a:lumOff val="25000"/>
                  </a:schemeClr>
                </a:solidFill>
                <a:latin typeface="Franklin Gothic Book"/>
              </a:rPr>
              <a:t>Scoil</a:t>
            </a:r>
            <a:r>
              <a:rPr lang="en-IE" dirty="0">
                <a:solidFill>
                  <a:schemeClr val="tx1">
                    <a:lumMod val="75000"/>
                    <a:lumOff val="25000"/>
                  </a:schemeClr>
                </a:solidFill>
                <a:latin typeface="Franklin Gothic Book"/>
              </a:rPr>
              <a:t> Mhuire in Thurles, </a:t>
            </a:r>
            <a:br>
              <a:rPr lang="en-IE" dirty="0">
                <a:solidFill>
                  <a:schemeClr val="tx1">
                    <a:lumMod val="75000"/>
                    <a:lumOff val="25000"/>
                  </a:schemeClr>
                </a:solidFill>
                <a:latin typeface="Franklin Gothic Book"/>
              </a:rPr>
            </a:br>
            <a:r>
              <a:rPr lang="en-IE" dirty="0">
                <a:solidFill>
                  <a:schemeClr val="tx1">
                    <a:lumMod val="75000"/>
                    <a:lumOff val="25000"/>
                  </a:schemeClr>
                </a:solidFill>
                <a:latin typeface="Franklin Gothic Book"/>
              </a:rPr>
              <a:t>LCFE Limerick </a:t>
            </a:r>
            <a:r>
              <a:rPr lang="en-IE" sz="2000" dirty="0">
                <a:solidFill>
                  <a:schemeClr val="tx1">
                    <a:lumMod val="75000"/>
                    <a:lumOff val="25000"/>
                  </a:schemeClr>
                </a:solidFill>
                <a:latin typeface="Franklin Gothic Book"/>
              </a:rPr>
              <a:t> </a:t>
            </a:r>
          </a:p>
        </p:txBody>
      </p:sp>
    </p:spTree>
    <p:extLst>
      <p:ext uri="{BB962C8B-B14F-4D97-AF65-F5344CB8AC3E}">
        <p14:creationId xmlns:p14="http://schemas.microsoft.com/office/powerpoint/2010/main" val="2592699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B4B67E2-BC34-4810-AC46-D43F2D7E75FB}"/>
              </a:ext>
            </a:extLst>
          </p:cNvPr>
          <p:cNvPicPr>
            <a:picLocks noGrp="1" noChangeAspect="1"/>
          </p:cNvPicPr>
          <p:nvPr>
            <p:ph idx="1"/>
          </p:nvPr>
        </p:nvPicPr>
        <p:blipFill>
          <a:blip r:embed="rId2"/>
          <a:stretch>
            <a:fillRect/>
          </a:stretch>
        </p:blipFill>
        <p:spPr>
          <a:xfrm>
            <a:off x="770767" y="781396"/>
            <a:ext cx="8140477" cy="526063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4EE1DB66-8F85-4AE3-8E62-8CD2700C208B}"/>
                  </a:ext>
                </a:extLst>
              </p14:cNvPr>
              <p14:cNvContentPartPr/>
              <p14:nvPr/>
            </p14:nvContentPartPr>
            <p14:xfrm>
              <a:off x="1279996" y="3140836"/>
              <a:ext cx="1323000" cy="359280"/>
            </p14:xfrm>
          </p:contentPart>
        </mc:Choice>
        <mc:Fallback xmlns="">
          <p:pic>
            <p:nvPicPr>
              <p:cNvPr id="5" name="Ink 4">
                <a:extLst>
                  <a:ext uri="{FF2B5EF4-FFF2-40B4-BE49-F238E27FC236}">
                    <a16:creationId xmlns:a16="http://schemas.microsoft.com/office/drawing/2014/main" id="{4EE1DB66-8F85-4AE3-8E62-8CD2700C208B}"/>
                  </a:ext>
                </a:extLst>
              </p:cNvPr>
              <p:cNvPicPr/>
              <p:nvPr/>
            </p:nvPicPr>
            <p:blipFill>
              <a:blip r:embed="rId4"/>
              <a:stretch>
                <a:fillRect/>
              </a:stretch>
            </p:blipFill>
            <p:spPr>
              <a:xfrm>
                <a:off x="1243996" y="3069196"/>
                <a:ext cx="1394640" cy="502920"/>
              </a:xfrm>
              <a:prstGeom prst="rect">
                <a:avLst/>
              </a:prstGeom>
            </p:spPr>
          </p:pic>
        </mc:Fallback>
      </mc:AlternateContent>
      <p:sp>
        <p:nvSpPr>
          <p:cNvPr id="6" name="TextBox 5">
            <a:extLst>
              <a:ext uri="{FF2B5EF4-FFF2-40B4-BE49-F238E27FC236}">
                <a16:creationId xmlns:a16="http://schemas.microsoft.com/office/drawing/2014/main" id="{27F41274-641F-46CE-B0F2-40E6D6387100}"/>
              </a:ext>
            </a:extLst>
          </p:cNvPr>
          <p:cNvSpPr txBox="1"/>
          <p:nvPr/>
        </p:nvSpPr>
        <p:spPr>
          <a:xfrm>
            <a:off x="9168938" y="781396"/>
            <a:ext cx="2709949" cy="3970318"/>
          </a:xfrm>
          <a:prstGeom prst="rect">
            <a:avLst/>
          </a:prstGeom>
          <a:noFill/>
        </p:spPr>
        <p:txBody>
          <a:bodyPr wrap="square" rtlCol="0">
            <a:spAutoFit/>
          </a:bodyPr>
          <a:lstStyle/>
          <a:p>
            <a:r>
              <a:rPr lang="en-IE" dirty="0"/>
              <a:t>Currently 40 Courses Available covering Nursing, Business, IT, Arts, Engineering, Manufacturing, Construction.  </a:t>
            </a:r>
            <a:br>
              <a:rPr lang="en-IE" dirty="0"/>
            </a:br>
            <a:br>
              <a:rPr lang="en-IE" dirty="0"/>
            </a:br>
            <a:br>
              <a:rPr lang="en-IE" dirty="0"/>
            </a:br>
            <a:r>
              <a:rPr lang="en-IE" dirty="0"/>
              <a:t>Applications from 1</a:t>
            </a:r>
            <a:r>
              <a:rPr lang="en-IE" baseline="30000" dirty="0"/>
              <a:t>st</a:t>
            </a:r>
            <a:r>
              <a:rPr lang="en-IE" dirty="0"/>
              <a:t> Feb  - to Sept –</a:t>
            </a:r>
            <a:br>
              <a:rPr lang="en-IE" dirty="0"/>
            </a:br>
            <a:r>
              <a:rPr lang="en-IE" dirty="0"/>
              <a:t>Through ETBs. </a:t>
            </a:r>
          </a:p>
          <a:p>
            <a:endParaRPr lang="en-IE" dirty="0"/>
          </a:p>
          <a:p>
            <a:r>
              <a:rPr lang="en-IE" dirty="0"/>
              <a:t>New courses coming on stream all the time. </a:t>
            </a:r>
          </a:p>
        </p:txBody>
      </p:sp>
    </p:spTree>
    <p:extLst>
      <p:ext uri="{BB962C8B-B14F-4D97-AF65-F5344CB8AC3E}">
        <p14:creationId xmlns:p14="http://schemas.microsoft.com/office/powerpoint/2010/main" val="2199826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017A-EF3F-4619-B1F2-DA0E59042A21}"/>
              </a:ext>
            </a:extLst>
          </p:cNvPr>
          <p:cNvSpPr>
            <a:spLocks noGrp="1"/>
          </p:cNvSpPr>
          <p:nvPr>
            <p:ph type="title"/>
          </p:nvPr>
        </p:nvSpPr>
        <p:spPr/>
        <p:txBody>
          <a:bodyPr/>
          <a:lstStyle/>
          <a:p>
            <a:r>
              <a:rPr lang="en-IE" dirty="0"/>
              <a:t>Benefits</a:t>
            </a:r>
          </a:p>
        </p:txBody>
      </p:sp>
      <p:sp>
        <p:nvSpPr>
          <p:cNvPr id="3" name="Content Placeholder 2">
            <a:extLst>
              <a:ext uri="{FF2B5EF4-FFF2-40B4-BE49-F238E27FC236}">
                <a16:creationId xmlns:a16="http://schemas.microsoft.com/office/drawing/2014/main" id="{1BBDE8C9-0E11-4C63-A7AE-6753FFA36ADF}"/>
              </a:ext>
            </a:extLst>
          </p:cNvPr>
          <p:cNvSpPr>
            <a:spLocks noGrp="1"/>
          </p:cNvSpPr>
          <p:nvPr>
            <p:ph idx="1"/>
          </p:nvPr>
        </p:nvSpPr>
        <p:spPr/>
        <p:txBody>
          <a:bodyPr>
            <a:normAutofit fontScale="92500" lnSpcReduction="10000"/>
          </a:bodyPr>
          <a:lstStyle/>
          <a:p>
            <a:r>
              <a:rPr lang="en-IE" dirty="0"/>
              <a:t>No Points Race - </a:t>
            </a:r>
            <a:r>
              <a:rPr lang="en-GB" dirty="0"/>
              <a:t>Entry requirements are different for each degree, so check the course page to be sure.</a:t>
            </a:r>
            <a:endParaRPr lang="en-IE" dirty="0"/>
          </a:p>
          <a:p>
            <a:r>
              <a:rPr lang="en-IE" dirty="0"/>
              <a:t>Registered with both campus –</a:t>
            </a:r>
            <a:r>
              <a:rPr lang="en-GB" dirty="0"/>
              <a:t>This includes libraries, sports facilities, and academic, health and wellbeing supports.</a:t>
            </a:r>
          </a:p>
          <a:p>
            <a:r>
              <a:rPr lang="en-GB" dirty="0"/>
              <a:t>You’ll have a student card for both the ETB and the HEI from day 1 of your degree.</a:t>
            </a:r>
            <a:endParaRPr lang="en-IE" dirty="0"/>
          </a:p>
          <a:p>
            <a:r>
              <a:rPr lang="en-IE" dirty="0"/>
              <a:t>Smaller class sizes</a:t>
            </a:r>
          </a:p>
          <a:p>
            <a:r>
              <a:rPr lang="en-IE" dirty="0"/>
              <a:t>No Fees at FET Level – SUSI available</a:t>
            </a:r>
          </a:p>
          <a:p>
            <a:r>
              <a:rPr lang="en-GB" b="1" dirty="0"/>
              <a:t>Dream Degree to Dream Career</a:t>
            </a:r>
          </a:p>
          <a:p>
            <a:r>
              <a:rPr lang="en-GB" dirty="0"/>
              <a:t>All new tertiary degrees are designed around gaps in the Irish job market. </a:t>
            </a:r>
          </a:p>
          <a:p>
            <a:endParaRPr lang="en-IE" dirty="0"/>
          </a:p>
        </p:txBody>
      </p:sp>
    </p:spTree>
    <p:extLst>
      <p:ext uri="{BB962C8B-B14F-4D97-AF65-F5344CB8AC3E}">
        <p14:creationId xmlns:p14="http://schemas.microsoft.com/office/powerpoint/2010/main" val="617347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AAB4B97-0E48-42D6-BD41-5B9F44FF8599}"/>
              </a:ext>
            </a:extLst>
          </p:cNvPr>
          <p:cNvPicPr>
            <a:picLocks noGrp="1" noChangeAspect="1"/>
          </p:cNvPicPr>
          <p:nvPr>
            <p:ph idx="1"/>
          </p:nvPr>
        </p:nvPicPr>
        <p:blipFill>
          <a:blip r:embed="rId2"/>
          <a:stretch>
            <a:fillRect/>
          </a:stretch>
        </p:blipFill>
        <p:spPr>
          <a:xfrm>
            <a:off x="376701" y="374073"/>
            <a:ext cx="9149832" cy="5802890"/>
          </a:xfrm>
          <a:prstGeom prst="rect">
            <a:avLst/>
          </a:prstGeom>
        </p:spPr>
      </p:pic>
    </p:spTree>
    <p:extLst>
      <p:ext uri="{BB962C8B-B14F-4D97-AF65-F5344CB8AC3E}">
        <p14:creationId xmlns:p14="http://schemas.microsoft.com/office/powerpoint/2010/main" val="388723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2756-9826-4324-BCD8-9CA3EF5EA4D9}"/>
              </a:ext>
            </a:extLst>
          </p:cNvPr>
          <p:cNvSpPr>
            <a:spLocks noGrp="1"/>
          </p:cNvSpPr>
          <p:nvPr>
            <p:ph type="title"/>
          </p:nvPr>
        </p:nvSpPr>
        <p:spPr>
          <a:xfrm>
            <a:off x="838200" y="365125"/>
            <a:ext cx="4864331" cy="416271"/>
          </a:xfrm>
        </p:spPr>
        <p:txBody>
          <a:bodyPr>
            <a:normAutofit fontScale="90000"/>
          </a:bodyPr>
          <a:lstStyle/>
          <a:p>
            <a:r>
              <a:rPr lang="en-IE" dirty="0"/>
              <a:t>Opportunity Indicators</a:t>
            </a:r>
          </a:p>
        </p:txBody>
      </p:sp>
      <p:pic>
        <p:nvPicPr>
          <p:cNvPr id="4" name="Content Placeholder 3">
            <a:extLst>
              <a:ext uri="{FF2B5EF4-FFF2-40B4-BE49-F238E27FC236}">
                <a16:creationId xmlns:a16="http://schemas.microsoft.com/office/drawing/2014/main" id="{12C668E0-1341-4807-85E7-F251C8A2EB91}"/>
              </a:ext>
            </a:extLst>
          </p:cNvPr>
          <p:cNvPicPr>
            <a:picLocks noGrp="1" noChangeAspect="1"/>
          </p:cNvPicPr>
          <p:nvPr>
            <p:ph idx="1"/>
          </p:nvPr>
        </p:nvPicPr>
        <p:blipFill>
          <a:blip r:embed="rId2"/>
          <a:stretch>
            <a:fillRect/>
          </a:stretch>
        </p:blipFill>
        <p:spPr>
          <a:xfrm>
            <a:off x="415635" y="781396"/>
            <a:ext cx="10025149" cy="6076603"/>
          </a:xfrm>
          <a:prstGeom prst="rect">
            <a:avLst/>
          </a:prstGeom>
        </p:spPr>
      </p:pic>
    </p:spTree>
    <p:extLst>
      <p:ext uri="{BB962C8B-B14F-4D97-AF65-F5344CB8AC3E}">
        <p14:creationId xmlns:p14="http://schemas.microsoft.com/office/powerpoint/2010/main" val="3390903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A7B8B2C-E2DA-46F4-8F23-FE46B723EB7B}"/>
              </a:ext>
            </a:extLst>
          </p:cNvPr>
          <p:cNvPicPr>
            <a:picLocks noGrp="1" noChangeAspect="1"/>
          </p:cNvPicPr>
          <p:nvPr>
            <p:ph idx="1"/>
          </p:nvPr>
        </p:nvPicPr>
        <p:blipFill>
          <a:blip r:embed="rId2"/>
          <a:stretch>
            <a:fillRect/>
          </a:stretch>
        </p:blipFill>
        <p:spPr>
          <a:xfrm>
            <a:off x="231370" y="263443"/>
            <a:ext cx="11969103" cy="3002283"/>
          </a:xfrm>
          <a:prstGeom prst="rect">
            <a:avLst/>
          </a:prstGeom>
        </p:spPr>
      </p:pic>
      <p:pic>
        <p:nvPicPr>
          <p:cNvPr id="5" name="Picture 4">
            <a:extLst>
              <a:ext uri="{FF2B5EF4-FFF2-40B4-BE49-F238E27FC236}">
                <a16:creationId xmlns:a16="http://schemas.microsoft.com/office/drawing/2014/main" id="{386EB653-F6BD-43C0-A4F3-DC93FC29947F}"/>
              </a:ext>
            </a:extLst>
          </p:cNvPr>
          <p:cNvPicPr>
            <a:picLocks noChangeAspect="1"/>
          </p:cNvPicPr>
          <p:nvPr/>
        </p:nvPicPr>
        <p:blipFill>
          <a:blip r:embed="rId3"/>
          <a:stretch>
            <a:fillRect/>
          </a:stretch>
        </p:blipFill>
        <p:spPr>
          <a:xfrm>
            <a:off x="157942" y="3592273"/>
            <a:ext cx="12192000" cy="3098297"/>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50617DA9-AF43-40FA-8F98-5F265B31747A}"/>
                  </a:ext>
                </a:extLst>
              </p14:cNvPr>
              <p14:cNvContentPartPr/>
              <p14:nvPr/>
            </p14:nvContentPartPr>
            <p14:xfrm>
              <a:off x="6500520" y="656116"/>
              <a:ext cx="878040" cy="109440"/>
            </p14:xfrm>
          </p:contentPart>
        </mc:Choice>
        <mc:Fallback xmlns="">
          <p:pic>
            <p:nvPicPr>
              <p:cNvPr id="2" name="Ink 1">
                <a:extLst>
                  <a:ext uri="{FF2B5EF4-FFF2-40B4-BE49-F238E27FC236}">
                    <a16:creationId xmlns:a16="http://schemas.microsoft.com/office/drawing/2014/main" id="{50617DA9-AF43-40FA-8F98-5F265B31747A}"/>
                  </a:ext>
                </a:extLst>
              </p:cNvPr>
              <p:cNvPicPr/>
              <p:nvPr/>
            </p:nvPicPr>
            <p:blipFill>
              <a:blip r:embed="rId5"/>
              <a:stretch>
                <a:fillRect/>
              </a:stretch>
            </p:blipFill>
            <p:spPr>
              <a:xfrm>
                <a:off x="6464520" y="584116"/>
                <a:ext cx="94968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2516DE8-1EB1-4781-B428-7610491A605A}"/>
                  </a:ext>
                </a:extLst>
              </p14:cNvPr>
              <p14:cNvContentPartPr/>
              <p14:nvPr/>
            </p14:nvContentPartPr>
            <p14:xfrm>
              <a:off x="6533280" y="2035636"/>
              <a:ext cx="835920" cy="42480"/>
            </p14:xfrm>
          </p:contentPart>
        </mc:Choice>
        <mc:Fallback xmlns="">
          <p:pic>
            <p:nvPicPr>
              <p:cNvPr id="3" name="Ink 2">
                <a:extLst>
                  <a:ext uri="{FF2B5EF4-FFF2-40B4-BE49-F238E27FC236}">
                    <a16:creationId xmlns:a16="http://schemas.microsoft.com/office/drawing/2014/main" id="{A2516DE8-1EB1-4781-B428-7610491A605A}"/>
                  </a:ext>
                </a:extLst>
              </p:cNvPr>
              <p:cNvPicPr/>
              <p:nvPr/>
            </p:nvPicPr>
            <p:blipFill>
              <a:blip r:embed="rId7"/>
              <a:stretch>
                <a:fillRect/>
              </a:stretch>
            </p:blipFill>
            <p:spPr>
              <a:xfrm>
                <a:off x="6497640" y="1963996"/>
                <a:ext cx="90756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F95B9C0A-F9D3-401F-A513-79DD9D956251}"/>
                  </a:ext>
                </a:extLst>
              </p14:cNvPr>
              <p14:cNvContentPartPr/>
              <p14:nvPr/>
            </p14:nvContentPartPr>
            <p14:xfrm>
              <a:off x="3682080" y="2019436"/>
              <a:ext cx="1335960" cy="92160"/>
            </p14:xfrm>
          </p:contentPart>
        </mc:Choice>
        <mc:Fallback xmlns="">
          <p:pic>
            <p:nvPicPr>
              <p:cNvPr id="6" name="Ink 5">
                <a:extLst>
                  <a:ext uri="{FF2B5EF4-FFF2-40B4-BE49-F238E27FC236}">
                    <a16:creationId xmlns:a16="http://schemas.microsoft.com/office/drawing/2014/main" id="{F95B9C0A-F9D3-401F-A513-79DD9D956251}"/>
                  </a:ext>
                </a:extLst>
              </p:cNvPr>
              <p:cNvPicPr/>
              <p:nvPr/>
            </p:nvPicPr>
            <p:blipFill>
              <a:blip r:embed="rId9"/>
              <a:stretch>
                <a:fillRect/>
              </a:stretch>
            </p:blipFill>
            <p:spPr>
              <a:xfrm>
                <a:off x="3646440" y="1947796"/>
                <a:ext cx="140760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7F234B13-56FF-4E81-A39E-1EEF718D26C1}"/>
                  </a:ext>
                </a:extLst>
              </p14:cNvPr>
              <p14:cNvContentPartPr/>
              <p14:nvPr/>
            </p14:nvContentPartPr>
            <p14:xfrm>
              <a:off x="7431120" y="5253316"/>
              <a:ext cx="406800" cy="25560"/>
            </p14:xfrm>
          </p:contentPart>
        </mc:Choice>
        <mc:Fallback xmlns="">
          <p:pic>
            <p:nvPicPr>
              <p:cNvPr id="7" name="Ink 6">
                <a:extLst>
                  <a:ext uri="{FF2B5EF4-FFF2-40B4-BE49-F238E27FC236}">
                    <a16:creationId xmlns:a16="http://schemas.microsoft.com/office/drawing/2014/main" id="{7F234B13-56FF-4E81-A39E-1EEF718D26C1}"/>
                  </a:ext>
                </a:extLst>
              </p:cNvPr>
              <p:cNvPicPr/>
              <p:nvPr/>
            </p:nvPicPr>
            <p:blipFill>
              <a:blip r:embed="rId11"/>
              <a:stretch>
                <a:fillRect/>
              </a:stretch>
            </p:blipFill>
            <p:spPr>
              <a:xfrm>
                <a:off x="7395480" y="5181676"/>
                <a:ext cx="47844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D26210EE-4D4B-4431-83F3-3E2E338E7017}"/>
                  </a:ext>
                </a:extLst>
              </p14:cNvPr>
              <p14:cNvContentPartPr/>
              <p14:nvPr/>
            </p14:nvContentPartPr>
            <p14:xfrm>
              <a:off x="3503520" y="5436196"/>
              <a:ext cx="1477800" cy="117360"/>
            </p14:xfrm>
          </p:contentPart>
        </mc:Choice>
        <mc:Fallback xmlns="">
          <p:pic>
            <p:nvPicPr>
              <p:cNvPr id="8" name="Ink 7">
                <a:extLst>
                  <a:ext uri="{FF2B5EF4-FFF2-40B4-BE49-F238E27FC236}">
                    <a16:creationId xmlns:a16="http://schemas.microsoft.com/office/drawing/2014/main" id="{D26210EE-4D4B-4431-83F3-3E2E338E7017}"/>
                  </a:ext>
                </a:extLst>
              </p:cNvPr>
              <p:cNvPicPr/>
              <p:nvPr/>
            </p:nvPicPr>
            <p:blipFill>
              <a:blip r:embed="rId13"/>
              <a:stretch>
                <a:fillRect/>
              </a:stretch>
            </p:blipFill>
            <p:spPr>
              <a:xfrm>
                <a:off x="3467520" y="5364196"/>
                <a:ext cx="1549440" cy="261000"/>
              </a:xfrm>
              <a:prstGeom prst="rect">
                <a:avLst/>
              </a:prstGeom>
            </p:spPr>
          </p:pic>
        </mc:Fallback>
      </mc:AlternateContent>
    </p:spTree>
    <p:extLst>
      <p:ext uri="{BB962C8B-B14F-4D97-AF65-F5344CB8AC3E}">
        <p14:creationId xmlns:p14="http://schemas.microsoft.com/office/powerpoint/2010/main" val="1141364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4D8048C-1913-48C7-8F4E-3301162A4F1D}"/>
              </a:ext>
            </a:extLst>
          </p:cNvPr>
          <p:cNvPicPr>
            <a:picLocks noGrp="1" noChangeAspect="1"/>
          </p:cNvPicPr>
          <p:nvPr>
            <p:ph idx="1"/>
          </p:nvPr>
        </p:nvPicPr>
        <p:blipFill>
          <a:blip r:embed="rId2"/>
          <a:stretch>
            <a:fillRect/>
          </a:stretch>
        </p:blipFill>
        <p:spPr>
          <a:xfrm>
            <a:off x="169025" y="340822"/>
            <a:ext cx="11853949" cy="5836141"/>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1F453BF5-BAFD-4D8B-9A4E-A384BCFC3BEE}"/>
                  </a:ext>
                </a:extLst>
              </p14:cNvPr>
              <p14:cNvContentPartPr/>
              <p14:nvPr/>
            </p14:nvContentPartPr>
            <p14:xfrm>
              <a:off x="9251836" y="1436596"/>
              <a:ext cx="591480" cy="68040"/>
            </p14:xfrm>
          </p:contentPart>
        </mc:Choice>
        <mc:Fallback xmlns="">
          <p:pic>
            <p:nvPicPr>
              <p:cNvPr id="5" name="Ink 4">
                <a:extLst>
                  <a:ext uri="{FF2B5EF4-FFF2-40B4-BE49-F238E27FC236}">
                    <a16:creationId xmlns:a16="http://schemas.microsoft.com/office/drawing/2014/main" id="{1F453BF5-BAFD-4D8B-9A4E-A384BCFC3BEE}"/>
                  </a:ext>
                </a:extLst>
              </p:cNvPr>
              <p:cNvPicPr/>
              <p:nvPr/>
            </p:nvPicPr>
            <p:blipFill>
              <a:blip r:embed="rId4"/>
              <a:stretch>
                <a:fillRect/>
              </a:stretch>
            </p:blipFill>
            <p:spPr>
              <a:xfrm>
                <a:off x="9162196" y="1256956"/>
                <a:ext cx="77112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704A5C26-31A2-4A28-BFE7-A0A7E36F4545}"/>
                  </a:ext>
                </a:extLst>
              </p14:cNvPr>
              <p14:cNvContentPartPr/>
              <p14:nvPr/>
            </p14:nvContentPartPr>
            <p14:xfrm>
              <a:off x="6359236" y="1778236"/>
              <a:ext cx="290160" cy="42480"/>
            </p14:xfrm>
          </p:contentPart>
        </mc:Choice>
        <mc:Fallback xmlns="">
          <p:pic>
            <p:nvPicPr>
              <p:cNvPr id="6" name="Ink 5">
                <a:extLst>
                  <a:ext uri="{FF2B5EF4-FFF2-40B4-BE49-F238E27FC236}">
                    <a16:creationId xmlns:a16="http://schemas.microsoft.com/office/drawing/2014/main" id="{704A5C26-31A2-4A28-BFE7-A0A7E36F4545}"/>
                  </a:ext>
                </a:extLst>
              </p:cNvPr>
              <p:cNvPicPr/>
              <p:nvPr/>
            </p:nvPicPr>
            <p:blipFill>
              <a:blip r:embed="rId6"/>
              <a:stretch>
                <a:fillRect/>
              </a:stretch>
            </p:blipFill>
            <p:spPr>
              <a:xfrm>
                <a:off x="6269236" y="1598236"/>
                <a:ext cx="469800" cy="402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4E55B7A3-C27E-4118-B024-646DD9CE9685}"/>
                  </a:ext>
                </a:extLst>
              </p14:cNvPr>
              <p14:cNvContentPartPr/>
              <p14:nvPr/>
            </p14:nvContentPartPr>
            <p14:xfrm>
              <a:off x="4879276" y="2044636"/>
              <a:ext cx="398520" cy="8640"/>
            </p14:xfrm>
          </p:contentPart>
        </mc:Choice>
        <mc:Fallback xmlns="">
          <p:pic>
            <p:nvPicPr>
              <p:cNvPr id="7" name="Ink 6">
                <a:extLst>
                  <a:ext uri="{FF2B5EF4-FFF2-40B4-BE49-F238E27FC236}">
                    <a16:creationId xmlns:a16="http://schemas.microsoft.com/office/drawing/2014/main" id="{4E55B7A3-C27E-4118-B024-646DD9CE9685}"/>
                  </a:ext>
                </a:extLst>
              </p:cNvPr>
              <p:cNvPicPr/>
              <p:nvPr/>
            </p:nvPicPr>
            <p:blipFill>
              <a:blip r:embed="rId8"/>
              <a:stretch>
                <a:fillRect/>
              </a:stretch>
            </p:blipFill>
            <p:spPr>
              <a:xfrm>
                <a:off x="4789276" y="1864996"/>
                <a:ext cx="578160" cy="368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FACB0925-EF8A-4645-9FD9-D519DEC66DCC}"/>
                  </a:ext>
                </a:extLst>
              </p14:cNvPr>
              <p14:cNvContentPartPr/>
              <p14:nvPr/>
            </p14:nvContentPartPr>
            <p14:xfrm>
              <a:off x="4887556" y="5053876"/>
              <a:ext cx="331920" cy="360"/>
            </p14:xfrm>
          </p:contentPart>
        </mc:Choice>
        <mc:Fallback xmlns="">
          <p:pic>
            <p:nvPicPr>
              <p:cNvPr id="8" name="Ink 7">
                <a:extLst>
                  <a:ext uri="{FF2B5EF4-FFF2-40B4-BE49-F238E27FC236}">
                    <a16:creationId xmlns:a16="http://schemas.microsoft.com/office/drawing/2014/main" id="{FACB0925-EF8A-4645-9FD9-D519DEC66DCC}"/>
                  </a:ext>
                </a:extLst>
              </p:cNvPr>
              <p:cNvPicPr/>
              <p:nvPr/>
            </p:nvPicPr>
            <p:blipFill>
              <a:blip r:embed="rId10"/>
              <a:stretch>
                <a:fillRect/>
              </a:stretch>
            </p:blipFill>
            <p:spPr>
              <a:xfrm>
                <a:off x="4797556" y="4874236"/>
                <a:ext cx="51156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D211E518-352E-47AF-AF24-D3733E49A059}"/>
                  </a:ext>
                </a:extLst>
              </p14:cNvPr>
              <p14:cNvContentPartPr/>
              <p14:nvPr/>
            </p14:nvContentPartPr>
            <p14:xfrm>
              <a:off x="7406476" y="4738156"/>
              <a:ext cx="531360" cy="33120"/>
            </p14:xfrm>
          </p:contentPart>
        </mc:Choice>
        <mc:Fallback xmlns="">
          <p:pic>
            <p:nvPicPr>
              <p:cNvPr id="9" name="Ink 8">
                <a:extLst>
                  <a:ext uri="{FF2B5EF4-FFF2-40B4-BE49-F238E27FC236}">
                    <a16:creationId xmlns:a16="http://schemas.microsoft.com/office/drawing/2014/main" id="{D211E518-352E-47AF-AF24-D3733E49A059}"/>
                  </a:ext>
                </a:extLst>
              </p:cNvPr>
              <p:cNvPicPr/>
              <p:nvPr/>
            </p:nvPicPr>
            <p:blipFill>
              <a:blip r:embed="rId12"/>
              <a:stretch>
                <a:fillRect/>
              </a:stretch>
            </p:blipFill>
            <p:spPr>
              <a:xfrm>
                <a:off x="7316476" y="4558516"/>
                <a:ext cx="711000" cy="392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F5B67E41-FACE-4421-806B-39C8B55DE462}"/>
                  </a:ext>
                </a:extLst>
              </p14:cNvPr>
              <p14:cNvContentPartPr/>
              <p14:nvPr/>
            </p14:nvContentPartPr>
            <p14:xfrm>
              <a:off x="9251836" y="4438996"/>
              <a:ext cx="486000" cy="70200"/>
            </p14:xfrm>
          </p:contentPart>
        </mc:Choice>
        <mc:Fallback xmlns="">
          <p:pic>
            <p:nvPicPr>
              <p:cNvPr id="10" name="Ink 9">
                <a:extLst>
                  <a:ext uri="{FF2B5EF4-FFF2-40B4-BE49-F238E27FC236}">
                    <a16:creationId xmlns:a16="http://schemas.microsoft.com/office/drawing/2014/main" id="{F5B67E41-FACE-4421-806B-39C8B55DE462}"/>
                  </a:ext>
                </a:extLst>
              </p:cNvPr>
              <p:cNvPicPr/>
              <p:nvPr/>
            </p:nvPicPr>
            <p:blipFill>
              <a:blip r:embed="rId14"/>
              <a:stretch>
                <a:fillRect/>
              </a:stretch>
            </p:blipFill>
            <p:spPr>
              <a:xfrm>
                <a:off x="9162196" y="4258996"/>
                <a:ext cx="665640" cy="429840"/>
              </a:xfrm>
              <a:prstGeom prst="rect">
                <a:avLst/>
              </a:prstGeom>
            </p:spPr>
          </p:pic>
        </mc:Fallback>
      </mc:AlternateContent>
    </p:spTree>
    <p:extLst>
      <p:ext uri="{BB962C8B-B14F-4D97-AF65-F5344CB8AC3E}">
        <p14:creationId xmlns:p14="http://schemas.microsoft.com/office/powerpoint/2010/main" val="749636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FB1541-F7C7-45F6-B4D0-D621A2687AEE}"/>
              </a:ext>
            </a:extLst>
          </p:cNvPr>
          <p:cNvPicPr>
            <a:picLocks noChangeAspect="1"/>
          </p:cNvPicPr>
          <p:nvPr/>
        </p:nvPicPr>
        <p:blipFill>
          <a:blip r:embed="rId2"/>
          <a:stretch>
            <a:fillRect/>
          </a:stretch>
        </p:blipFill>
        <p:spPr>
          <a:xfrm>
            <a:off x="0" y="99438"/>
            <a:ext cx="9412013" cy="3267531"/>
          </a:xfrm>
          <a:prstGeom prst="rect">
            <a:avLst/>
          </a:prstGeom>
        </p:spPr>
      </p:pic>
      <p:pic>
        <p:nvPicPr>
          <p:cNvPr id="2" name="Picture 1">
            <a:extLst>
              <a:ext uri="{FF2B5EF4-FFF2-40B4-BE49-F238E27FC236}">
                <a16:creationId xmlns:a16="http://schemas.microsoft.com/office/drawing/2014/main" id="{EE15E869-7365-4DB2-AB46-9544D2AADD1E}"/>
              </a:ext>
            </a:extLst>
          </p:cNvPr>
          <p:cNvPicPr>
            <a:picLocks noChangeAspect="1"/>
          </p:cNvPicPr>
          <p:nvPr/>
        </p:nvPicPr>
        <p:blipFill>
          <a:blip r:embed="rId3"/>
          <a:stretch>
            <a:fillRect/>
          </a:stretch>
        </p:blipFill>
        <p:spPr>
          <a:xfrm>
            <a:off x="324197" y="3366969"/>
            <a:ext cx="12192000" cy="2919456"/>
          </a:xfrm>
          <a:prstGeom prst="rect">
            <a:avLst/>
          </a:prstGeom>
        </p:spPr>
      </p:pic>
    </p:spTree>
    <p:extLst>
      <p:ext uri="{BB962C8B-B14F-4D97-AF65-F5344CB8AC3E}">
        <p14:creationId xmlns:p14="http://schemas.microsoft.com/office/powerpoint/2010/main" val="867399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4400" dirty="0">
                <a:latin typeface="Franklin Gothic Book"/>
              </a:rPr>
              <a:t>What is an apprenticeship?</a:t>
            </a:r>
            <a:br>
              <a:rPr lang="en-IE" sz="4400" dirty="0">
                <a:latin typeface="Franklin Gothic Book"/>
              </a:rPr>
            </a:br>
            <a:r>
              <a:rPr lang="en-IE" sz="4400" dirty="0">
                <a:latin typeface="Franklin Gothic Book"/>
              </a:rPr>
              <a:t>Level 6</a:t>
            </a:r>
          </a:p>
        </p:txBody>
      </p:sp>
      <p:graphicFrame>
        <p:nvGraphicFramePr>
          <p:cNvPr id="5" name="Content Placeholder 2">
            <a:extLst>
              <a:ext uri="{FF2B5EF4-FFF2-40B4-BE49-F238E27FC236}">
                <a16:creationId xmlns:a16="http://schemas.microsoft.com/office/drawing/2014/main" id="{FA08FB2C-561C-20A6-F306-603A5BDD0683}"/>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4158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4400"/>
              <a:t>Key Features of an Apprenticeship</a:t>
            </a:r>
          </a:p>
        </p:txBody>
      </p:sp>
      <p:graphicFrame>
        <p:nvGraphicFramePr>
          <p:cNvPr id="5" name="Content Placeholder 2">
            <a:extLst>
              <a:ext uri="{FF2B5EF4-FFF2-40B4-BE49-F238E27FC236}">
                <a16:creationId xmlns:a16="http://schemas.microsoft.com/office/drawing/2014/main" id="{725C5985-1DFF-3583-95D1-10568CD04CD3}"/>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237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a:t>Types of Apprenticeship</a:t>
            </a:r>
          </a:p>
        </p:txBody>
      </p:sp>
      <p:pic>
        <p:nvPicPr>
          <p:cNvPr id="4" name="Content Placeholder 30">
            <a:extLst>
              <a:ext uri="{FF2B5EF4-FFF2-40B4-BE49-F238E27FC236}">
                <a16:creationId xmlns:a16="http://schemas.microsoft.com/office/drawing/2014/main" id="{32EF45B0-A40F-4F43-B024-AFC5DBF348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8720" y="1055716"/>
            <a:ext cx="13154881" cy="6118168"/>
          </a:xfrm>
        </p:spPr>
      </p:pic>
    </p:spTree>
    <p:extLst>
      <p:ext uri="{BB962C8B-B14F-4D97-AF65-F5344CB8AC3E}">
        <p14:creationId xmlns:p14="http://schemas.microsoft.com/office/powerpoint/2010/main" val="3946329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dirty="0"/>
              <a:t>I’m interested, what next?</a:t>
            </a:r>
            <a:endParaRPr lang="en-IE"/>
          </a:p>
        </p:txBody>
      </p:sp>
      <p:graphicFrame>
        <p:nvGraphicFramePr>
          <p:cNvPr id="9" name="Content Placeholder 2">
            <a:extLst>
              <a:ext uri="{FF2B5EF4-FFF2-40B4-BE49-F238E27FC236}">
                <a16:creationId xmlns:a16="http://schemas.microsoft.com/office/drawing/2014/main" id="{66B2CD0D-CCBB-F9B1-4CD0-11586025C1E2}"/>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4385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dirty="0"/>
              <a:t>Entry Requirements</a:t>
            </a:r>
          </a:p>
        </p:txBody>
      </p:sp>
      <p:graphicFrame>
        <p:nvGraphicFramePr>
          <p:cNvPr id="7" name="Content Placeholder 2">
            <a:extLst>
              <a:ext uri="{FF2B5EF4-FFF2-40B4-BE49-F238E27FC236}">
                <a16:creationId xmlns:a16="http://schemas.microsoft.com/office/drawing/2014/main" id="{191BDE71-CB63-6DF2-943D-A0D8522D451D}"/>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3412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 shot of a row of graduates">
            <a:extLst>
              <a:ext uri="{FF2B5EF4-FFF2-40B4-BE49-F238E27FC236}">
                <a16:creationId xmlns:a16="http://schemas.microsoft.com/office/drawing/2014/main" id="{564ED0CA-0DD2-D6C5-13A8-BD83B84BA09D}"/>
              </a:ext>
            </a:extLst>
          </p:cNvPr>
          <p:cNvPicPr>
            <a:picLocks noChangeAspect="1"/>
          </p:cNvPicPr>
          <p:nvPr/>
        </p:nvPicPr>
        <p:blipFill>
          <a:blip r:embed="rId2">
            <a:alphaModFix amt="45000"/>
          </a:blip>
          <a:srcRect t="6520" r="6" b="9068"/>
          <a:stretch/>
        </p:blipFill>
        <p:spPr>
          <a:xfrm>
            <a:off x="20" y="-1"/>
            <a:ext cx="12188932" cy="6858000"/>
          </a:xfrm>
          <a:prstGeom prst="rect">
            <a:avLst/>
          </a:prstGeom>
        </p:spPr>
      </p:pic>
      <p:sp>
        <p:nvSpPr>
          <p:cNvPr id="2" name="Title 1"/>
          <p:cNvSpPr>
            <a:spLocks noGrp="1"/>
          </p:cNvSpPr>
          <p:nvPr>
            <p:ph type="ctrTitle"/>
          </p:nvPr>
        </p:nvSpPr>
        <p:spPr>
          <a:xfrm>
            <a:off x="643467" y="643467"/>
            <a:ext cx="7164674" cy="5571066"/>
          </a:xfrm>
        </p:spPr>
        <p:txBody>
          <a:bodyPr>
            <a:normAutofit/>
          </a:bodyPr>
          <a:lstStyle/>
          <a:p>
            <a:r>
              <a:rPr lang="en-IE" sz="6600">
                <a:solidFill>
                  <a:schemeClr val="tx1"/>
                </a:solidFill>
              </a:rPr>
              <a:t>GOING TO COLLEGE IN 2025</a:t>
            </a:r>
            <a:endParaRPr lang="en-US" sz="6600">
              <a:solidFill>
                <a:schemeClr val="tx1"/>
              </a:solidFill>
            </a:endParaRPr>
          </a:p>
        </p:txBody>
      </p:sp>
      <p:sp>
        <p:nvSpPr>
          <p:cNvPr id="4" name="Rectangle 3"/>
          <p:cNvSpPr/>
          <p:nvPr/>
        </p:nvSpPr>
        <p:spPr>
          <a:xfrm>
            <a:off x="3048000" y="3105835"/>
            <a:ext cx="6096000" cy="369332"/>
          </a:xfrm>
          <a:prstGeom prst="rect">
            <a:avLst/>
          </a:prstGeom>
        </p:spPr>
        <p:txBody>
          <a:bodyPr>
            <a:spAutoFit/>
          </a:bodyPr>
          <a:lstStyle/>
          <a:p>
            <a:endParaRPr lang="en-IE" dirty="0"/>
          </a:p>
        </p:txBody>
      </p:sp>
      <p:sp>
        <p:nvSpPr>
          <p:cNvPr id="3" name="Subtitle 2"/>
          <p:cNvSpPr>
            <a:spLocks noGrp="1"/>
          </p:cNvSpPr>
          <p:nvPr>
            <p:ph type="subTitle" idx="1"/>
          </p:nvPr>
        </p:nvSpPr>
        <p:spPr>
          <a:xfrm>
            <a:off x="5911442" y="8391526"/>
            <a:ext cx="9144000" cy="1655762"/>
          </a:xfrm>
        </p:spPr>
        <p:txBody>
          <a:bodyPr/>
          <a:lstStyle/>
          <a:p>
            <a:endParaRPr lang="en-IE" dirty="0"/>
          </a:p>
        </p:txBody>
      </p:sp>
    </p:spTree>
    <p:extLst>
      <p:ext uri="{BB962C8B-B14F-4D97-AF65-F5344CB8AC3E}">
        <p14:creationId xmlns:p14="http://schemas.microsoft.com/office/powerpoint/2010/main" val="1076431460"/>
      </p:ext>
    </p:extLst>
  </p:cSld>
  <p:clrMapOvr>
    <a:masterClrMapping/>
  </p:clrMapOvr>
  <mc:AlternateContent xmlns:mc="http://schemas.openxmlformats.org/markup-compatibility/2006" xmlns:p14="http://schemas.microsoft.com/office/powerpoint/2010/main">
    <mc:Choice Requires="p14">
      <p:transition spd="slow" p14:dur="2000" advTm="13917"/>
    </mc:Choice>
    <mc:Fallback xmlns="">
      <p:transition spd="slow" advTm="1391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13C6-7B13-B796-519D-FB02FA399E8E}"/>
              </a:ext>
            </a:extLst>
          </p:cNvPr>
          <p:cNvSpPr>
            <a:spLocks noGrp="1"/>
          </p:cNvSpPr>
          <p:nvPr>
            <p:ph type="title"/>
          </p:nvPr>
        </p:nvSpPr>
        <p:spPr>
          <a:xfrm>
            <a:off x="1028700" y="723901"/>
            <a:ext cx="5836920" cy="1288884"/>
          </a:xfrm>
        </p:spPr>
        <p:txBody>
          <a:bodyPr anchor="b">
            <a:normAutofit fontScale="90000"/>
          </a:bodyPr>
          <a:lstStyle/>
          <a:p>
            <a:pPr algn="ctr"/>
            <a:r>
              <a:rPr lang="en-US" dirty="0"/>
              <a:t>Career Service in St. Ailbe's</a:t>
            </a:r>
            <a:endParaRPr lang="en-US"/>
          </a:p>
        </p:txBody>
      </p:sp>
      <p:sp>
        <p:nvSpPr>
          <p:cNvPr id="3" name="Content Placeholder 2">
            <a:extLst>
              <a:ext uri="{FF2B5EF4-FFF2-40B4-BE49-F238E27FC236}">
                <a16:creationId xmlns:a16="http://schemas.microsoft.com/office/drawing/2014/main" id="{D2F14124-E32E-6482-2636-574181673DFF}"/>
              </a:ext>
            </a:extLst>
          </p:cNvPr>
          <p:cNvSpPr>
            <a:spLocks noGrp="1"/>
          </p:cNvSpPr>
          <p:nvPr>
            <p:ph idx="1"/>
          </p:nvPr>
        </p:nvSpPr>
        <p:spPr>
          <a:xfrm>
            <a:off x="638394" y="1980845"/>
            <a:ext cx="8114908" cy="4746525"/>
          </a:xfrm>
        </p:spPr>
        <p:txBody>
          <a:bodyPr vert="horz" lIns="91440" tIns="45720" rIns="91440" bIns="45720" rtlCol="0" anchor="t">
            <a:noAutofit/>
          </a:bodyPr>
          <a:lstStyle/>
          <a:p>
            <a:pPr algn="ctr">
              <a:lnSpc>
                <a:spcPct val="100000"/>
              </a:lnSpc>
            </a:pPr>
            <a:r>
              <a:rPr lang="en-US" sz="2400" dirty="0">
                <a:ea typeface="+mn-lt"/>
                <a:cs typeface="+mn-lt"/>
              </a:rPr>
              <a:t>Individual Career appointments </a:t>
            </a:r>
          </a:p>
          <a:p>
            <a:pPr algn="ctr">
              <a:lnSpc>
                <a:spcPct val="100000"/>
              </a:lnSpc>
            </a:pPr>
            <a:r>
              <a:rPr lang="en-US" sz="2400" dirty="0">
                <a:ea typeface="+mn-lt"/>
                <a:cs typeface="+mn-lt"/>
              </a:rPr>
              <a:t>Feedback on Cognitive Ability results (CAT – Parent Meeting</a:t>
            </a:r>
          </a:p>
          <a:p>
            <a:pPr algn="ctr">
              <a:lnSpc>
                <a:spcPct val="100000"/>
              </a:lnSpc>
            </a:pPr>
            <a:r>
              <a:rPr lang="en-US" sz="2400" dirty="0">
                <a:ea typeface="+mn-lt"/>
                <a:cs typeface="+mn-lt"/>
              </a:rPr>
              <a:t>Completion of interest inventories (REACH+)   </a:t>
            </a:r>
          </a:p>
          <a:p>
            <a:pPr algn="ctr">
              <a:lnSpc>
                <a:spcPct val="100000"/>
              </a:lnSpc>
            </a:pPr>
            <a:r>
              <a:rPr lang="en-US" sz="2400" dirty="0">
                <a:ea typeface="+mn-lt"/>
                <a:cs typeface="+mn-lt"/>
              </a:rPr>
              <a:t>Visiting speakers from colleges </a:t>
            </a:r>
          </a:p>
          <a:p>
            <a:pPr algn="ctr">
              <a:lnSpc>
                <a:spcPct val="100000"/>
              </a:lnSpc>
            </a:pPr>
            <a:r>
              <a:rPr lang="en-US" sz="2400" dirty="0"/>
              <a:t>Open Days – UL, TUS, Mary I, SETU</a:t>
            </a:r>
          </a:p>
          <a:p>
            <a:pPr algn="ctr">
              <a:lnSpc>
                <a:spcPct val="100000"/>
              </a:lnSpc>
            </a:pPr>
            <a:r>
              <a:rPr lang="en-US" sz="2400" dirty="0"/>
              <a:t>Study Skills</a:t>
            </a:r>
          </a:p>
          <a:p>
            <a:pPr algn="ctr">
              <a:lnSpc>
                <a:spcPct val="100000"/>
              </a:lnSpc>
            </a:pPr>
            <a:r>
              <a:rPr lang="en-US" sz="2400" dirty="0"/>
              <a:t>St. Ailbe's Careers Exhibition (5th December 2024)</a:t>
            </a:r>
          </a:p>
          <a:p>
            <a:pPr algn="ctr">
              <a:lnSpc>
                <a:spcPct val="100000"/>
              </a:lnSpc>
            </a:pPr>
            <a:r>
              <a:rPr lang="en-US" sz="2400" dirty="0"/>
              <a:t>Classroom based Career classes</a:t>
            </a:r>
          </a:p>
          <a:p>
            <a:pPr algn="ctr">
              <a:lnSpc>
                <a:spcPct val="100000"/>
              </a:lnSpc>
            </a:pPr>
            <a:endParaRPr lang="en-US" sz="1800" dirty="0"/>
          </a:p>
        </p:txBody>
      </p:sp>
      <p:pic>
        <p:nvPicPr>
          <p:cNvPr id="23" name="Graphic 22" descr="Diploma Roll">
            <a:extLst>
              <a:ext uri="{FF2B5EF4-FFF2-40B4-BE49-F238E27FC236}">
                <a16:creationId xmlns:a16="http://schemas.microsoft.com/office/drawing/2014/main" id="{8F2C0D62-7B1E-5E51-8012-E2F2D5991C0D}"/>
              </a:ext>
            </a:extLst>
          </p:cNvPr>
          <p:cNvPicPr>
            <a:picLocks noChangeAspect="1"/>
          </p:cNvPicPr>
          <p:nvPr/>
        </p:nvPicPr>
        <p:blipFill>
          <a:blip r:embed="rId2">
            <a:alphaModFix/>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51752" y="1547707"/>
            <a:ext cx="2955879" cy="1761393"/>
          </a:xfrm>
          <a:prstGeom prst="rect">
            <a:avLst/>
          </a:prstGeom>
        </p:spPr>
      </p:pic>
    </p:spTree>
    <p:extLst>
      <p:ext uri="{BB962C8B-B14F-4D97-AF65-F5344CB8AC3E}">
        <p14:creationId xmlns:p14="http://schemas.microsoft.com/office/powerpoint/2010/main" val="3427776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FFB9D-48D4-4C4C-AF4A-DD55C5E82A48}"/>
              </a:ext>
            </a:extLst>
          </p:cNvPr>
          <p:cNvSpPr>
            <a:spLocks noGrp="1"/>
          </p:cNvSpPr>
          <p:nvPr>
            <p:ph type="title"/>
          </p:nvPr>
        </p:nvSpPr>
        <p:spPr/>
        <p:txBody>
          <a:bodyPr/>
          <a:lstStyle/>
          <a:p>
            <a:r>
              <a:rPr lang="en-IE" dirty="0"/>
              <a:t>Skills Required</a:t>
            </a:r>
          </a:p>
        </p:txBody>
      </p:sp>
      <p:pic>
        <p:nvPicPr>
          <p:cNvPr id="4" name="Content Placeholder 3">
            <a:extLst>
              <a:ext uri="{FF2B5EF4-FFF2-40B4-BE49-F238E27FC236}">
                <a16:creationId xmlns:a16="http://schemas.microsoft.com/office/drawing/2014/main" id="{6204B3DE-44CD-4A32-B19D-044E61526221}"/>
              </a:ext>
            </a:extLst>
          </p:cNvPr>
          <p:cNvPicPr>
            <a:picLocks noGrp="1" noChangeAspect="1"/>
          </p:cNvPicPr>
          <p:nvPr>
            <p:ph idx="1"/>
          </p:nvPr>
        </p:nvPicPr>
        <p:blipFill>
          <a:blip r:embed="rId2"/>
          <a:stretch>
            <a:fillRect/>
          </a:stretch>
        </p:blipFill>
        <p:spPr>
          <a:xfrm>
            <a:off x="241069" y="2383265"/>
            <a:ext cx="12010953" cy="3319266"/>
          </a:xfrm>
          <a:prstGeom prst="rect">
            <a:avLst/>
          </a:prstGeom>
        </p:spPr>
      </p:pic>
    </p:spTree>
    <p:extLst>
      <p:ext uri="{BB962C8B-B14F-4D97-AF65-F5344CB8AC3E}">
        <p14:creationId xmlns:p14="http://schemas.microsoft.com/office/powerpoint/2010/main" val="3954705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61A2-F0F1-2F08-575F-14D32E4948A5}"/>
              </a:ext>
            </a:extLst>
          </p:cNvPr>
          <p:cNvSpPr>
            <a:spLocks noGrp="1"/>
          </p:cNvSpPr>
          <p:nvPr>
            <p:ph type="title"/>
          </p:nvPr>
        </p:nvSpPr>
        <p:spPr>
          <a:xfrm>
            <a:off x="1024128" y="585216"/>
            <a:ext cx="9720072" cy="1499616"/>
          </a:xfrm>
        </p:spPr>
        <p:txBody>
          <a:bodyPr>
            <a:normAutofit/>
          </a:bodyPr>
          <a:lstStyle/>
          <a:p>
            <a:r>
              <a:rPr lang="en-US" dirty="0"/>
              <a:t>Student’s/Parent’s Responsibility</a:t>
            </a:r>
          </a:p>
        </p:txBody>
      </p:sp>
      <p:graphicFrame>
        <p:nvGraphicFramePr>
          <p:cNvPr id="28" name="Content Placeholder 2">
            <a:extLst>
              <a:ext uri="{FF2B5EF4-FFF2-40B4-BE49-F238E27FC236}">
                <a16:creationId xmlns:a16="http://schemas.microsoft.com/office/drawing/2014/main" id="{039B1979-37F4-721E-08AD-AEBD077EE1F2}"/>
              </a:ext>
            </a:extLst>
          </p:cNvPr>
          <p:cNvGraphicFramePr>
            <a:graphicFrameLocks noGrp="1"/>
          </p:cNvGraphicFramePr>
          <p:nvPr>
            <p:ph idx="1"/>
            <p:extLst/>
          </p:nvPr>
        </p:nvGraphicFramePr>
        <p:xfrm>
          <a:off x="1023938" y="1596082"/>
          <a:ext cx="10770586" cy="5052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7171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2A9D5-5760-2E8E-D67A-340C6678E061}"/>
              </a:ext>
            </a:extLst>
          </p:cNvPr>
          <p:cNvSpPr>
            <a:spLocks noGrp="1"/>
          </p:cNvSpPr>
          <p:nvPr>
            <p:ph type="title"/>
          </p:nvPr>
        </p:nvSpPr>
        <p:spPr>
          <a:xfrm>
            <a:off x="1028701" y="963919"/>
            <a:ext cx="10134600" cy="1036994"/>
          </a:xfrm>
        </p:spPr>
        <p:txBody>
          <a:bodyPr anchor="b">
            <a:normAutofit/>
          </a:bodyPr>
          <a:lstStyle/>
          <a:p>
            <a:pPr algn="ctr"/>
            <a:r>
              <a:rPr lang="en-US" dirty="0"/>
              <a:t>Useful Resources to Assist with Research</a:t>
            </a:r>
            <a:endParaRPr lang="en-US"/>
          </a:p>
        </p:txBody>
      </p:sp>
      <p:graphicFrame>
        <p:nvGraphicFramePr>
          <p:cNvPr id="5" name="Content Placeholder 2">
            <a:extLst>
              <a:ext uri="{FF2B5EF4-FFF2-40B4-BE49-F238E27FC236}">
                <a16:creationId xmlns:a16="http://schemas.microsoft.com/office/drawing/2014/main" id="{79FAB463-1413-C693-9C4D-E05763A42BCC}"/>
              </a:ext>
            </a:extLst>
          </p:cNvPr>
          <p:cNvGraphicFramePr>
            <a:graphicFrameLocks noGrp="1"/>
          </p:cNvGraphicFramePr>
          <p:nvPr>
            <p:ph idx="1"/>
            <p:extLst/>
          </p:nvPr>
        </p:nvGraphicFramePr>
        <p:xfrm>
          <a:off x="287294" y="1987258"/>
          <a:ext cx="11565924" cy="4872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4149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t>National Framework of Qualifications (NFQ)</a:t>
            </a:r>
          </a:p>
        </p:txBody>
      </p:sp>
      <p:pic>
        <p:nvPicPr>
          <p:cNvPr id="1026" name="Picture 2" descr="Image result for nfq levels ireland"/>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47400" y="2286000"/>
            <a:ext cx="8073337"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758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F32BA91-9804-4165-85E5-64D6FA722E1C}"/>
              </a:ext>
            </a:extLst>
          </p:cNvPr>
          <p:cNvPicPr>
            <a:picLocks noGrp="1" noChangeAspect="1"/>
          </p:cNvPicPr>
          <p:nvPr>
            <p:ph idx="1"/>
          </p:nvPr>
        </p:nvPicPr>
        <p:blipFill>
          <a:blip r:embed="rId2"/>
          <a:stretch>
            <a:fillRect/>
          </a:stretch>
        </p:blipFill>
        <p:spPr>
          <a:xfrm>
            <a:off x="0" y="77769"/>
            <a:ext cx="12485715" cy="7129366"/>
          </a:xfrm>
          <a:prstGeom prst="rect">
            <a:avLst/>
          </a:prstGeom>
        </p:spPr>
      </p:pic>
    </p:spTree>
    <p:extLst>
      <p:ext uri="{BB962C8B-B14F-4D97-AF65-F5344CB8AC3E}">
        <p14:creationId xmlns:p14="http://schemas.microsoft.com/office/powerpoint/2010/main" val="3993375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F752AA-EE10-4BD0-9BE3-FE2181FF0E13}"/>
              </a:ext>
            </a:extLst>
          </p:cNvPr>
          <p:cNvPicPr>
            <a:picLocks noChangeAspect="1"/>
          </p:cNvPicPr>
          <p:nvPr/>
        </p:nvPicPr>
        <p:blipFill>
          <a:blip r:embed="rId2"/>
          <a:stretch>
            <a:fillRect/>
          </a:stretch>
        </p:blipFill>
        <p:spPr>
          <a:xfrm>
            <a:off x="220572" y="230188"/>
            <a:ext cx="8326012" cy="1400370"/>
          </a:xfrm>
          <a:prstGeom prst="rect">
            <a:avLst/>
          </a:prstGeom>
        </p:spPr>
      </p:pic>
      <p:sp>
        <p:nvSpPr>
          <p:cNvPr id="2" name="Title 1">
            <a:extLst>
              <a:ext uri="{FF2B5EF4-FFF2-40B4-BE49-F238E27FC236}">
                <a16:creationId xmlns:a16="http://schemas.microsoft.com/office/drawing/2014/main" id="{4E3DD626-ACD2-497C-979E-93C32D9CBAFD}"/>
              </a:ext>
            </a:extLst>
          </p:cNvPr>
          <p:cNvSpPr>
            <a:spLocks noGrp="1"/>
          </p:cNvSpPr>
          <p:nvPr>
            <p:ph type="title"/>
          </p:nvPr>
        </p:nvSpPr>
        <p:spPr>
          <a:xfrm>
            <a:off x="532016" y="365125"/>
            <a:ext cx="4380806" cy="1325563"/>
          </a:xfrm>
        </p:spPr>
        <p:txBody>
          <a:bodyPr/>
          <a:lstStyle/>
          <a:p>
            <a:pPr algn="ctr"/>
            <a:r>
              <a:rPr lang="en-IE" dirty="0"/>
              <a:t> </a:t>
            </a:r>
          </a:p>
        </p:txBody>
      </p:sp>
      <p:pic>
        <p:nvPicPr>
          <p:cNvPr id="9" name="Picture 8">
            <a:extLst>
              <a:ext uri="{FF2B5EF4-FFF2-40B4-BE49-F238E27FC236}">
                <a16:creationId xmlns:a16="http://schemas.microsoft.com/office/drawing/2014/main" id="{9A4FBB25-3B0D-4A98-AB3F-44D967CCBEDD}"/>
              </a:ext>
            </a:extLst>
          </p:cNvPr>
          <p:cNvPicPr>
            <a:picLocks noChangeAspect="1"/>
          </p:cNvPicPr>
          <p:nvPr/>
        </p:nvPicPr>
        <p:blipFill>
          <a:blip r:embed="rId3"/>
          <a:stretch>
            <a:fillRect/>
          </a:stretch>
        </p:blipFill>
        <p:spPr>
          <a:xfrm>
            <a:off x="532016" y="1317521"/>
            <a:ext cx="12097718" cy="4725831"/>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5DAC23C-BBFC-4094-9C2D-A409E12C8E55}"/>
                  </a:ext>
                </a:extLst>
              </p14:cNvPr>
              <p14:cNvContentPartPr/>
              <p14:nvPr/>
            </p14:nvContentPartPr>
            <p14:xfrm>
              <a:off x="9633960" y="3416695"/>
              <a:ext cx="1812960" cy="75600"/>
            </p14:xfrm>
          </p:contentPart>
        </mc:Choice>
        <mc:Fallback xmlns="">
          <p:pic>
            <p:nvPicPr>
              <p:cNvPr id="10" name="Ink 9">
                <a:extLst>
                  <a:ext uri="{FF2B5EF4-FFF2-40B4-BE49-F238E27FC236}">
                    <a16:creationId xmlns:a16="http://schemas.microsoft.com/office/drawing/2014/main" id="{A5DAC23C-BBFC-4094-9C2D-A409E12C8E55}"/>
                  </a:ext>
                </a:extLst>
              </p:cNvPr>
              <p:cNvPicPr/>
              <p:nvPr/>
            </p:nvPicPr>
            <p:blipFill>
              <a:blip r:embed="rId5"/>
              <a:stretch>
                <a:fillRect/>
              </a:stretch>
            </p:blipFill>
            <p:spPr>
              <a:xfrm>
                <a:off x="9579960" y="3309055"/>
                <a:ext cx="192060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52E542F4-0D76-4A9C-8C43-134D0AAD1E0D}"/>
                  </a:ext>
                </a:extLst>
              </p14:cNvPr>
              <p14:cNvContentPartPr/>
              <p14:nvPr/>
            </p14:nvContentPartPr>
            <p14:xfrm>
              <a:off x="1571040" y="3956335"/>
              <a:ext cx="4023720" cy="84240"/>
            </p14:xfrm>
          </p:contentPart>
        </mc:Choice>
        <mc:Fallback xmlns="">
          <p:pic>
            <p:nvPicPr>
              <p:cNvPr id="11" name="Ink 10">
                <a:extLst>
                  <a:ext uri="{FF2B5EF4-FFF2-40B4-BE49-F238E27FC236}">
                    <a16:creationId xmlns:a16="http://schemas.microsoft.com/office/drawing/2014/main" id="{52E542F4-0D76-4A9C-8C43-134D0AAD1E0D}"/>
                  </a:ext>
                </a:extLst>
              </p:cNvPr>
              <p:cNvPicPr/>
              <p:nvPr/>
            </p:nvPicPr>
            <p:blipFill>
              <a:blip r:embed="rId7"/>
              <a:stretch>
                <a:fillRect/>
              </a:stretch>
            </p:blipFill>
            <p:spPr>
              <a:xfrm>
                <a:off x="1517040" y="3848695"/>
                <a:ext cx="413136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5D5C24D6-3CFF-498C-B412-D33CFC0AE237}"/>
                  </a:ext>
                </a:extLst>
              </p14:cNvPr>
              <p14:cNvContentPartPr/>
              <p14:nvPr/>
            </p14:nvContentPartPr>
            <p14:xfrm>
              <a:off x="6666480" y="3482935"/>
              <a:ext cx="1561680" cy="14040"/>
            </p14:xfrm>
          </p:contentPart>
        </mc:Choice>
        <mc:Fallback xmlns="">
          <p:pic>
            <p:nvPicPr>
              <p:cNvPr id="13" name="Ink 12">
                <a:extLst>
                  <a:ext uri="{FF2B5EF4-FFF2-40B4-BE49-F238E27FC236}">
                    <a16:creationId xmlns:a16="http://schemas.microsoft.com/office/drawing/2014/main" id="{5D5C24D6-3CFF-498C-B412-D33CFC0AE237}"/>
                  </a:ext>
                </a:extLst>
              </p:cNvPr>
              <p:cNvPicPr/>
              <p:nvPr/>
            </p:nvPicPr>
            <p:blipFill>
              <a:blip r:embed="rId9"/>
              <a:stretch>
                <a:fillRect/>
              </a:stretch>
            </p:blipFill>
            <p:spPr>
              <a:xfrm>
                <a:off x="6612840" y="3374935"/>
                <a:ext cx="1669320" cy="229680"/>
              </a:xfrm>
              <a:prstGeom prst="rect">
                <a:avLst/>
              </a:prstGeom>
            </p:spPr>
          </p:pic>
        </mc:Fallback>
      </mc:AlternateContent>
    </p:spTree>
    <p:extLst>
      <p:ext uri="{BB962C8B-B14F-4D97-AF65-F5344CB8AC3E}">
        <p14:creationId xmlns:p14="http://schemas.microsoft.com/office/powerpoint/2010/main" val="3209684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6B556BD-EF1C-47F2-9AE3-DD344762DA65}"/>
              </a:ext>
            </a:extLst>
          </p:cNvPr>
          <p:cNvPicPr>
            <a:picLocks noGrp="1" noChangeAspect="1"/>
          </p:cNvPicPr>
          <p:nvPr>
            <p:ph idx="1"/>
          </p:nvPr>
        </p:nvPicPr>
        <p:blipFill>
          <a:blip r:embed="rId2"/>
          <a:stretch>
            <a:fillRect/>
          </a:stretch>
        </p:blipFill>
        <p:spPr>
          <a:xfrm>
            <a:off x="-221168" y="1795549"/>
            <a:ext cx="11574968" cy="4041593"/>
          </a:xfrm>
          <a:prstGeom prst="rect">
            <a:avLst/>
          </a:prstGeom>
        </p:spPr>
      </p:pic>
      <p:pic>
        <p:nvPicPr>
          <p:cNvPr id="5" name="Picture 4">
            <a:extLst>
              <a:ext uri="{FF2B5EF4-FFF2-40B4-BE49-F238E27FC236}">
                <a16:creationId xmlns:a16="http://schemas.microsoft.com/office/drawing/2014/main" id="{9C9F887F-637D-46D4-B6F8-C3A986A56D0F}"/>
              </a:ext>
            </a:extLst>
          </p:cNvPr>
          <p:cNvPicPr>
            <a:picLocks noChangeAspect="1"/>
          </p:cNvPicPr>
          <p:nvPr/>
        </p:nvPicPr>
        <p:blipFill>
          <a:blip r:embed="rId3"/>
          <a:stretch>
            <a:fillRect/>
          </a:stretch>
        </p:blipFill>
        <p:spPr>
          <a:xfrm>
            <a:off x="220572" y="230188"/>
            <a:ext cx="8326012" cy="1400370"/>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01EBD3F7-92CC-4118-B20C-DACBAC440E15}"/>
                  </a:ext>
                </a:extLst>
              </p14:cNvPr>
              <p14:cNvContentPartPr/>
              <p14:nvPr/>
            </p14:nvContentPartPr>
            <p14:xfrm>
              <a:off x="5976785" y="3149575"/>
              <a:ext cx="1457280" cy="9720"/>
            </p14:xfrm>
          </p:contentPart>
        </mc:Choice>
        <mc:Fallback xmlns="">
          <p:pic>
            <p:nvPicPr>
              <p:cNvPr id="6" name="Ink 5">
                <a:extLst>
                  <a:ext uri="{FF2B5EF4-FFF2-40B4-BE49-F238E27FC236}">
                    <a16:creationId xmlns:a16="http://schemas.microsoft.com/office/drawing/2014/main" id="{01EBD3F7-92CC-4118-B20C-DACBAC440E15}"/>
                  </a:ext>
                </a:extLst>
              </p:cNvPr>
              <p:cNvPicPr/>
              <p:nvPr/>
            </p:nvPicPr>
            <p:blipFill>
              <a:blip r:embed="rId5"/>
              <a:stretch>
                <a:fillRect/>
              </a:stretch>
            </p:blipFill>
            <p:spPr>
              <a:xfrm>
                <a:off x="5922785" y="3041575"/>
                <a:ext cx="156492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F641B251-5B10-476C-80AF-48EFD25B6144}"/>
                  </a:ext>
                </a:extLst>
              </p14:cNvPr>
              <p14:cNvContentPartPr/>
              <p14:nvPr/>
            </p14:nvContentPartPr>
            <p14:xfrm>
              <a:off x="7946705" y="4039855"/>
              <a:ext cx="839160" cy="42480"/>
            </p14:xfrm>
          </p:contentPart>
        </mc:Choice>
        <mc:Fallback xmlns="">
          <p:pic>
            <p:nvPicPr>
              <p:cNvPr id="7" name="Ink 6">
                <a:extLst>
                  <a:ext uri="{FF2B5EF4-FFF2-40B4-BE49-F238E27FC236}">
                    <a16:creationId xmlns:a16="http://schemas.microsoft.com/office/drawing/2014/main" id="{F641B251-5B10-476C-80AF-48EFD25B6144}"/>
                  </a:ext>
                </a:extLst>
              </p:cNvPr>
              <p:cNvPicPr/>
              <p:nvPr/>
            </p:nvPicPr>
            <p:blipFill>
              <a:blip r:embed="rId7"/>
              <a:stretch>
                <a:fillRect/>
              </a:stretch>
            </p:blipFill>
            <p:spPr>
              <a:xfrm>
                <a:off x="7892705" y="3931855"/>
                <a:ext cx="94680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7F12C464-3B7C-4FFA-9974-35BE92D226D2}"/>
                  </a:ext>
                </a:extLst>
              </p14:cNvPr>
              <p14:cNvContentPartPr/>
              <p14:nvPr/>
            </p14:nvContentPartPr>
            <p14:xfrm>
              <a:off x="8969105" y="3999535"/>
              <a:ext cx="847080" cy="84240"/>
            </p14:xfrm>
          </p:contentPart>
        </mc:Choice>
        <mc:Fallback xmlns="">
          <p:pic>
            <p:nvPicPr>
              <p:cNvPr id="8" name="Ink 7">
                <a:extLst>
                  <a:ext uri="{FF2B5EF4-FFF2-40B4-BE49-F238E27FC236}">
                    <a16:creationId xmlns:a16="http://schemas.microsoft.com/office/drawing/2014/main" id="{7F12C464-3B7C-4FFA-9974-35BE92D226D2}"/>
                  </a:ext>
                </a:extLst>
              </p:cNvPr>
              <p:cNvPicPr/>
              <p:nvPr/>
            </p:nvPicPr>
            <p:blipFill>
              <a:blip r:embed="rId9"/>
              <a:stretch>
                <a:fillRect/>
              </a:stretch>
            </p:blipFill>
            <p:spPr>
              <a:xfrm>
                <a:off x="8915465" y="3891535"/>
                <a:ext cx="95472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E87F0433-5374-4B25-BA07-D54130864D51}"/>
                  </a:ext>
                </a:extLst>
              </p14:cNvPr>
              <p14:cNvContentPartPr/>
              <p14:nvPr/>
            </p14:nvContentPartPr>
            <p14:xfrm>
              <a:off x="1063505" y="4448815"/>
              <a:ext cx="3499560" cy="65160"/>
            </p14:xfrm>
          </p:contentPart>
        </mc:Choice>
        <mc:Fallback xmlns="">
          <p:pic>
            <p:nvPicPr>
              <p:cNvPr id="9" name="Ink 8">
                <a:extLst>
                  <a:ext uri="{FF2B5EF4-FFF2-40B4-BE49-F238E27FC236}">
                    <a16:creationId xmlns:a16="http://schemas.microsoft.com/office/drawing/2014/main" id="{E87F0433-5374-4B25-BA07-D54130864D51}"/>
                  </a:ext>
                </a:extLst>
              </p:cNvPr>
              <p:cNvPicPr/>
              <p:nvPr/>
            </p:nvPicPr>
            <p:blipFill>
              <a:blip r:embed="rId11"/>
              <a:stretch>
                <a:fillRect/>
              </a:stretch>
            </p:blipFill>
            <p:spPr>
              <a:xfrm>
                <a:off x="1009865" y="4341175"/>
                <a:ext cx="3607200" cy="280800"/>
              </a:xfrm>
              <a:prstGeom prst="rect">
                <a:avLst/>
              </a:prstGeom>
            </p:spPr>
          </p:pic>
        </mc:Fallback>
      </mc:AlternateContent>
    </p:spTree>
    <p:extLst>
      <p:ext uri="{BB962C8B-B14F-4D97-AF65-F5344CB8AC3E}">
        <p14:creationId xmlns:p14="http://schemas.microsoft.com/office/powerpoint/2010/main" val="3521997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DC043BD-90AF-462F-8F68-8A03FA1C4EC9}"/>
              </a:ext>
            </a:extLst>
          </p:cNvPr>
          <p:cNvPicPr>
            <a:picLocks noGrp="1" noChangeAspect="1"/>
          </p:cNvPicPr>
          <p:nvPr>
            <p:ph idx="1"/>
          </p:nvPr>
        </p:nvPicPr>
        <p:blipFill>
          <a:blip r:embed="rId2"/>
          <a:stretch>
            <a:fillRect/>
          </a:stretch>
        </p:blipFill>
        <p:spPr>
          <a:xfrm>
            <a:off x="295332" y="1782719"/>
            <a:ext cx="10024382" cy="4098175"/>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20962C67-C11F-4697-9347-37CC54793051}"/>
                  </a:ext>
                </a:extLst>
              </p14:cNvPr>
              <p14:cNvContentPartPr/>
              <p14:nvPr/>
            </p14:nvContentPartPr>
            <p14:xfrm>
              <a:off x="5386156" y="2830647"/>
              <a:ext cx="556920" cy="436680"/>
            </p14:xfrm>
          </p:contentPart>
        </mc:Choice>
        <mc:Fallback xmlns="">
          <p:pic>
            <p:nvPicPr>
              <p:cNvPr id="7" name="Ink 6">
                <a:extLst>
                  <a:ext uri="{FF2B5EF4-FFF2-40B4-BE49-F238E27FC236}">
                    <a16:creationId xmlns:a16="http://schemas.microsoft.com/office/drawing/2014/main" id="{20962C67-C11F-4697-9347-37CC54793051}"/>
                  </a:ext>
                </a:extLst>
              </p:cNvPr>
              <p:cNvPicPr/>
              <p:nvPr/>
            </p:nvPicPr>
            <p:blipFill>
              <a:blip r:embed="rId4"/>
              <a:stretch>
                <a:fillRect/>
              </a:stretch>
            </p:blipFill>
            <p:spPr>
              <a:xfrm>
                <a:off x="5332516" y="2723007"/>
                <a:ext cx="664560" cy="652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D3CB96F2-F1D8-4C08-85B3-704ABEFE4985}"/>
                  </a:ext>
                </a:extLst>
              </p14:cNvPr>
              <p14:cNvContentPartPr/>
              <p14:nvPr/>
            </p14:nvContentPartPr>
            <p14:xfrm>
              <a:off x="8620036" y="3623727"/>
              <a:ext cx="1271520" cy="42840"/>
            </p14:xfrm>
          </p:contentPart>
        </mc:Choice>
        <mc:Fallback xmlns="">
          <p:pic>
            <p:nvPicPr>
              <p:cNvPr id="8" name="Ink 7">
                <a:extLst>
                  <a:ext uri="{FF2B5EF4-FFF2-40B4-BE49-F238E27FC236}">
                    <a16:creationId xmlns:a16="http://schemas.microsoft.com/office/drawing/2014/main" id="{D3CB96F2-F1D8-4C08-85B3-704ABEFE4985}"/>
                  </a:ext>
                </a:extLst>
              </p:cNvPr>
              <p:cNvPicPr/>
              <p:nvPr/>
            </p:nvPicPr>
            <p:blipFill>
              <a:blip r:embed="rId6"/>
              <a:stretch>
                <a:fillRect/>
              </a:stretch>
            </p:blipFill>
            <p:spPr>
              <a:xfrm>
                <a:off x="8566036" y="3515727"/>
                <a:ext cx="137916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E005B97B-AEE4-45E5-BF84-77C1F25841E0}"/>
                  </a:ext>
                </a:extLst>
              </p14:cNvPr>
              <p14:cNvContentPartPr/>
              <p14:nvPr/>
            </p14:nvContentPartPr>
            <p14:xfrm>
              <a:off x="8620036" y="3831807"/>
              <a:ext cx="1212840" cy="17640"/>
            </p14:xfrm>
          </p:contentPart>
        </mc:Choice>
        <mc:Fallback xmlns="">
          <p:pic>
            <p:nvPicPr>
              <p:cNvPr id="9" name="Ink 8">
                <a:extLst>
                  <a:ext uri="{FF2B5EF4-FFF2-40B4-BE49-F238E27FC236}">
                    <a16:creationId xmlns:a16="http://schemas.microsoft.com/office/drawing/2014/main" id="{E005B97B-AEE4-45E5-BF84-77C1F25841E0}"/>
                  </a:ext>
                </a:extLst>
              </p:cNvPr>
              <p:cNvPicPr/>
              <p:nvPr/>
            </p:nvPicPr>
            <p:blipFill>
              <a:blip r:embed="rId8"/>
              <a:stretch>
                <a:fillRect/>
              </a:stretch>
            </p:blipFill>
            <p:spPr>
              <a:xfrm>
                <a:off x="8566036" y="3723807"/>
                <a:ext cx="132048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C6D6D7B7-8B1D-4E56-8D94-01D603E0E6AE}"/>
                  </a:ext>
                </a:extLst>
              </p14:cNvPr>
              <p14:cNvContentPartPr/>
              <p14:nvPr/>
            </p14:nvContentPartPr>
            <p14:xfrm>
              <a:off x="673036" y="4247607"/>
              <a:ext cx="579240" cy="350640"/>
            </p14:xfrm>
          </p:contentPart>
        </mc:Choice>
        <mc:Fallback xmlns="">
          <p:pic>
            <p:nvPicPr>
              <p:cNvPr id="10" name="Ink 9">
                <a:extLst>
                  <a:ext uri="{FF2B5EF4-FFF2-40B4-BE49-F238E27FC236}">
                    <a16:creationId xmlns:a16="http://schemas.microsoft.com/office/drawing/2014/main" id="{C6D6D7B7-8B1D-4E56-8D94-01D603E0E6AE}"/>
                  </a:ext>
                </a:extLst>
              </p:cNvPr>
              <p:cNvPicPr/>
              <p:nvPr/>
            </p:nvPicPr>
            <p:blipFill>
              <a:blip r:embed="rId10"/>
              <a:stretch>
                <a:fillRect/>
              </a:stretch>
            </p:blipFill>
            <p:spPr>
              <a:xfrm>
                <a:off x="619036" y="4139967"/>
                <a:ext cx="686880" cy="566280"/>
              </a:xfrm>
              <a:prstGeom prst="rect">
                <a:avLst/>
              </a:prstGeom>
            </p:spPr>
          </p:pic>
        </mc:Fallback>
      </mc:AlternateContent>
      <p:pic>
        <p:nvPicPr>
          <p:cNvPr id="12" name="Picture 11">
            <a:extLst>
              <a:ext uri="{FF2B5EF4-FFF2-40B4-BE49-F238E27FC236}">
                <a16:creationId xmlns:a16="http://schemas.microsoft.com/office/drawing/2014/main" id="{3FCBEF05-0D68-4DA8-9BFE-0380A1E04207}"/>
              </a:ext>
            </a:extLst>
          </p:cNvPr>
          <p:cNvPicPr>
            <a:picLocks noChangeAspect="1"/>
          </p:cNvPicPr>
          <p:nvPr/>
        </p:nvPicPr>
        <p:blipFill>
          <a:blip r:embed="rId11"/>
          <a:stretch>
            <a:fillRect/>
          </a:stretch>
        </p:blipFill>
        <p:spPr>
          <a:xfrm>
            <a:off x="178525" y="217080"/>
            <a:ext cx="7811590" cy="1609950"/>
          </a:xfrm>
          <a:prstGeom prst="rect">
            <a:avLst/>
          </a:prstGeom>
        </p:spPr>
      </p:pic>
    </p:spTree>
    <p:extLst>
      <p:ext uri="{BB962C8B-B14F-4D97-AF65-F5344CB8AC3E}">
        <p14:creationId xmlns:p14="http://schemas.microsoft.com/office/powerpoint/2010/main" val="71336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42AD200-5C83-40B0-8E0C-501243E97FC0}"/>
              </a:ext>
            </a:extLst>
          </p:cNvPr>
          <p:cNvPicPr>
            <a:picLocks noGrp="1" noChangeAspect="1"/>
          </p:cNvPicPr>
          <p:nvPr>
            <p:ph idx="1"/>
          </p:nvPr>
        </p:nvPicPr>
        <p:blipFill>
          <a:blip r:embed="rId2"/>
          <a:stretch>
            <a:fillRect/>
          </a:stretch>
        </p:blipFill>
        <p:spPr>
          <a:xfrm>
            <a:off x="0" y="1487978"/>
            <a:ext cx="10001795" cy="5295207"/>
          </a:xfrm>
          <a:prstGeom prst="rect">
            <a:avLst/>
          </a:prstGeom>
        </p:spPr>
      </p:pic>
      <p:pic>
        <p:nvPicPr>
          <p:cNvPr id="4" name="Picture 3">
            <a:extLst>
              <a:ext uri="{FF2B5EF4-FFF2-40B4-BE49-F238E27FC236}">
                <a16:creationId xmlns:a16="http://schemas.microsoft.com/office/drawing/2014/main" id="{51D6BC86-2F42-43E5-B377-1366C7153E9A}"/>
              </a:ext>
            </a:extLst>
          </p:cNvPr>
          <p:cNvPicPr>
            <a:picLocks noChangeAspect="1"/>
          </p:cNvPicPr>
          <p:nvPr/>
        </p:nvPicPr>
        <p:blipFill>
          <a:blip r:embed="rId3"/>
          <a:stretch>
            <a:fillRect/>
          </a:stretch>
        </p:blipFill>
        <p:spPr>
          <a:xfrm>
            <a:off x="178525" y="217080"/>
            <a:ext cx="7811590" cy="1609950"/>
          </a:xfrm>
          <a:prstGeom prst="rect">
            <a:avLst/>
          </a:prstGeom>
        </p:spPr>
      </p:pic>
    </p:spTree>
    <p:extLst>
      <p:ext uri="{BB962C8B-B14F-4D97-AF65-F5344CB8AC3E}">
        <p14:creationId xmlns:p14="http://schemas.microsoft.com/office/powerpoint/2010/main" val="263642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8000" b="1" dirty="0"/>
              <a:t>Common Points Scale</a:t>
            </a:r>
          </a:p>
        </p:txBody>
      </p:sp>
      <p:pic>
        <p:nvPicPr>
          <p:cNvPr id="2050"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2774" y="1938131"/>
            <a:ext cx="6450496" cy="469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484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8000" b="1" dirty="0"/>
              <a:t>LCVP - POINTS</a:t>
            </a:r>
          </a:p>
        </p:txBody>
      </p:sp>
      <p:graphicFrame>
        <p:nvGraphicFramePr>
          <p:cNvPr id="4" name="Content Placeholder 3"/>
          <p:cNvGraphicFramePr>
            <a:graphicFrameLocks noGrp="1"/>
          </p:cNvGraphicFramePr>
          <p:nvPr>
            <p:ph idx="1"/>
            <p:extLst/>
          </p:nvPr>
        </p:nvGraphicFramePr>
        <p:xfrm>
          <a:off x="838198" y="1898373"/>
          <a:ext cx="10515602" cy="4023360"/>
        </p:xfrm>
        <a:graphic>
          <a:graphicData uri="http://schemas.openxmlformats.org/drawingml/2006/table">
            <a:tbl>
              <a:tblPr firstRow="1" bandRow="1">
                <a:tableStyleId>{5C22544A-7EE6-4342-B048-85BDC9FD1C3A}</a:tableStyleId>
              </a:tblPr>
              <a:tblGrid>
                <a:gridCol w="5257801">
                  <a:extLst>
                    <a:ext uri="{9D8B030D-6E8A-4147-A177-3AD203B41FA5}">
                      <a16:colId xmlns:a16="http://schemas.microsoft.com/office/drawing/2014/main" val="765808829"/>
                    </a:ext>
                  </a:extLst>
                </a:gridCol>
                <a:gridCol w="5257801">
                  <a:extLst>
                    <a:ext uri="{9D8B030D-6E8A-4147-A177-3AD203B41FA5}">
                      <a16:colId xmlns:a16="http://schemas.microsoft.com/office/drawing/2014/main" val="1423967333"/>
                    </a:ext>
                  </a:extLst>
                </a:gridCol>
              </a:tblGrid>
              <a:tr h="901976">
                <a:tc>
                  <a:txBody>
                    <a:bodyPr/>
                    <a:lstStyle/>
                    <a:p>
                      <a:r>
                        <a:rPr lang="en-IE" sz="6000" dirty="0"/>
                        <a:t>Grade</a:t>
                      </a:r>
                    </a:p>
                  </a:txBody>
                  <a:tcPr/>
                </a:tc>
                <a:tc>
                  <a:txBody>
                    <a:bodyPr/>
                    <a:lstStyle/>
                    <a:p>
                      <a:r>
                        <a:rPr lang="en-IE" sz="6000" dirty="0"/>
                        <a:t>Points</a:t>
                      </a:r>
                    </a:p>
                  </a:txBody>
                  <a:tcPr/>
                </a:tc>
                <a:extLst>
                  <a:ext uri="{0D108BD9-81ED-4DB2-BD59-A6C34878D82A}">
                    <a16:rowId xmlns:a16="http://schemas.microsoft.com/office/drawing/2014/main" val="4279406732"/>
                  </a:ext>
                </a:extLst>
              </a:tr>
              <a:tr h="901976">
                <a:tc>
                  <a:txBody>
                    <a:bodyPr/>
                    <a:lstStyle/>
                    <a:p>
                      <a:r>
                        <a:rPr lang="en-IE" sz="6000" dirty="0"/>
                        <a:t>Distinction</a:t>
                      </a:r>
                    </a:p>
                  </a:txBody>
                  <a:tcPr/>
                </a:tc>
                <a:tc>
                  <a:txBody>
                    <a:bodyPr/>
                    <a:lstStyle/>
                    <a:p>
                      <a:r>
                        <a:rPr lang="en-IE" sz="6000" dirty="0"/>
                        <a:t>66</a:t>
                      </a:r>
                    </a:p>
                  </a:txBody>
                  <a:tcPr/>
                </a:tc>
                <a:extLst>
                  <a:ext uri="{0D108BD9-81ED-4DB2-BD59-A6C34878D82A}">
                    <a16:rowId xmlns:a16="http://schemas.microsoft.com/office/drawing/2014/main" val="1020015878"/>
                  </a:ext>
                </a:extLst>
              </a:tr>
              <a:tr h="901976">
                <a:tc>
                  <a:txBody>
                    <a:bodyPr/>
                    <a:lstStyle/>
                    <a:p>
                      <a:pPr algn="l"/>
                      <a:r>
                        <a:rPr lang="en-IE" sz="6000" dirty="0"/>
                        <a:t>Merit</a:t>
                      </a:r>
                    </a:p>
                  </a:txBody>
                  <a:tcPr/>
                </a:tc>
                <a:tc>
                  <a:txBody>
                    <a:bodyPr/>
                    <a:lstStyle/>
                    <a:p>
                      <a:r>
                        <a:rPr lang="en-IE" sz="6000" dirty="0"/>
                        <a:t>46</a:t>
                      </a:r>
                    </a:p>
                  </a:txBody>
                  <a:tcPr/>
                </a:tc>
                <a:extLst>
                  <a:ext uri="{0D108BD9-81ED-4DB2-BD59-A6C34878D82A}">
                    <a16:rowId xmlns:a16="http://schemas.microsoft.com/office/drawing/2014/main" val="356065498"/>
                  </a:ext>
                </a:extLst>
              </a:tr>
              <a:tr h="901976">
                <a:tc>
                  <a:txBody>
                    <a:bodyPr/>
                    <a:lstStyle/>
                    <a:p>
                      <a:r>
                        <a:rPr lang="en-IE" sz="6000" dirty="0"/>
                        <a:t>Pass</a:t>
                      </a:r>
                    </a:p>
                  </a:txBody>
                  <a:tcPr/>
                </a:tc>
                <a:tc>
                  <a:txBody>
                    <a:bodyPr/>
                    <a:lstStyle/>
                    <a:p>
                      <a:r>
                        <a:rPr lang="en-IE" sz="6000" dirty="0"/>
                        <a:t>28</a:t>
                      </a:r>
                    </a:p>
                  </a:txBody>
                  <a:tcPr/>
                </a:tc>
                <a:extLst>
                  <a:ext uri="{0D108BD9-81ED-4DB2-BD59-A6C34878D82A}">
                    <a16:rowId xmlns:a16="http://schemas.microsoft.com/office/drawing/2014/main" val="884711007"/>
                  </a:ext>
                </a:extLst>
              </a:tr>
            </a:tbl>
          </a:graphicData>
        </a:graphic>
      </p:graphicFrame>
    </p:spTree>
    <p:extLst>
      <p:ext uri="{BB962C8B-B14F-4D97-AF65-F5344CB8AC3E}">
        <p14:creationId xmlns:p14="http://schemas.microsoft.com/office/powerpoint/2010/main" val="1752001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419A-9E7D-417A-9C33-BCBB243EF5D0}"/>
              </a:ext>
            </a:extLst>
          </p:cNvPr>
          <p:cNvSpPr>
            <a:spLocks noGrp="1"/>
          </p:cNvSpPr>
          <p:nvPr>
            <p:ph type="title"/>
          </p:nvPr>
        </p:nvSpPr>
        <p:spPr/>
        <p:txBody>
          <a:bodyPr/>
          <a:lstStyle/>
          <a:p>
            <a:r>
              <a:rPr lang="en-IE" dirty="0"/>
              <a:t>Skills Shortages</a:t>
            </a:r>
          </a:p>
        </p:txBody>
      </p:sp>
      <p:pic>
        <p:nvPicPr>
          <p:cNvPr id="4" name="Content Placeholder 3">
            <a:extLst>
              <a:ext uri="{FF2B5EF4-FFF2-40B4-BE49-F238E27FC236}">
                <a16:creationId xmlns:a16="http://schemas.microsoft.com/office/drawing/2014/main" id="{BD854B3F-E183-4794-95E3-AB1EC24083CE}"/>
              </a:ext>
            </a:extLst>
          </p:cNvPr>
          <p:cNvPicPr>
            <a:picLocks noGrp="1" noChangeAspect="1"/>
          </p:cNvPicPr>
          <p:nvPr>
            <p:ph idx="1"/>
          </p:nvPr>
        </p:nvPicPr>
        <p:blipFill>
          <a:blip r:embed="rId2"/>
          <a:stretch>
            <a:fillRect/>
          </a:stretch>
        </p:blipFill>
        <p:spPr>
          <a:xfrm>
            <a:off x="-66502" y="1291306"/>
            <a:ext cx="12394277" cy="5658133"/>
          </a:xfrm>
          <a:prstGeom prst="rect">
            <a:avLst/>
          </a:prstGeom>
        </p:spPr>
      </p:pic>
    </p:spTree>
    <p:extLst>
      <p:ext uri="{BB962C8B-B14F-4D97-AF65-F5344CB8AC3E}">
        <p14:creationId xmlns:p14="http://schemas.microsoft.com/office/powerpoint/2010/main" val="228607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IE" sz="6000" b="1" dirty="0"/>
              <a:t>Adding up the points</a:t>
            </a:r>
            <a:br>
              <a:rPr lang="en-IE" sz="6000" b="1" dirty="0"/>
            </a:br>
            <a:r>
              <a:rPr lang="en-IE" sz="6000" b="1" dirty="0"/>
              <a:t>(Add the 6 highest scores)</a:t>
            </a:r>
          </a:p>
        </p:txBody>
      </p:sp>
      <p:graphicFrame>
        <p:nvGraphicFramePr>
          <p:cNvPr id="4" name="Content Placeholder 3"/>
          <p:cNvGraphicFramePr>
            <a:graphicFrameLocks noGrp="1"/>
          </p:cNvGraphicFramePr>
          <p:nvPr>
            <p:ph idx="1"/>
            <p:extLst/>
          </p:nvPr>
        </p:nvGraphicFramePr>
        <p:xfrm>
          <a:off x="1023938" y="2286000"/>
          <a:ext cx="9720260" cy="3708400"/>
        </p:xfrm>
        <a:graphic>
          <a:graphicData uri="http://schemas.openxmlformats.org/drawingml/2006/table">
            <a:tbl>
              <a:tblPr firstRow="1" bandRow="1">
                <a:tableStyleId>{5C22544A-7EE6-4342-B048-85BDC9FD1C3A}</a:tableStyleId>
              </a:tblPr>
              <a:tblGrid>
                <a:gridCol w="2430065">
                  <a:extLst>
                    <a:ext uri="{9D8B030D-6E8A-4147-A177-3AD203B41FA5}">
                      <a16:colId xmlns:a16="http://schemas.microsoft.com/office/drawing/2014/main" val="1763278385"/>
                    </a:ext>
                  </a:extLst>
                </a:gridCol>
                <a:gridCol w="2430065">
                  <a:extLst>
                    <a:ext uri="{9D8B030D-6E8A-4147-A177-3AD203B41FA5}">
                      <a16:colId xmlns:a16="http://schemas.microsoft.com/office/drawing/2014/main" val="3951212733"/>
                    </a:ext>
                  </a:extLst>
                </a:gridCol>
                <a:gridCol w="2430065">
                  <a:extLst>
                    <a:ext uri="{9D8B030D-6E8A-4147-A177-3AD203B41FA5}">
                      <a16:colId xmlns:a16="http://schemas.microsoft.com/office/drawing/2014/main" val="1859081353"/>
                    </a:ext>
                  </a:extLst>
                </a:gridCol>
                <a:gridCol w="2430065">
                  <a:extLst>
                    <a:ext uri="{9D8B030D-6E8A-4147-A177-3AD203B41FA5}">
                      <a16:colId xmlns:a16="http://schemas.microsoft.com/office/drawing/2014/main" val="4000475725"/>
                    </a:ext>
                  </a:extLst>
                </a:gridCol>
              </a:tblGrid>
              <a:tr h="370840">
                <a:tc>
                  <a:txBody>
                    <a:bodyPr/>
                    <a:lstStyle/>
                    <a:p>
                      <a:r>
                        <a:rPr lang="en-IE" dirty="0"/>
                        <a:t>Subject</a:t>
                      </a:r>
                    </a:p>
                  </a:txBody>
                  <a:tcPr marL="84525" marR="84525"/>
                </a:tc>
                <a:tc>
                  <a:txBody>
                    <a:bodyPr/>
                    <a:lstStyle/>
                    <a:p>
                      <a:r>
                        <a:rPr lang="en-IE" dirty="0"/>
                        <a:t>Level</a:t>
                      </a:r>
                    </a:p>
                  </a:txBody>
                  <a:tcPr marL="84525" marR="84525"/>
                </a:tc>
                <a:tc>
                  <a:txBody>
                    <a:bodyPr/>
                    <a:lstStyle/>
                    <a:p>
                      <a:r>
                        <a:rPr lang="en-IE" dirty="0"/>
                        <a:t>Grade</a:t>
                      </a:r>
                    </a:p>
                  </a:txBody>
                  <a:tcPr marL="84525" marR="84525"/>
                </a:tc>
                <a:tc>
                  <a:txBody>
                    <a:bodyPr/>
                    <a:lstStyle/>
                    <a:p>
                      <a:r>
                        <a:rPr lang="en-IE" dirty="0"/>
                        <a:t>Score</a:t>
                      </a:r>
                    </a:p>
                  </a:txBody>
                  <a:tcPr marL="84525" marR="84525"/>
                </a:tc>
                <a:extLst>
                  <a:ext uri="{0D108BD9-81ED-4DB2-BD59-A6C34878D82A}">
                    <a16:rowId xmlns:a16="http://schemas.microsoft.com/office/drawing/2014/main" val="3401072488"/>
                  </a:ext>
                </a:extLst>
              </a:tr>
              <a:tr h="370840">
                <a:tc>
                  <a:txBody>
                    <a:bodyPr/>
                    <a:lstStyle/>
                    <a:p>
                      <a:r>
                        <a:rPr lang="en-IE" dirty="0"/>
                        <a:t>Irish</a:t>
                      </a:r>
                    </a:p>
                  </a:txBody>
                  <a:tcPr marL="84525" marR="84525"/>
                </a:tc>
                <a:tc>
                  <a:txBody>
                    <a:bodyPr/>
                    <a:lstStyle/>
                    <a:p>
                      <a:r>
                        <a:rPr lang="en-IE" dirty="0"/>
                        <a:t>Higher</a:t>
                      </a:r>
                    </a:p>
                  </a:txBody>
                  <a:tcPr marL="84525" marR="84525"/>
                </a:tc>
                <a:tc>
                  <a:txBody>
                    <a:bodyPr/>
                    <a:lstStyle/>
                    <a:p>
                      <a:r>
                        <a:rPr lang="en-IE" dirty="0"/>
                        <a:t>H2</a:t>
                      </a:r>
                    </a:p>
                  </a:txBody>
                  <a:tcPr marL="84525" marR="84525"/>
                </a:tc>
                <a:tc>
                  <a:txBody>
                    <a:bodyPr/>
                    <a:lstStyle/>
                    <a:p>
                      <a:r>
                        <a:rPr lang="en-IE" b="1" dirty="0"/>
                        <a:t>88</a:t>
                      </a:r>
                    </a:p>
                  </a:txBody>
                  <a:tcPr marL="84525" marR="84525"/>
                </a:tc>
                <a:extLst>
                  <a:ext uri="{0D108BD9-81ED-4DB2-BD59-A6C34878D82A}">
                    <a16:rowId xmlns:a16="http://schemas.microsoft.com/office/drawing/2014/main" val="2593907629"/>
                  </a:ext>
                </a:extLst>
              </a:tr>
              <a:tr h="370840">
                <a:tc>
                  <a:txBody>
                    <a:bodyPr/>
                    <a:lstStyle/>
                    <a:p>
                      <a:r>
                        <a:rPr lang="en-IE" dirty="0"/>
                        <a:t>English</a:t>
                      </a:r>
                    </a:p>
                  </a:txBody>
                  <a:tcPr marL="84525" marR="84525"/>
                </a:tc>
                <a:tc>
                  <a:txBody>
                    <a:bodyPr/>
                    <a:lstStyle/>
                    <a:p>
                      <a:r>
                        <a:rPr lang="en-IE" dirty="0"/>
                        <a:t>Ordinary</a:t>
                      </a:r>
                    </a:p>
                  </a:txBody>
                  <a:tcPr marL="84525" marR="84525"/>
                </a:tc>
                <a:tc>
                  <a:txBody>
                    <a:bodyPr/>
                    <a:lstStyle/>
                    <a:p>
                      <a:r>
                        <a:rPr lang="en-IE" dirty="0"/>
                        <a:t>O2</a:t>
                      </a:r>
                    </a:p>
                  </a:txBody>
                  <a:tcPr marL="84525" marR="84525"/>
                </a:tc>
                <a:tc>
                  <a:txBody>
                    <a:bodyPr/>
                    <a:lstStyle/>
                    <a:p>
                      <a:r>
                        <a:rPr lang="en-IE" dirty="0"/>
                        <a:t>46</a:t>
                      </a:r>
                    </a:p>
                  </a:txBody>
                  <a:tcPr marL="84525" marR="84525"/>
                </a:tc>
                <a:extLst>
                  <a:ext uri="{0D108BD9-81ED-4DB2-BD59-A6C34878D82A}">
                    <a16:rowId xmlns:a16="http://schemas.microsoft.com/office/drawing/2014/main" val="3979723056"/>
                  </a:ext>
                </a:extLst>
              </a:tr>
              <a:tr h="370840">
                <a:tc>
                  <a:txBody>
                    <a:bodyPr/>
                    <a:lstStyle/>
                    <a:p>
                      <a:r>
                        <a:rPr lang="en-IE" dirty="0"/>
                        <a:t>Maths</a:t>
                      </a:r>
                    </a:p>
                  </a:txBody>
                  <a:tcPr marL="84525" marR="84525"/>
                </a:tc>
                <a:tc>
                  <a:txBody>
                    <a:bodyPr/>
                    <a:lstStyle/>
                    <a:p>
                      <a:r>
                        <a:rPr lang="en-IE" dirty="0"/>
                        <a:t>Higher</a:t>
                      </a:r>
                    </a:p>
                  </a:txBody>
                  <a:tcPr marL="84525" marR="84525"/>
                </a:tc>
                <a:tc>
                  <a:txBody>
                    <a:bodyPr/>
                    <a:lstStyle/>
                    <a:p>
                      <a:r>
                        <a:rPr lang="en-IE" dirty="0"/>
                        <a:t>H5</a:t>
                      </a:r>
                    </a:p>
                  </a:txBody>
                  <a:tcPr marL="84525" marR="84525"/>
                </a:tc>
                <a:tc>
                  <a:txBody>
                    <a:bodyPr/>
                    <a:lstStyle/>
                    <a:p>
                      <a:r>
                        <a:rPr lang="en-IE" b="1" dirty="0"/>
                        <a:t>56+25=81</a:t>
                      </a:r>
                    </a:p>
                  </a:txBody>
                  <a:tcPr marL="84525" marR="84525"/>
                </a:tc>
                <a:extLst>
                  <a:ext uri="{0D108BD9-81ED-4DB2-BD59-A6C34878D82A}">
                    <a16:rowId xmlns:a16="http://schemas.microsoft.com/office/drawing/2014/main" val="2427305318"/>
                  </a:ext>
                </a:extLst>
              </a:tr>
              <a:tr h="370840">
                <a:tc>
                  <a:txBody>
                    <a:bodyPr/>
                    <a:lstStyle/>
                    <a:p>
                      <a:r>
                        <a:rPr lang="en-IE" dirty="0"/>
                        <a:t>French</a:t>
                      </a:r>
                    </a:p>
                  </a:txBody>
                  <a:tcPr marL="84525" marR="84525"/>
                </a:tc>
                <a:tc>
                  <a:txBody>
                    <a:bodyPr/>
                    <a:lstStyle/>
                    <a:p>
                      <a:r>
                        <a:rPr lang="en-IE" dirty="0"/>
                        <a:t>Higher</a:t>
                      </a:r>
                    </a:p>
                  </a:txBody>
                  <a:tcPr marL="84525" marR="84525"/>
                </a:tc>
                <a:tc>
                  <a:txBody>
                    <a:bodyPr/>
                    <a:lstStyle/>
                    <a:p>
                      <a:r>
                        <a:rPr lang="en-IE" dirty="0"/>
                        <a:t>H6</a:t>
                      </a:r>
                    </a:p>
                  </a:txBody>
                  <a:tcPr marL="84525" marR="84525"/>
                </a:tc>
                <a:tc>
                  <a:txBody>
                    <a:bodyPr/>
                    <a:lstStyle/>
                    <a:p>
                      <a:r>
                        <a:rPr lang="en-IE" b="1" dirty="0"/>
                        <a:t>46</a:t>
                      </a:r>
                    </a:p>
                  </a:txBody>
                  <a:tcPr marL="84525" marR="84525"/>
                </a:tc>
                <a:extLst>
                  <a:ext uri="{0D108BD9-81ED-4DB2-BD59-A6C34878D82A}">
                    <a16:rowId xmlns:a16="http://schemas.microsoft.com/office/drawing/2014/main" val="4072945795"/>
                  </a:ext>
                </a:extLst>
              </a:tr>
              <a:tr h="370840">
                <a:tc>
                  <a:txBody>
                    <a:bodyPr/>
                    <a:lstStyle/>
                    <a:p>
                      <a:r>
                        <a:rPr lang="en-IE" dirty="0"/>
                        <a:t>Biology</a:t>
                      </a:r>
                    </a:p>
                  </a:txBody>
                  <a:tcPr marL="84525" marR="84525"/>
                </a:tc>
                <a:tc>
                  <a:txBody>
                    <a:bodyPr/>
                    <a:lstStyle/>
                    <a:p>
                      <a:r>
                        <a:rPr lang="en-IE" dirty="0"/>
                        <a:t>Higher</a:t>
                      </a:r>
                    </a:p>
                  </a:txBody>
                  <a:tcPr marL="84525" marR="84525"/>
                </a:tc>
                <a:tc>
                  <a:txBody>
                    <a:bodyPr/>
                    <a:lstStyle/>
                    <a:p>
                      <a:r>
                        <a:rPr lang="en-IE" dirty="0"/>
                        <a:t>H3</a:t>
                      </a:r>
                    </a:p>
                  </a:txBody>
                  <a:tcPr marL="84525" marR="84525"/>
                </a:tc>
                <a:tc>
                  <a:txBody>
                    <a:bodyPr/>
                    <a:lstStyle/>
                    <a:p>
                      <a:r>
                        <a:rPr lang="en-IE" b="1" dirty="0"/>
                        <a:t>77</a:t>
                      </a:r>
                    </a:p>
                  </a:txBody>
                  <a:tcPr marL="84525" marR="84525"/>
                </a:tc>
                <a:extLst>
                  <a:ext uri="{0D108BD9-81ED-4DB2-BD59-A6C34878D82A}">
                    <a16:rowId xmlns:a16="http://schemas.microsoft.com/office/drawing/2014/main" val="1943894960"/>
                  </a:ext>
                </a:extLst>
              </a:tr>
              <a:tr h="370840">
                <a:tc>
                  <a:txBody>
                    <a:bodyPr/>
                    <a:lstStyle/>
                    <a:p>
                      <a:r>
                        <a:rPr lang="en-IE" dirty="0"/>
                        <a:t>Geography</a:t>
                      </a:r>
                    </a:p>
                  </a:txBody>
                  <a:tcPr marL="84525" marR="84525"/>
                </a:tc>
                <a:tc>
                  <a:txBody>
                    <a:bodyPr/>
                    <a:lstStyle/>
                    <a:p>
                      <a:r>
                        <a:rPr lang="en-IE" dirty="0"/>
                        <a:t>Ordinary</a:t>
                      </a:r>
                    </a:p>
                  </a:txBody>
                  <a:tcPr marL="84525" marR="84525"/>
                </a:tc>
                <a:tc>
                  <a:txBody>
                    <a:bodyPr/>
                    <a:lstStyle/>
                    <a:p>
                      <a:r>
                        <a:rPr lang="en-IE" dirty="0"/>
                        <a:t>O3</a:t>
                      </a:r>
                    </a:p>
                  </a:txBody>
                  <a:tcPr marL="84525" marR="84525"/>
                </a:tc>
                <a:tc>
                  <a:txBody>
                    <a:bodyPr/>
                    <a:lstStyle/>
                    <a:p>
                      <a:r>
                        <a:rPr lang="en-IE" dirty="0"/>
                        <a:t>37</a:t>
                      </a:r>
                    </a:p>
                  </a:txBody>
                  <a:tcPr marL="84525" marR="84525"/>
                </a:tc>
                <a:extLst>
                  <a:ext uri="{0D108BD9-81ED-4DB2-BD59-A6C34878D82A}">
                    <a16:rowId xmlns:a16="http://schemas.microsoft.com/office/drawing/2014/main" val="2329309317"/>
                  </a:ext>
                </a:extLst>
              </a:tr>
              <a:tr h="370840">
                <a:tc>
                  <a:txBody>
                    <a:bodyPr/>
                    <a:lstStyle/>
                    <a:p>
                      <a:r>
                        <a:rPr lang="en-IE" dirty="0"/>
                        <a:t>History</a:t>
                      </a:r>
                    </a:p>
                  </a:txBody>
                  <a:tcPr marL="84525" marR="84525"/>
                </a:tc>
                <a:tc>
                  <a:txBody>
                    <a:bodyPr/>
                    <a:lstStyle/>
                    <a:p>
                      <a:r>
                        <a:rPr lang="en-IE" dirty="0"/>
                        <a:t>Higher</a:t>
                      </a:r>
                    </a:p>
                  </a:txBody>
                  <a:tcPr marL="84525" marR="84525"/>
                </a:tc>
                <a:tc>
                  <a:txBody>
                    <a:bodyPr/>
                    <a:lstStyle/>
                    <a:p>
                      <a:r>
                        <a:rPr lang="en-IE" dirty="0"/>
                        <a:t>H5</a:t>
                      </a:r>
                    </a:p>
                  </a:txBody>
                  <a:tcPr marL="84525" marR="84525"/>
                </a:tc>
                <a:tc>
                  <a:txBody>
                    <a:bodyPr/>
                    <a:lstStyle/>
                    <a:p>
                      <a:r>
                        <a:rPr lang="en-IE" b="1" dirty="0"/>
                        <a:t>56</a:t>
                      </a:r>
                    </a:p>
                  </a:txBody>
                  <a:tcPr marL="84525" marR="84525"/>
                </a:tc>
                <a:extLst>
                  <a:ext uri="{0D108BD9-81ED-4DB2-BD59-A6C34878D82A}">
                    <a16:rowId xmlns:a16="http://schemas.microsoft.com/office/drawing/2014/main" val="1320450166"/>
                  </a:ext>
                </a:extLst>
              </a:tr>
              <a:tr h="370840">
                <a:tc>
                  <a:txBody>
                    <a:bodyPr/>
                    <a:lstStyle/>
                    <a:p>
                      <a:r>
                        <a:rPr lang="en-IE" dirty="0"/>
                        <a:t>LCVP</a:t>
                      </a:r>
                    </a:p>
                  </a:txBody>
                  <a:tcPr marL="84525" marR="84525"/>
                </a:tc>
                <a:tc>
                  <a:txBody>
                    <a:bodyPr/>
                    <a:lstStyle/>
                    <a:p>
                      <a:r>
                        <a:rPr lang="en-IE" dirty="0"/>
                        <a:t>Common</a:t>
                      </a:r>
                    </a:p>
                  </a:txBody>
                  <a:tcPr marL="84525" marR="84525"/>
                </a:tc>
                <a:tc>
                  <a:txBody>
                    <a:bodyPr/>
                    <a:lstStyle/>
                    <a:p>
                      <a:r>
                        <a:rPr lang="en-IE" dirty="0"/>
                        <a:t>Merit</a:t>
                      </a:r>
                    </a:p>
                  </a:txBody>
                  <a:tcPr marL="84525" marR="84525"/>
                </a:tc>
                <a:tc>
                  <a:txBody>
                    <a:bodyPr/>
                    <a:lstStyle/>
                    <a:p>
                      <a:r>
                        <a:rPr lang="en-IE" b="1" dirty="0"/>
                        <a:t>46</a:t>
                      </a:r>
                    </a:p>
                  </a:txBody>
                  <a:tcPr marL="84525" marR="84525"/>
                </a:tc>
                <a:extLst>
                  <a:ext uri="{0D108BD9-81ED-4DB2-BD59-A6C34878D82A}">
                    <a16:rowId xmlns:a16="http://schemas.microsoft.com/office/drawing/2014/main" val="3958287540"/>
                  </a:ext>
                </a:extLst>
              </a:tr>
              <a:tr h="370840">
                <a:tc>
                  <a:txBody>
                    <a:bodyPr/>
                    <a:lstStyle/>
                    <a:p>
                      <a:endParaRPr lang="en-IE" dirty="0"/>
                    </a:p>
                  </a:txBody>
                  <a:tcPr marL="84525" marR="84525"/>
                </a:tc>
                <a:tc>
                  <a:txBody>
                    <a:bodyPr/>
                    <a:lstStyle/>
                    <a:p>
                      <a:endParaRPr lang="en-IE" dirty="0"/>
                    </a:p>
                  </a:txBody>
                  <a:tcPr marL="84525" marR="84525"/>
                </a:tc>
                <a:tc>
                  <a:txBody>
                    <a:bodyPr/>
                    <a:lstStyle/>
                    <a:p>
                      <a:r>
                        <a:rPr lang="en-IE" dirty="0"/>
                        <a:t>Best 6 scores</a:t>
                      </a:r>
                    </a:p>
                  </a:txBody>
                  <a:tcPr marL="84525" marR="84525"/>
                </a:tc>
                <a:tc>
                  <a:txBody>
                    <a:bodyPr/>
                    <a:lstStyle/>
                    <a:p>
                      <a:r>
                        <a:rPr lang="en-IE" b="1" dirty="0"/>
                        <a:t>Points = 394</a:t>
                      </a:r>
                    </a:p>
                  </a:txBody>
                  <a:tcPr marL="84525" marR="84525"/>
                </a:tc>
                <a:extLst>
                  <a:ext uri="{0D108BD9-81ED-4DB2-BD59-A6C34878D82A}">
                    <a16:rowId xmlns:a16="http://schemas.microsoft.com/office/drawing/2014/main" val="434112078"/>
                  </a:ext>
                </a:extLst>
              </a:tr>
            </a:tbl>
          </a:graphicData>
        </a:graphic>
      </p:graphicFrame>
    </p:spTree>
    <p:extLst>
      <p:ext uri="{BB962C8B-B14F-4D97-AF65-F5344CB8AC3E}">
        <p14:creationId xmlns:p14="http://schemas.microsoft.com/office/powerpoint/2010/main" val="2991434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u="sng" dirty="0">
                <a:solidFill>
                  <a:srgbClr val="FF0000"/>
                </a:solidFill>
              </a:rPr>
              <a:t>What is the CAO?</a:t>
            </a:r>
          </a:p>
        </p:txBody>
      </p:sp>
      <p:sp>
        <p:nvSpPr>
          <p:cNvPr id="3" name="Content Placeholder 2"/>
          <p:cNvSpPr>
            <a:spLocks noGrp="1"/>
          </p:cNvSpPr>
          <p:nvPr>
            <p:ph idx="1"/>
          </p:nvPr>
        </p:nvSpPr>
        <p:spPr>
          <a:xfrm>
            <a:off x="1991544" y="1260386"/>
            <a:ext cx="8229600" cy="5336966"/>
          </a:xfrm>
        </p:spPr>
        <p:txBody>
          <a:bodyPr>
            <a:normAutofit/>
          </a:bodyPr>
          <a:lstStyle/>
          <a:p>
            <a:endParaRPr lang="en-IE" sz="2800" dirty="0">
              <a:solidFill>
                <a:srgbClr val="FF0000"/>
              </a:solidFill>
            </a:endParaRPr>
          </a:p>
          <a:p>
            <a:pPr marL="0" indent="0">
              <a:buNone/>
            </a:pPr>
            <a:r>
              <a:rPr lang="en-IE" sz="2800" dirty="0"/>
              <a:t>Central Applications Office</a:t>
            </a:r>
          </a:p>
          <a:p>
            <a:pPr marL="0" indent="0">
              <a:buNone/>
            </a:pPr>
            <a:r>
              <a:rPr lang="en-IE" sz="2800" dirty="0"/>
              <a:t>based in Galway.</a:t>
            </a:r>
          </a:p>
          <a:p>
            <a:pPr marL="0" indent="0">
              <a:buNone/>
            </a:pPr>
            <a:endParaRPr lang="en-IE" sz="2800" dirty="0"/>
          </a:p>
          <a:p>
            <a:r>
              <a:rPr lang="en-IE" sz="2800" u="sng" dirty="0">
                <a:solidFill>
                  <a:srgbClr val="FF0000"/>
                </a:solidFill>
              </a:rPr>
              <a:t>What do they do?</a:t>
            </a:r>
          </a:p>
          <a:p>
            <a:pPr marL="0" indent="0">
              <a:buNone/>
            </a:pPr>
            <a:r>
              <a:rPr lang="en-IE" sz="2800" dirty="0"/>
              <a:t>They process all applications to undergraduate courses in Higher Education Institutions (HEIs).</a:t>
            </a:r>
          </a:p>
          <a:p>
            <a:pPr marL="0" indent="0">
              <a:buNone/>
            </a:pPr>
            <a:endParaRPr lang="en-IE" sz="2800" dirty="0"/>
          </a:p>
          <a:p>
            <a:r>
              <a:rPr lang="en-IE" sz="2800" u="sng" dirty="0">
                <a:solidFill>
                  <a:srgbClr val="FF0000"/>
                </a:solidFill>
              </a:rPr>
              <a:t>What do they NOT do?</a:t>
            </a:r>
          </a:p>
          <a:p>
            <a:pPr marL="0" indent="0">
              <a:buNone/>
            </a:pPr>
            <a:r>
              <a:rPr lang="en-IE" sz="2800" dirty="0"/>
              <a:t>They do not SET the points each year.</a:t>
            </a:r>
          </a:p>
          <a:p>
            <a:endParaRPr lang="en-IE" dirty="0"/>
          </a:p>
          <a:p>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8048" y="1412777"/>
            <a:ext cx="3672830" cy="2008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1871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8000" b="1" dirty="0"/>
              <a:t>CAO Course Choices</a:t>
            </a:r>
          </a:p>
        </p:txBody>
      </p:sp>
      <p:sp>
        <p:nvSpPr>
          <p:cNvPr id="3" name="Content Placeholder 2"/>
          <p:cNvSpPr>
            <a:spLocks noGrp="1"/>
          </p:cNvSpPr>
          <p:nvPr>
            <p:ph idx="1"/>
          </p:nvPr>
        </p:nvSpPr>
        <p:spPr/>
        <p:txBody>
          <a:bodyPr vert="horz" lIns="45720" tIns="45720" rIns="45720" bIns="45720" rtlCol="0" anchor="t">
            <a:normAutofit fontScale="85000" lnSpcReduction="20000"/>
          </a:bodyPr>
          <a:lstStyle/>
          <a:p>
            <a:r>
              <a:rPr lang="en-IE" dirty="0"/>
              <a:t>There are 2 Course Choice Lists:</a:t>
            </a:r>
          </a:p>
          <a:p>
            <a:r>
              <a:rPr lang="en-IE" dirty="0"/>
              <a:t>Level 6/7and Level 8</a:t>
            </a:r>
          </a:p>
          <a:p>
            <a:r>
              <a:rPr lang="en-IE" dirty="0"/>
              <a:t>10 selections can be made in each list (two forms in one)</a:t>
            </a:r>
          </a:p>
          <a:p>
            <a:r>
              <a:rPr lang="en-IE" dirty="0"/>
              <a:t>It is very important that course choices are placed in genuine order of preference.</a:t>
            </a:r>
          </a:p>
          <a:p>
            <a:r>
              <a:rPr lang="en-IE" dirty="0"/>
              <a:t>Choices are made using a course code:</a:t>
            </a:r>
          </a:p>
          <a:p>
            <a:pPr marL="264795" lvl="1"/>
            <a:r>
              <a:rPr lang="en-IE" dirty="0"/>
              <a:t>E.g. Law and Accounting in University of Limerick is LM 020.</a:t>
            </a:r>
          </a:p>
          <a:p>
            <a:pPr marL="264795" lvl="1"/>
            <a:r>
              <a:rPr lang="en-IE" dirty="0"/>
              <a:t>Be careful with course codes especially with the new names of the </a:t>
            </a:r>
            <a:r>
              <a:rPr lang="en-IE" dirty="0" err="1"/>
              <a:t>collges</a:t>
            </a:r>
            <a:r>
              <a:rPr lang="en-IE" dirty="0"/>
              <a:t>, ATU, MTU, TUS etc</a:t>
            </a:r>
          </a:p>
          <a:p>
            <a:r>
              <a:rPr lang="en-IE" dirty="0"/>
              <a:t>Level 8 choices do not affect Level 6/7 choices.</a:t>
            </a:r>
          </a:p>
          <a:p>
            <a:r>
              <a:rPr lang="en-IE" dirty="0"/>
              <a:t>It is possible to receive an offer from both lists.</a:t>
            </a:r>
          </a:p>
          <a:p>
            <a:r>
              <a:rPr lang="en-IE" dirty="0"/>
              <a:t>Only one offer can be accepted in August.</a:t>
            </a:r>
          </a:p>
          <a:p>
            <a:r>
              <a:rPr lang="en-IE" dirty="0"/>
              <a:t>There are usually three rounds of offers.</a:t>
            </a:r>
          </a:p>
        </p:txBody>
      </p:sp>
    </p:spTree>
    <p:extLst>
      <p:ext uri="{BB962C8B-B14F-4D97-AF65-F5344CB8AC3E}">
        <p14:creationId xmlns:p14="http://schemas.microsoft.com/office/powerpoint/2010/main" val="494736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8000" b="1" dirty="0"/>
              <a:t>Making an Application</a:t>
            </a:r>
          </a:p>
        </p:txBody>
      </p:sp>
      <p:sp>
        <p:nvSpPr>
          <p:cNvPr id="3" name="Content Placeholder 2"/>
          <p:cNvSpPr>
            <a:spLocks noGrp="1"/>
          </p:cNvSpPr>
          <p:nvPr>
            <p:ph idx="1"/>
          </p:nvPr>
        </p:nvSpPr>
        <p:spPr/>
        <p:txBody>
          <a:bodyPr vert="horz" lIns="45720" tIns="45720" rIns="45720" bIns="45720" rtlCol="0" anchor="t">
            <a:normAutofit fontScale="85000" lnSpcReduction="20000"/>
          </a:bodyPr>
          <a:lstStyle/>
          <a:p>
            <a:r>
              <a:rPr lang="en-IE" sz="3000" dirty="0"/>
              <a:t>Students apply online.</a:t>
            </a:r>
          </a:p>
          <a:p>
            <a:r>
              <a:rPr lang="en-IE" sz="3000" dirty="0"/>
              <a:t>Students can only make one application.</a:t>
            </a:r>
          </a:p>
          <a:p>
            <a:r>
              <a:rPr lang="en-IE" sz="3000" dirty="0"/>
              <a:t>Students must apply before 1</a:t>
            </a:r>
            <a:r>
              <a:rPr lang="en-IE" sz="3000" baseline="30000" dirty="0"/>
              <a:t>st</a:t>
            </a:r>
            <a:r>
              <a:rPr lang="en-IE" sz="3000" dirty="0"/>
              <a:t> of February (thirty euro before 20</a:t>
            </a:r>
            <a:r>
              <a:rPr lang="en-IE" sz="3000" baseline="30000" dirty="0"/>
              <a:t>th</a:t>
            </a:r>
            <a:r>
              <a:rPr lang="en-IE" sz="3000" dirty="0"/>
              <a:t> Jan, forty five euro after this date).</a:t>
            </a:r>
          </a:p>
          <a:p>
            <a:r>
              <a:rPr lang="en-IE" sz="3000" dirty="0"/>
              <a:t>Restricted courses must be applied for by 1</a:t>
            </a:r>
            <a:r>
              <a:rPr lang="en-IE" sz="3000" baseline="30000" dirty="0"/>
              <a:t>st</a:t>
            </a:r>
            <a:r>
              <a:rPr lang="en-IE" sz="3000" dirty="0"/>
              <a:t> February.</a:t>
            </a:r>
          </a:p>
          <a:p>
            <a:r>
              <a:rPr lang="en-IE" sz="3000" dirty="0"/>
              <a:t>A new email account could be activated just in case important CAO information goes into spam folder or alternatively you can add an email address to your email provider to avoid this.</a:t>
            </a:r>
          </a:p>
          <a:p>
            <a:r>
              <a:rPr lang="en-IE" sz="3000" dirty="0"/>
              <a:t>Students must then create an application account, log in and enter details.</a:t>
            </a:r>
          </a:p>
          <a:p>
            <a:r>
              <a:rPr lang="en-IE" sz="3000" dirty="0"/>
              <a:t>Keep record of log in details.</a:t>
            </a:r>
          </a:p>
          <a:p>
            <a:r>
              <a:rPr lang="en-IE" sz="3000" dirty="0"/>
              <a:t>Always keep proof of application, print online documentation or obtain a certificate of post.</a:t>
            </a:r>
          </a:p>
          <a:p>
            <a:pPr marL="0" indent="0">
              <a:buNone/>
            </a:pPr>
            <a:endParaRPr lang="en-IE" dirty="0"/>
          </a:p>
          <a:p>
            <a:endParaRPr lang="en-IE" dirty="0"/>
          </a:p>
        </p:txBody>
      </p:sp>
    </p:spTree>
    <p:extLst>
      <p:ext uri="{BB962C8B-B14F-4D97-AF65-F5344CB8AC3E}">
        <p14:creationId xmlns:p14="http://schemas.microsoft.com/office/powerpoint/2010/main" val="3259371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8000" b="1" dirty="0"/>
              <a:t>Restricted Courses</a:t>
            </a:r>
          </a:p>
        </p:txBody>
      </p:sp>
      <p:sp>
        <p:nvSpPr>
          <p:cNvPr id="3" name="Content Placeholder 2"/>
          <p:cNvSpPr>
            <a:spLocks noGrp="1"/>
          </p:cNvSpPr>
          <p:nvPr>
            <p:ph idx="1"/>
          </p:nvPr>
        </p:nvSpPr>
        <p:spPr/>
        <p:txBody>
          <a:bodyPr>
            <a:normAutofit lnSpcReduction="10000"/>
          </a:bodyPr>
          <a:lstStyle/>
          <a:p>
            <a:r>
              <a:rPr lang="en-IE" sz="4400" dirty="0"/>
              <a:t>Don’t forget certain courses must be applied for in the first round.</a:t>
            </a:r>
          </a:p>
          <a:p>
            <a:r>
              <a:rPr lang="en-IE" sz="4400" dirty="0"/>
              <a:t>These are courses that need a portfolio or interview as well as points. E.g. Music, Art, etc.</a:t>
            </a:r>
          </a:p>
          <a:p>
            <a:r>
              <a:rPr lang="en-IE" sz="4400" dirty="0"/>
              <a:t>All the information is on the University/Colleges websites.</a:t>
            </a:r>
          </a:p>
        </p:txBody>
      </p:sp>
    </p:spTree>
    <p:extLst>
      <p:ext uri="{BB962C8B-B14F-4D97-AF65-F5344CB8AC3E}">
        <p14:creationId xmlns:p14="http://schemas.microsoft.com/office/powerpoint/2010/main" val="2568283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IE" sz="8000" b="1" dirty="0"/>
              <a:t>After Making an Application</a:t>
            </a:r>
          </a:p>
        </p:txBody>
      </p:sp>
      <p:sp>
        <p:nvSpPr>
          <p:cNvPr id="3" name="Content Placeholder 2"/>
          <p:cNvSpPr>
            <a:spLocks noGrp="1"/>
          </p:cNvSpPr>
          <p:nvPr>
            <p:ph idx="1"/>
          </p:nvPr>
        </p:nvSpPr>
        <p:spPr/>
        <p:txBody>
          <a:bodyPr vert="horz" lIns="45720" tIns="45720" rIns="45720" bIns="45720" rtlCol="0" anchor="t">
            <a:normAutofit fontScale="85000" lnSpcReduction="10000"/>
          </a:bodyPr>
          <a:lstStyle/>
          <a:p>
            <a:r>
              <a:rPr lang="en-IE" dirty="0"/>
              <a:t>Students will receive CAO number by email and use ‘My Application’ to check their application details.</a:t>
            </a:r>
            <a:endParaRPr lang="en-US"/>
          </a:p>
          <a:p>
            <a:r>
              <a:rPr lang="en-IE" dirty="0"/>
              <a:t>Some students may be called for extra assessments (interviews/musical performance etc) for restricted courses.</a:t>
            </a:r>
          </a:p>
          <a:p>
            <a:r>
              <a:rPr lang="en-IE" dirty="0"/>
              <a:t>Students will receive a statement of application record – check details carefully, make sure you reply to the email if needed.</a:t>
            </a:r>
          </a:p>
          <a:p>
            <a:r>
              <a:rPr lang="en-IE" dirty="0"/>
              <a:t>Change of mind facility becomes available – use carefully especially after exams.</a:t>
            </a:r>
          </a:p>
          <a:p>
            <a:r>
              <a:rPr lang="en-IE" dirty="0"/>
              <a:t>Leaving Cert Results are sent to CAO.</a:t>
            </a:r>
          </a:p>
          <a:p>
            <a:r>
              <a:rPr lang="en-IE" dirty="0"/>
              <a:t>Places are allocated and offered.</a:t>
            </a:r>
          </a:p>
          <a:p>
            <a:r>
              <a:rPr lang="en-IE" dirty="0"/>
              <a:t>Students accept, reject or defer offered places.</a:t>
            </a:r>
          </a:p>
          <a:p>
            <a:r>
              <a:rPr lang="en-IE" dirty="0"/>
              <a:t>Further rounds of offers are made until all the course places have been filled.</a:t>
            </a:r>
          </a:p>
        </p:txBody>
      </p:sp>
    </p:spTree>
    <p:extLst>
      <p:ext uri="{BB962C8B-B14F-4D97-AF65-F5344CB8AC3E}">
        <p14:creationId xmlns:p14="http://schemas.microsoft.com/office/powerpoint/2010/main" val="3485774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8000" b="1" dirty="0"/>
              <a:t>Change of Mind</a:t>
            </a:r>
          </a:p>
        </p:txBody>
      </p:sp>
      <p:sp>
        <p:nvSpPr>
          <p:cNvPr id="3" name="Content Placeholder 2"/>
          <p:cNvSpPr>
            <a:spLocks noGrp="1"/>
          </p:cNvSpPr>
          <p:nvPr>
            <p:ph idx="1"/>
          </p:nvPr>
        </p:nvSpPr>
        <p:spPr/>
        <p:txBody>
          <a:bodyPr vert="horz" lIns="45720" tIns="45720" rIns="45720" bIns="45720" rtlCol="0" anchor="t">
            <a:normAutofit fontScale="92500" lnSpcReduction="10000"/>
          </a:bodyPr>
          <a:lstStyle/>
          <a:p>
            <a:r>
              <a:rPr lang="en-IE" sz="3600" dirty="0"/>
              <a:t>A Change of Mind Form comes with the Statement of Application Record.</a:t>
            </a:r>
          </a:p>
          <a:p>
            <a:r>
              <a:rPr lang="en-IE" sz="3600" dirty="0"/>
              <a:t>Once a student has registered with the CAO they can change their course choices online from the 5</a:t>
            </a:r>
            <a:r>
              <a:rPr lang="en-IE" sz="3600" baseline="30000" dirty="0"/>
              <a:t>th</a:t>
            </a:r>
            <a:r>
              <a:rPr lang="en-IE" sz="3600" dirty="0"/>
              <a:t> of May 2025</a:t>
            </a:r>
          </a:p>
          <a:p>
            <a:r>
              <a:rPr lang="en-IE" sz="3600" dirty="0"/>
              <a:t>There are no limit to the amount of changes a student wishes to make.</a:t>
            </a:r>
          </a:p>
          <a:p>
            <a:r>
              <a:rPr lang="en-IE" sz="3600" dirty="0"/>
              <a:t>A students final decision has to be made by the 1</a:t>
            </a:r>
            <a:r>
              <a:rPr lang="en-IE" sz="3600" baseline="30000" dirty="0"/>
              <a:t>st</a:t>
            </a:r>
            <a:r>
              <a:rPr lang="en-IE" sz="3600" dirty="0"/>
              <a:t> July 2025.</a:t>
            </a:r>
          </a:p>
          <a:p>
            <a:endParaRPr lang="en-IE" sz="3600" dirty="0"/>
          </a:p>
          <a:p>
            <a:endParaRPr lang="en-IE" dirty="0"/>
          </a:p>
        </p:txBody>
      </p:sp>
    </p:spTree>
    <p:extLst>
      <p:ext uri="{BB962C8B-B14F-4D97-AF65-F5344CB8AC3E}">
        <p14:creationId xmlns:p14="http://schemas.microsoft.com/office/powerpoint/2010/main" val="48811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026" y="1071635"/>
            <a:ext cx="2998787"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6161" y="722418"/>
            <a:ext cx="3004065" cy="240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506" name="Group 1"/>
          <p:cNvGrpSpPr>
            <a:grpSpLocks/>
          </p:cNvGrpSpPr>
          <p:nvPr/>
        </p:nvGrpSpPr>
        <p:grpSpPr bwMode="auto">
          <a:xfrm>
            <a:off x="2023534" y="415529"/>
            <a:ext cx="7780867" cy="1509713"/>
            <a:chOff x="428" y="636"/>
            <a:chExt cx="4901" cy="951"/>
          </a:xfrm>
        </p:grpSpPr>
        <p:sp>
          <p:nvSpPr>
            <p:cNvPr id="40962" name="AutoShape 2"/>
            <p:cNvSpPr>
              <a:spLocks noChangeArrowheads="1"/>
            </p:cNvSpPr>
            <p:nvPr/>
          </p:nvSpPr>
          <p:spPr bwMode="auto">
            <a:xfrm>
              <a:off x="435" y="869"/>
              <a:ext cx="4894" cy="718"/>
            </a:xfrm>
            <a:prstGeom prst="roundRect">
              <a:avLst>
                <a:gd name="adj" fmla="val 139"/>
              </a:avLst>
            </a:prstGeom>
            <a:noFill/>
            <a:ln w="9525">
              <a:noFill/>
              <a:round/>
              <a:headEnd/>
              <a:tailEnd/>
            </a:ln>
            <a:effectLst/>
          </p:spPr>
          <p:txBody>
            <a:bodyPr wrap="none" anchor="ctr"/>
            <a:lstStyle/>
            <a:p>
              <a:pPr eaLnBrk="0" hangingPunct="0">
                <a:defRPr/>
              </a:pPr>
              <a:endParaRPr lang="en-US">
                <a:effectLst>
                  <a:outerShdw blurRad="38100" dist="38100" dir="2700000" algn="tl">
                    <a:srgbClr val="000000">
                      <a:alpha val="43137"/>
                    </a:srgbClr>
                  </a:outerShdw>
                </a:effectLst>
              </a:endParaRPr>
            </a:p>
          </p:txBody>
        </p:sp>
        <p:sp>
          <p:nvSpPr>
            <p:cNvPr id="21510" name="Text Box 3"/>
            <p:cNvSpPr txBox="1">
              <a:spLocks noChangeArrowheads="1"/>
            </p:cNvSpPr>
            <p:nvPr/>
          </p:nvSpPr>
          <p:spPr bwMode="auto">
            <a:xfrm>
              <a:off x="428" y="636"/>
              <a:ext cx="4894" cy="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9pPr>
            </a:lstStyle>
            <a:p>
              <a:pPr algn="ctr">
                <a:lnSpc>
                  <a:spcPct val="95000"/>
                </a:lnSpc>
                <a:buClr>
                  <a:srgbClr val="000066"/>
                </a:buClr>
              </a:pPr>
              <a:r>
                <a:rPr lang="en-GB" altLang="en-US" sz="4000" b="1" dirty="0">
                  <a:solidFill>
                    <a:srgbClr val="FF0000"/>
                  </a:solidFill>
                  <a:ea typeface="Arial Unicode MS" pitchFamily="34" charset="-128"/>
                  <a:cs typeface="Arial Unicode MS" pitchFamily="34" charset="-128"/>
                </a:rPr>
                <a:t>Genuine</a:t>
              </a:r>
              <a:r>
                <a:rPr lang="en-GB" altLang="en-US" sz="4000" dirty="0">
                  <a:solidFill>
                    <a:srgbClr val="FF0000"/>
                  </a:solidFill>
                  <a:ea typeface="Arial Unicode MS" pitchFamily="34" charset="-128"/>
                  <a:cs typeface="Arial Unicode MS" pitchFamily="34" charset="-128"/>
                </a:rPr>
                <a:t> </a:t>
              </a:r>
              <a:r>
                <a:rPr lang="en-GB" altLang="en-US" sz="4000" b="1" dirty="0">
                  <a:solidFill>
                    <a:srgbClr val="FF0000"/>
                  </a:solidFill>
                  <a:ea typeface="Arial Unicode MS" pitchFamily="34" charset="-128"/>
                  <a:cs typeface="Arial Unicode MS" pitchFamily="34" charset="-128"/>
                </a:rPr>
                <a:t>Order </a:t>
              </a:r>
              <a:endParaRPr lang="ga-IE" altLang="en-US" sz="4000" b="1" dirty="0">
                <a:solidFill>
                  <a:srgbClr val="FF0000"/>
                </a:solidFill>
                <a:ea typeface="Arial Unicode MS" pitchFamily="34" charset="-128"/>
                <a:cs typeface="Arial Unicode MS" pitchFamily="34" charset="-128"/>
              </a:endParaRPr>
            </a:p>
            <a:p>
              <a:pPr algn="ctr">
                <a:lnSpc>
                  <a:spcPct val="95000"/>
                </a:lnSpc>
                <a:buClr>
                  <a:srgbClr val="000066"/>
                </a:buClr>
              </a:pPr>
              <a:r>
                <a:rPr lang="en-GB" altLang="en-US" sz="4000" b="1" dirty="0">
                  <a:solidFill>
                    <a:srgbClr val="FF0000"/>
                  </a:solidFill>
                  <a:ea typeface="Arial Unicode MS" pitchFamily="34" charset="-128"/>
                  <a:cs typeface="Arial Unicode MS" pitchFamily="34" charset="-128"/>
                </a:rPr>
                <a:t>of Preference</a:t>
              </a:r>
            </a:p>
          </p:txBody>
        </p:sp>
      </p:grpSp>
      <p:sp>
        <p:nvSpPr>
          <p:cNvPr id="40964" name="AutoShape 4"/>
          <p:cNvSpPr>
            <a:spLocks noChangeArrowheads="1"/>
          </p:cNvSpPr>
          <p:nvPr/>
        </p:nvSpPr>
        <p:spPr bwMode="auto">
          <a:xfrm>
            <a:off x="2209800" y="2286000"/>
            <a:ext cx="7772400" cy="4114800"/>
          </a:xfrm>
          <a:prstGeom prst="roundRect">
            <a:avLst>
              <a:gd name="adj" fmla="val 37"/>
            </a:avLst>
          </a:prstGeom>
          <a:noFill/>
          <a:ln w="9525">
            <a:noFill/>
            <a:round/>
            <a:headEnd/>
            <a:tailEnd/>
          </a:ln>
          <a:effectLst/>
        </p:spPr>
        <p:txBody>
          <a:bodyPr wrap="none" anchor="ctr"/>
          <a:lstStyle/>
          <a:p>
            <a:pPr eaLnBrk="0" hangingPunct="0">
              <a:defRPr/>
            </a:pPr>
            <a:endParaRPr lang="en-US">
              <a:effectLst>
                <a:outerShdw blurRad="38100" dist="38100" dir="2700000" algn="tl">
                  <a:srgbClr val="000000">
                    <a:alpha val="43137"/>
                  </a:srgbClr>
                </a:outerShdw>
              </a:effectLst>
            </a:endParaRPr>
          </a:p>
        </p:txBody>
      </p:sp>
      <p:sp>
        <p:nvSpPr>
          <p:cNvPr id="33796" name="Text Box 5"/>
          <p:cNvSpPr txBox="1">
            <a:spLocks noChangeArrowheads="1"/>
          </p:cNvSpPr>
          <p:nvPr/>
        </p:nvSpPr>
        <p:spPr bwMode="auto">
          <a:xfrm>
            <a:off x="1847529" y="3479872"/>
            <a:ext cx="8282517" cy="292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marL="333375" indent="-333375" eaLnBrk="0" hangingPunc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tx1"/>
                </a:solidFill>
                <a:latin typeface="Arial" charset="0"/>
              </a:defRPr>
            </a:lvl1pPr>
            <a:lvl2pPr marL="742950" indent="-285750" eaLnBrk="0" hangingPunc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tx1"/>
                </a:solidFill>
                <a:latin typeface="Arial" charset="0"/>
              </a:defRPr>
            </a:lvl2pPr>
            <a:lvl3pPr marL="1143000" indent="-228600" eaLnBrk="0" hangingPunc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tx1"/>
                </a:solidFill>
                <a:latin typeface="Arial" charset="0"/>
              </a:defRPr>
            </a:lvl3pPr>
            <a:lvl4pPr marL="1600200" indent="-228600" eaLnBrk="0" hangingPunc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tx1"/>
                </a:solidFill>
                <a:latin typeface="Arial" charset="0"/>
              </a:defRPr>
            </a:lvl4pPr>
            <a:lvl5pPr marL="2057400" indent="-228600" eaLnBrk="0" hangingPunc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tx1"/>
                </a:solidFill>
                <a:latin typeface="Arial" charset="0"/>
              </a:defRPr>
            </a:lvl5pPr>
            <a:lvl6pPr marL="2514600" indent="-228600" eaLnBrk="0" fontAlgn="base" hangingPunct="0">
              <a:spcBef>
                <a:spcPct val="0"/>
              </a:spcBef>
              <a:spcAft>
                <a:spcPct val="0"/>
              </a:spcAft>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tx1"/>
                </a:solidFill>
                <a:latin typeface="Arial" charset="0"/>
              </a:defRPr>
            </a:lvl6pPr>
            <a:lvl7pPr marL="2971800" indent="-228600" eaLnBrk="0" fontAlgn="base" hangingPunct="0">
              <a:spcBef>
                <a:spcPct val="0"/>
              </a:spcBef>
              <a:spcAft>
                <a:spcPct val="0"/>
              </a:spcAft>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tx1"/>
                </a:solidFill>
                <a:latin typeface="Arial" charset="0"/>
              </a:defRPr>
            </a:lvl7pPr>
            <a:lvl8pPr marL="3429000" indent="-228600" eaLnBrk="0" fontAlgn="base" hangingPunct="0">
              <a:spcBef>
                <a:spcPct val="0"/>
              </a:spcBef>
              <a:spcAft>
                <a:spcPct val="0"/>
              </a:spcAft>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tx1"/>
                </a:solidFill>
                <a:latin typeface="Arial" charset="0"/>
              </a:defRPr>
            </a:lvl8pPr>
            <a:lvl9pPr marL="3886200" indent="-228600" eaLnBrk="0" fontAlgn="base" hangingPunct="0">
              <a:spcBef>
                <a:spcPct val="0"/>
              </a:spcBef>
              <a:spcAft>
                <a:spcPct val="0"/>
              </a:spcAft>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tx1"/>
                </a:solidFill>
                <a:latin typeface="Arial" charset="0"/>
              </a:defRPr>
            </a:lvl9pPr>
          </a:lstStyle>
          <a:p>
            <a:pPr>
              <a:lnSpc>
                <a:spcPct val="95000"/>
              </a:lnSpc>
              <a:spcBef>
                <a:spcPts val="800"/>
              </a:spcBef>
              <a:buClr>
                <a:srgbClr val="000066"/>
              </a:buClr>
              <a:buFont typeface="Times New Roman" pitchFamily="18" charset="0"/>
              <a:buChar char="•"/>
            </a:pPr>
            <a:r>
              <a:rPr lang="en-GB" altLang="en-US" sz="2000" b="1" dirty="0">
                <a:ea typeface="Arial Unicode MS" pitchFamily="34" charset="-128"/>
                <a:cs typeface="Arial Unicode MS" pitchFamily="34" charset="-128"/>
              </a:rPr>
              <a:t>You do not need to guess what the points are going to be for the courses you are interested in.</a:t>
            </a:r>
            <a:endParaRPr lang="ga-IE" altLang="en-US" sz="2000" b="1" dirty="0">
              <a:ea typeface="Arial Unicode MS" pitchFamily="34" charset="-128"/>
              <a:cs typeface="Arial Unicode MS" pitchFamily="34" charset="-128"/>
            </a:endParaRPr>
          </a:p>
          <a:p>
            <a:pPr>
              <a:lnSpc>
                <a:spcPct val="95000"/>
              </a:lnSpc>
              <a:spcBef>
                <a:spcPts val="800"/>
              </a:spcBef>
              <a:buClr>
                <a:srgbClr val="000066"/>
              </a:buClr>
              <a:buFont typeface="Times New Roman" pitchFamily="18" charset="0"/>
              <a:buChar char="•"/>
            </a:pPr>
            <a:endParaRPr lang="en-GB" altLang="en-US" sz="2000" b="1" dirty="0">
              <a:ea typeface="Arial Unicode MS" pitchFamily="34" charset="-128"/>
              <a:cs typeface="Arial Unicode MS" pitchFamily="34" charset="-128"/>
            </a:endParaRPr>
          </a:p>
          <a:p>
            <a:pPr>
              <a:spcBef>
                <a:spcPts val="800"/>
              </a:spcBef>
              <a:buClr>
                <a:srgbClr val="000066"/>
              </a:buClr>
              <a:buFont typeface="Times New Roman" pitchFamily="18" charset="0"/>
              <a:buChar char="•"/>
            </a:pPr>
            <a:r>
              <a:rPr lang="en-GB" altLang="en-US" sz="2000" b="1" dirty="0">
                <a:ea typeface="Arial Unicode MS" pitchFamily="34" charset="-128"/>
                <a:cs typeface="Arial Unicode MS" pitchFamily="34" charset="-128"/>
              </a:rPr>
              <a:t>Simply list your courses in genuine order of preference from the highest preference 1, to the lowest preference 10.</a:t>
            </a:r>
            <a:endParaRPr lang="ga-IE" altLang="en-US" sz="2000" b="1" dirty="0">
              <a:ea typeface="Arial Unicode MS" pitchFamily="34" charset="-128"/>
              <a:cs typeface="Arial Unicode MS" pitchFamily="34" charset="-128"/>
            </a:endParaRPr>
          </a:p>
          <a:p>
            <a:pPr>
              <a:spcBef>
                <a:spcPts val="800"/>
              </a:spcBef>
              <a:buClr>
                <a:srgbClr val="000066"/>
              </a:buClr>
              <a:buFont typeface="Times New Roman" pitchFamily="18" charset="0"/>
              <a:buChar char="•"/>
            </a:pPr>
            <a:endParaRPr lang="en-GB" altLang="en-US" sz="2000" b="1" dirty="0">
              <a:ea typeface="Arial Unicode MS" pitchFamily="34" charset="-128"/>
              <a:cs typeface="Arial Unicode MS" pitchFamily="34" charset="-128"/>
            </a:endParaRPr>
          </a:p>
          <a:p>
            <a:pPr>
              <a:spcBef>
                <a:spcPts val="800"/>
              </a:spcBef>
              <a:buClr>
                <a:srgbClr val="000066"/>
              </a:buClr>
              <a:buFont typeface="Times New Roman" pitchFamily="18" charset="0"/>
              <a:buChar char="•"/>
            </a:pPr>
            <a:r>
              <a:rPr lang="en-GB" altLang="en-US" sz="2000" b="1" dirty="0">
                <a:ea typeface="Arial Unicode MS" pitchFamily="34" charset="-128"/>
                <a:cs typeface="Arial Unicode MS" pitchFamily="34" charset="-128"/>
              </a:rPr>
              <a:t>If you are entitled to an offer, you will be offered the highest preference that you are entitled to.</a:t>
            </a:r>
          </a:p>
        </p:txBody>
      </p:sp>
      <p:sp>
        <p:nvSpPr>
          <p:cNvPr id="2" name="AutoShape 4" descr="data:image/jpeg;base64,/9j/4AAQSkZJRgABAQAAAQABAAD/2wCEAAkGBxMREhUTEhMVFhUXGSAbGRgVGB4gIBscHhocHx8gIR8hHyggGxwnGx4eIjEiJSkrLy4uHh8zODMsNygtLisBCgoKDg0OGxAQGzQmICU0NDQ1Ly8vNC80NDI0LCwsLCw0MC8vLDQtNDQsLC03LDQsLCwsLCwsLCwsLCw0LCwsLP/AABEIAMkA+wMBEQACEQEDEQH/xAAcAAEAAwEAAwEAAAAAAAAAAAAABQYHBAIDCAH/xABCEAACAQMCBAQDBgMFCAIDAQABAgMABBESIQUGMUEHEyJRMmFxFCNCUoGRcoKhFWKSscEzQ1NUc6KywmOjdIPwJP/EABsBAQACAwEBAAAAAAAAAAAAAAADBAIFBgEH/8QAPBEAAQMCAwQJBAAEBgIDAAAAAQACAwQREiExBUFRYRMicYGRobHR8BQyweEjQlLxBmJykqLSFVMzssL/2gAMAwEAAhEDEQA/ANxoiURKIlESiJREoiURKIlESiJREoiURKIlESiJREoiURKIlESiJREoiURKIlESiJREoiURKIlESiJREoiURKIlESiJREoiURKIvXNMqDLsFHuxAH9a8JtqsmtLjZouoqTmuxUhTdQ5JxhXB3/TOKw6ZnFWxs6qIv0Z8F3XHEo0jEjMQh04OlvxEBdgM5JIGMZyRWRcALqBkD3vwAZ57xu1UXPzlZRsFkn0MRnDo6nHzBUY/WsDOwZEqyzZdU8YmsuORB9Cu2y5gtZjiK4hc+wdc/tnNZCRjtCoZKOoizewjuUiDWarL9oiURKIlESiJREoiURKIlESiJREoiURKIlESiJREoiURKIlESiLxkkCgsxAA3JJwAPrRegEmwVI4/4nWsGVhBuHH5NkH83f+UEfOqz6pjchmt3S7BqJetJ1Bz18Peyo13z9xG8fy4To1bBIF36++7fqCKqmokebDyW9j2PRUzccmdt7j8HquG55WvXOu7dIs9Hu51BP0BJY/tWJiec3eZU7No0rRhgaXcmN/sFI2PIpBB+0vqHQ29tO4H0fSq/1rJtPz8AVXl2uCCOjFv8AM9o8rkq0crcrNbSqxe6kU7ESQgKCcYcZkJVhgHVgnANTxQ4TvWqrtoNnjIs0HkbnsybmDwyXq5r5KWeQvmZN2ORAZCcksRlZM6cnYY23HyHksAcb/i6zoNquibhsDp/Nh5bxrxzVXfk2SLLR3aoBjV56S2/yG7pp6nAJPU1B0BGh8bhbUbUY/qvjuf8AKWv9Ddc0XC+KWQDw+do66rd9aH5kISMfUVjglZmPJSmo2fVHDJa/BwsfO3kp7lrxNuAStz5TgKWBbKMxG+kFVK6iM4BAyds71NHVO0cqFbsCG2KG4z7QOeZBtxzNtbK/cA5ztLwhUk0SHH3cvpbcZGOzbb+knarUc7H6arn6vZdRTZuF28RmP13qw1MtclESiJREoiURKIlESiJREoiURKIlESiJREoiURKIlEVf5r5sisY2YgySKB92nbPQufwKTtk/pmopZQwK/Q7PkqngaA7z524lZBf8Xv8AjEugBmUb+Wm0aD3Y9P5mP09q17nyTGy6+Kno9nMxHXidT2ewVn5b8OYiI5JX+0hjuIW0xgbgkv8AE+4xhcftvU8dMNTmtZWbckBcxgwW4i58NB3rQ7DgUcLKYiY0A/2UaqqE9NRwNbH6sRVtsYbouelq3yg48zxNyezWw7guq04ZDESY4kVj1YAaj9W6sfqa9DQNAonzySCznEjhu8F11kokoiURKIoyfgFuzFhGEc9XhJjY/VkIJ/XNYGNutlZbWTNGEuuOBzHgbqD43yeJslljuP8Aqjy5R9JowMgezIc9zUT4b65+vir1NtMx/aSzszb/ALT6gjsWdcY5FZWxbl9eCfs84Cy4HdCD5cwA6lDtttmqb6f+nwOv7XSU+2ARea1v6m5t7xq3vC6+V+fru0YRXKPNGNsMD5iYODgnc49m/cVlFUPZk7P1UVdsamqB0kJDT/xPzl4LW+D8Xhu4xLA4dT1x1B9iOoPyNbBj2vF2rkKimlp34JRYrurJQJREoiURKIlESiJREoiURKIlESiJREoiURKIs98QfEAWuq3tSGn6M/UR/L2L/wBB39qqz1GHqt1W/wBlbHM9pZvt3Dj+vVUPl7lmS5YT3DShZCdIXea4PfTn8P5pG9Iz+1VkRdm79lb2rr2Qjo4gLjX+lvbz4AZrW+CctLGqh1VEXBW3iJ0KcdXbZp3+bbdMDIyb7Ire3zVcnU1peTY3J/mOvcNGjsz57lYun0qVa9RM/M1qjhDMpJxuuSBlym7DYesaeuxwD1FRmVoNrq22hnc3EG/LX07M+xU/xA5o4jZEaVhjidmVHUF3wvc6sICQchcHod6rzyyM7Ft9lUFHUg3JLha40Hln3r1+It9PbxWUQu5PvHYyTKdBZfTudOAAA/TpsKVDnNDRfvWWyIopXzSdGMgLN148exeHJPGmay4hE0zSPCrsJCxJIKuMg6icZXOdvi/WvIXnA4X0WW0qVoqYJA0AOIFu8chx8lTIOar2O3WISzBpHWSNy5JIGtGXJOSpcDb3U+9VhK8Ntdbp2z6V8xeWiwBBFuwg9tr+K03njjN1w+OKaORHHpjMUkZJZgGLPrDAjYdMf51dme6MAgrmdmUsFY90bgRqbg7sgBaymOVeMzXUYea2MIZVdG1hldWGQR3U/Ij2qSJ7nC5FlTrqaKB+GN+KxIOViLKbJqVUV6b2zjmXRIgZeuD2I6EdwR2I3FeFoIsVJHK+N2JhsVTOZ+VAwJfXIoUgTKNU8QIIw3/MR4J2PrHYsTkVpIb6+O/9+q3NFtEtNm2B/p0af+h/4nkFnAkuuEzI8TLpZcq6nVHOuo79cHYgEbEdds5NPrQuuP0V0loNoxFrxmNxyc02+cj5LZeU+Z4r+LWnpcD1xk7qf9VONj/lWxilEguFxlfQSUkmF2Y3Hj+1NswAydgPepVRAuqbx/xGtoMrADcyDbEfwA/N8EH+XNVpKlrftzW6pdiTy2MvUHPXw97Lp5Iv+IT+bJexCNGwYlxpI65Gn4sHY5asoXSOuXhRbTho4sLKd1yNd/np4K1VOtUlESiJREoiURKIlESiJREoiURUHxM52+yL9mt2+/Yeph/u1P8A7nt7Df2qrUTYeqNVvdkbM+oPSyDqDzPt/biqNydyuZSk0yeYXJ8mEnHmEdZJD1WFT1P4jgDOQDXiivmfD5uW6r68MBjjNrau4chxcd3DXmNm4TwoQ5ZjrlYAPIRjYdFUfgjHZR9Tkkk32st2rkJ6gydUZNGg/J4nifQZL18yceisYTNNnGcKo6sx6AfsT9AaSSBguV7SUklVJ0bP7BVG35s+2zy8NvYRB5qFVKvq3IyPVjByPUpG3Qb5qAS43GNwtdbZ2z/p4m1dO7FhNzlby8iqrwWwuwbqyUO88GooDjQdTxknJ+FsokiEkD0n3qBjX5s3j5/ZbSompyI6g2DXa8cgeG7Mh3byWlcY5b/tCzhhumKyLoZ2THxhcNjtg5NW3x9IwBy52nrfpKh0kIuMwL8L5LouuVbaZbdZlaT7OoEZZiDtp3OnAJ9IrIxNNr7lGzaE0ZeYzbHrl28b8V74+XbVWlcQqGmDCU7+sN8QO/evejbnlqsDWzkNaXGzbW5W0XLNydZMIR5IAgJMeGYactqPfcat8HNYmFmWWikbtKpBccX3a6cLei5ed+Uf7SEQ84xiMkkBc6s4z32OBsd+prGaHpLZqbZu0vosRw3urNGgUAAYAGAB2Aqdawkk3KofifzJbrbvarMPOJUkJnK6XVuoB0tttmqtTK3Dhvmt7sWhmMomLernrvuCO8Z5qC4Bzre3M8FrFImklAXdR5mNOp+vpJUKwzp32981Eyd7nBoKv1WyqaCJ8z2m+eQOWthzzuN/Fa3V9ckqxzPwFGiciNWiYlpYthk43kjY7JMOvs24PXNQyRgjl881s6Ksc14u6zhkHf8A5I3t8xu0ssdtrz7DeK9pL5gUjSyBvvFODpKnuehHY9OgrXB2B92ldk+P6qmLZ22vxtkeNx5cleBwHinFsNeSfZoDuIwMEj+DPX5ucj2qz0csv3ZBaP6yg2flTjG/j+/bxVkaDhvCFDuUV+xIBc7BfSoG2cAEqAPf3qa0UWZWsDq7aBwtuR5ccz6XPYqpfeK8jTJ5EOIQ41at5HXIyAAcKcZ/NvjeoHVhJ6oyW3j/AMOMbGelf1rZW0Hv5LV0bIBHQ71fXJkWNl+0XiURKIlESiJREoiURKIlEUHzlzCthbNMcFz6Y1/M56foOp+QqOWTA26u0FGaqYMGm88li/LXC2vZnubnW6K4L4+KaVj6Yl+bHr2VcnbrWvjbjOJ39+S6+sqBTRiKKwNsuDQNXHs3cTxW48F4Z5ILvgyuBrK9FAHpjTYYjToB9Sdya2LG211XF1E/SGzftGn5J5nf4aBenmXmCOzQaiDK+RGmfiPzwCQo7nFeSSBgWdJSPqHG2g1PD98FULNJuMw3VteKitDIPLmh+APg4A3OoY6/JhnBwagF5gWu3b1tnmPZ0kc0BNnDNp1t+PccF+ct8hXGu3a9aPFqfu9BJdgG1KrN00K2SB13I2GKRwOuMe5e1e1osLxTg9fW+g3EgcSNfFaQBVtc6uTiXFYLZdU8qRjtrYDP0HUn5CsXODdSpYYJJjaNpPYqheeKlmp0xLNMT00JgH/EQ39KgNUzdmttHsCpIu8hvafb3XO3iLdH4OE3BHuS/wDpEax+oduYfncpRsaD+aob5f8AZB4lSIMz8NuI17nc/wDki0+pI1aU/wDCMcbRztJ+cCVN8F59srnAWQox/DIuMde4yO3XPt71KydjlSqNk1MGouOSsyOCMggj3FTLWkEZFVPxA5WhubeWRYQbhV1KyjDHBBI2+LK5AznGagniDmk2zW12VtCSCZrS7qHUbu3x4Kq8D8NJIUjuZboW8qHXjSCqY3AY6gD8+3bfqYGUpADibFbWp26yRzoWR4mnLWxPZke7epvj3ibBEfLtVNzKdgVyEz8j1b6D96kfVNGTcyqVLsKV4xzHA3nr+u/wUSnLPE+KkPfSmCHOREBv/gBwPq5JHtUfRSy5vNgrZr6GgGGmbidx/ftkrCkHC+Crk6RJjq3qlb6dwD8gFqa0UI+XWvL6/abrDTwaPneVIS8Ra/4e01i7Ru6nQcDIZTup64JwRn5gissRkjuxV2wNpKsR1AuAc+w7/nYsl5k5duEgW6eF1GQHeVyZJCw2dlJPlrkYwTnJ37YoSRuDcRC62iroXSmBrgeAA6otuByv6W8/Z4W8WS3vlEiriUaAxAyrH4cHqMn0n6j2r2meGvz3rHblO6alJaftztxG/wB1vFbRcGlESiJREoiURKIlESiJREoiwfn7iz8SvxFD6kVvKiAPVicM30Ld/wAqitbM4yPsF2uzIG0dKXvyJzP4HzeVpXJfBUjAKgeXCWSIjo8h2mm333bMa5JwqnBIarcTAO74Suer6lzyb6uzPIfyt/J5nTJWXiV8lvE80hwkalmx7D/WpnODRcrXxROleGN1KyyHmq04uPs/EI1gckmGZTsuTsNR6HoDn0tjscVSErJeq8WXSuoaigPS0zsQ3j9fCOat/h/y/c2KyxzTK8evMSqNgOpb+7qz8HQEHHXeeGNzLglaradXDUua6NtjbP2524q1ySBQWYgKBkknAAHUk9hU61gBJsFnXMXPzyho+HFcKcSTybKg7MCfSBnu25/CD2qPnJyZ4rf0uymxkOqr56NGp5cfDTeQo+05Oa6txdEi4k8tmV5WYiZskj0hg2Pwgsy4xvH1rEQ4m4tT8+fhTv2kIJehHVbcZC2Q01tbmbA8nL1+E16LmWaKYDZQyLGPLUDOGBVNKt1X4snY/OvKZ2IkFZbbi6FjXs42JOZ5Zm9t+llF82WKpxxECjy2lhIXG2DoB26bkH96wlbaa3YrdDKXbMc6+YDs/FWbxZCWtvEbdVhkeX44QEYqFbIyuDjJH7VNU2a0Yclrdh4p5XCU4gBocxqOKkOTbDRZJeXMhMhiZndwCfLOWXLY1nChW+Lr+hrKJtmYnKvtCXFUmCIZXFgOOhy01vuVQtLyYOLqxnaN3y0sDgFMhsH1DEZJ9IGrSTnGotmoAXXxMPcts+OLD0NQ24GQcNdOGvG9rjkBZTDeKrmMIloWus6SAcpnsQFyzb/h2/irP6s2sBmqo2A0PxOktHrz88h2+Sl+XOFXt0sx4oAY5VwsZONP0QD0kZI1E6sge2akjY91+k3qpV1FNAWij1adePfv7LW14qw8C5ZtbMfcRANjBc7uf5jvj5DapWRNZoFr6munqT/Edlw3eCzfmbxNu1naOGNYRG+GDjUzFTuD2Cn+7v7NVSSqfisBZdHRbCp3RB73YrjdkBf5v8F4c53cPFbNb2EaZ4PTNH+IIT192UNuD7M2cYryYiVmMajVZbOjkoKg08n2u+07r/gka9gX74O8f8uZ7Vz6ZfUnsJANx/Mo/wC0e9KSSxwnen+IKTHGJ26tyPZ+j6rWOKWCXEMkMgyrqVP69x8wdx9KvOaHCxXKQTOhkEjdQvnXjFj9lkMOT5qZWTIGNQbIKdwCuk5+vY1qHtwm29fRKeb6hgk/lOnhnfvut15I46L20jlJ9Y9En8a9f3GG/WtpDJjYCuF2lSfS1DmbtR2fMlP1KqCURKIlESiJREoiURKIq34hca+x2MrqcO/3ce/4m2yPmFy36VFM/CwlX9mU3T1DWnQZnu+WWcch8MZ8TBh5hAt4WUqcM6kuwAGVeKAMcMNyR75NWFt8+752Bb7aMwbeO2X3Edmg5hzraaLZrW3WJFjQYVFCqB2AGAP2q8BYWC5R7y9xc7UrPPFnjd5AYhAJEiG7yquVJPpCntjHZtjke1Vql722tot7sWmp5Q7pLF24b+N/7aKD8PuAJeOdZgntlOplKsrxuTkDTgBVbcEKWQhfcbRQxh3MK5tOrdA3q3a85X1BHbvtzAIutjJAHYAf0FX1yuqxznTmf+0GdFkMdhCcO69Zn7Ko7k49I6AAs3QAUJZMZ/yjzXV0FF9KASLyu0H9I4n8+AVhn5Kt7vhyi2cZIEkRUnQDjGkjYkncMzDVn2ACiUwtdH1VRbtOWCrJlHI8fnADK3bdRXhDx5opJOHz5U5JjDdVcfGn9M49w3vWFK+xwFWtuUoewVUff2bj85Lna3/s3j6Y2inbb2xLkY+QEv8AQCsbdHPyKzD/AKzZZ/qb+P0unxBgxxqxbsxh/cTnP9CKynH8Zvd6rDZb77Ombwxf/VePjTKJLi0g1BdmJLHZQ7KuT7D0n+teVebgF7/h8FkUslr/AKBP5X7zdzlBPCOH2IkcNhCyKcaVGwUD1NuBnboD1zSWZrhgYvKHZssUn1VRYWzsT67h7rm5Z8NLmQK11J5CAhlVDmTbJG49KnfIJyRvsK8jpnH7slLWbbgYSIRiJ3nT9+QV7FtY8IjDKmGc6Q3xPI2C2Nbdzg9SBmrNmRBaMvqq91ich4AaaD8AlZzzB4p3M2Vt1ECe/Vzv79F+gGRvvVR9U4/bkuipdgwx5ynEfL9/MlpfJXM6X8OoEeagAkAGNyM5APY7j6g7nqbkUoeOa5vaFC6lksR1Tos/8ZeA+XKl2g9Mnok+TgbH9VGP5fnVWrjscQW//wAP1eJhgdqMx2b/AAPqs+srt4m1RnBwQfYqdiCOhUg4INVASNF0EkbZBhd8PEc1+WlyYmWRCRIjBlI7Eb/54/rQG2YSRgkBa7QixX0jy7xZby2jnT8a7j8rDZh+jAitvG8PaHL5zV07qeZ0Tt3puKz3xl5f+G9TA6JIN9/ynYfUEnH4aqVcf84XQ/4erNad3aPyPnNeXhDwu9hd3eIpbyL/ALzYlh8JVevQnc4BBG5xXtKx7TcjJebfqKaVoa113jhw3glagXAIBIyenz//AIVdXMWK8qLxKIlESiJREoiURKIsl8b78Ewwht1BYr7auhP6DA+rfKqVUdAul2BGRifbX587lYvDzhflLGv/AAYRq/60+JHB+axiMA+zGpYW2ty/Ko7Snxlx/qPk3IeJv4K7mrC1Cz/mvmK/sDGxhWeJlzL6WIU9xqCgINzjVq2FVpJHs3XC3dFSUtTiGLC6+WnpfPusrby5axpCrxwLB5oEjRrjZmUbbADIGBsBUzAAMhZayqe90ha52K2QKrXiZfTOi2dvkGUjzn7Rxkn4j2BwSf7qt71FOSRhbvWw2THG1xnl/l0HE/NOZC8eC8lWs1mq7MM+g4Bxg4bIPRmI9eMMNlBGhTRsLS2y9n2lOycu8fx3DdqN9syoIX91we6kkmGbaabDKPh3GQ6DopAGnGcsF36ZEV3ROJOhVzooK+FrGfe0fAeN9eV10eIPBhMicWsGBZAHYp+IL0f+JcYYHsN8aTn2dlx0jFjsypMbjRVAyOQv6d+79r0c9XK3/DbfiMRCyQsNQB3UkgMo9yHCkfLevJiHxh43LPZzHUtY+lfmHD+x8L96ieceaVvrmzeyjd5ofVjQTlsowAA9RAIOen+tYSy43NLdQrVBQmmhlbOQGuy13Zj8qWtOQLy/l+0cTm0bY0LpL6d9tvQg3z+LvkZrMQPecUhVZ+1qelZ0VI2/Pd7nyVllveF8FQqgVXxuqeqVv4iTkDP5iB7VNeOELXCOt2i65zHE5D52Zqjca8SL26cR2imIE+lUGqRu43x/QD9TVZ9S9xs1bqn2LTQNxTm/bkB85nuCvfPFk95wpmePRKqLNoO5VlGWH+HUP1qzM0viz1Wl2dK2nrgGm7SbX4g6edlivL9mtxMICQDKCqMTgCTGU/QsAv0Y1rmNxGy7GqlMUfSDdmezf4DPuXTy9xibht15gBDISkkZ7jOGU/PI/QgVkx5jddYVVPHWQYTocwfQ/Ny3W+hh4pYsEYGOZMq35WHQ/Iqw3HyIrZECVnauIjdJQ1IJGbTn85hYNZO1lcjzo8gErLGR8S5KOvsehwexAPatWLsdmu5kDamE9GeYPA6g/Nyl+dOTzaaZ4CZLWXBRxvp1bgH6joe/1qSaHDmNFV2dtIT3jkykGo7PmavPhBYXcEcizRMkL4ZNex1dD6euCMbnHQYzmrNK17QbjJaTb01PK9pjddwyNuHarzxO/hhUNO6IpIxrPU5yMDqTnfA3qy5wGq0cMUkhtGCTyVJ43z9JK5t+FwtNL3kxlVHuO3Xu2AMd6rPqCThjFyt1TbIZG3pax2FvDf8AOzNfvLXJV19oS8vrpmlQ5VFOcZ6gk7AYJBVRj517HA7Fjec0rNqQdEaemjs07z88z4LQatLQJREoiURKIlESiJRFgfHJBd8bdDkhrhYhvsNDKh2wcjCt7bnOa1z+tL3rsqcdBs8H/KT43Pt6LZOVxmJ5dszSyPt3XUVj/wDqVKvM0uuWqjZ4bwAHlc+ZKlHnUMqFgGYEqpO5C4zgd8ZGfrWV9ygDSQXAZBeyvVivxjgZPSiLI+B2/wDa011KWKmYvGj5J8uJQMhV2AYgwg77h36b1SYOlJPH57Lpqh/0TI2W+2xI4nt/3W4EBLblG+4XMZYSzRbFnhJLMAT6DGRghgdzhtONQP4SET4zcaL1+0KesjwvydwOnbflbiL6W3iUt+ebO9RrTiUQibvq3QkDqCN0brj/AD3xWYmY8YXqu7ZtRTkTUrrjz/fzJVHg/Mk1pLJbcMZrqJ9o1kjO3cnSMHO+NRwD3GwxA2QtOFmYW0no452Nlquo4a2P5/GfIqY5f8K5pfXeyeUpJbyosZyevT0J26A7e1ZspSfuVWp27GzqwC54n5c96uX27hfB18sNHE3cKC8h/ixlv32qxeOLJanoq2vOIgnyHdoPBStlxODiNu/2eYlWBQshKshIxnBwykdRWYc2RuRVaSGWklHSNzGdjmCsnn8OLmK1uZ5gpkT1IobJKqx1sdsbruN89cgGqJp3BpJXUN2zC+Zkceh1y5ZDx1UHyHxb7LexSFgqbh84GVKnYk/PB+oFRwvwvBV3aVP09O5oFzuX0QpV1yMMrD9CCP8AIitrquBzaeYXzVxi0azu5IwSGhkOk9/Scq37YNahwLHW4L6LTyNqIA46OGf5C6OaOLm/ne5EAj9K69GSM9NTHGATsO3Qd+vsj8ZxWUdHTiljERffW1/QKf8AC/m37JN9nlP3Ep7/AIHOwP8ACeh/Q9jmWnlwnCdCqO2dn9PH0rB1m+Y+aK384eHJvbwTRyLGjqPNyCTqG2VHQ5XHcdM75qeWnxvuFqqDbP01P0bhcjTs596s9qLbhltHDJOAi7K0zDJ3zgdOhPboB8qmGGNoBK1r+mrZnPazM8B8/ao3HfE+WUvHw+E+lSzSsNRCgbsFGVAHXLZ+gqs+pJyYFuqbYcbLOqXam1hlnwv7eKhuQeFrxW4ma8mldlUHGr4gScgnqFG2y469qjhZ0riXFXNqTmgha2BoAPLT98ytk4dw6K3QRwxrGo7KMfqfc/M1fa0NFguRlmkldikNzzXVWSiSiJREoiURKIlESiJRF89cm3GviomO4DTSn9I5GH9cVrYjeS/au1rm4aLB/pHmAty4BCIbOBT0SFAdvZBnatgwWaFyNQ7pJnHiT6rIPEXnJLq4ge2LD7MzYY5ViSVyQMbD043367DvSmlDnDDuXT7M2e6KJ4l/m7+Pv+1YfCvjl1fXEjXFwzCJchMqoYttnSqjUBg9e7CpKd7nnMqltemhp4wI2Wvv105lXfnK98ixuJD2jI/xen/WrEhswlaiij6SoY3n+1k9/fXltb289vL5caIEbQcAsxLLlWBDExGL3x7DNU3F7Wggro4o6eaV8cjbkm4v4HS1s79q7OEeJHEZAIliSaVgNJSM6sasEkA6e3XGBnf2r1tRIcrXWE+yKRhxl2EDieWSlLPw3nvJjc8SmYFjny1YMwHZS+NIx09I/ashTlxxPKrv2xHBGIqZum/d2218VonCeDwWqBII1QAY26n6k7n9TVprA0WC0c1RJM7FIbrK/Evmu+jumtdfkRbENHnU6HuW6+4wuOhG9U55Xh2HQLo9lUNM+ETWxO56A9nuq/w7k/z4bqRZx5tu3qQjAKYz5ms5IGMncfhOeu0QhuCb6K9LtHo3xtw5OGvPhb9710eFd5JBxJYl9SyakkCnIIAJDAjbYjOr2J969pyWyWWG2I2SUhedRYj2+b1vJGetbJcWvnPnvgP2G8kiA+7b1x/wHoP0OV/StVMzA6y77ZtX9TAHHUZHt/a0/wAIOP8An2pt3P3kGwz3jPw/tuv0C+9XKaTE23Bc5tyk6KbpBo713+/iqp4zcJKXccyj/brjYbl0wP8AxKj9KgqmdYHitnsGovA6M/ynyP7urF4Y8vzraXEF5Dphm3VW2bdcNkdV2C4zggipaeN2EhwyKo7Xq4jOySB13N8OXbvUva8K4ZwZA7lFf/iSeqRv4QBn/CKkDY4hdVHz1u0HYRcjgMh3/sqvXviDd3rmHhVu+e8jAEjrv+RPqxNRGoc82jCvx7Igpm9JWP7h8ue5dvAPDlzKLniM5mlBBCgkgEHIyx3P8IAA+dZMpzfE83KiqdstDOipWYW/NyneYOGRIsEUaIiO0sWlVABD28pPt1Kg5qR7QLAfMiqNNM9xe9xJIsbk8HN91m3gzLpv2H5oWH7Mh/0qpSfeui2+L0oPAj0K3CtiuMSiJREoiURKIlESiJRF+P0NEC+b+RziWcjqLSfH18pq1kWp7Cu4r82Mv/U31X0ZbfAv8I/yrZBcS7Uqk+JHJRv2gaBUWTXpkfA+ArnLd2wVwB/eqCaHHay2uzNofTBwfmLZDn+Es+U7DhDLdG5kjKgqdbrh8jcadOW98LvkCgiZF1ro+uqa0GLADfgNO+/qq5zZzw3E1aysLaSQORlyNyFYHZRsq5A3Y9OoFRSTdJ1WhXqPZwpCJ53gW3d3H2XTy54XO+H4hJ+EARRscgBQBlugwABhcjHesmUxOb1hU7Za3q047z7e6t/Fry04Lal0iVRkBUT4pGxsCx3Ow3JzgDvsKmcWxNvZayGOevmwl1+Z3BZfxnm/iN2jTRPMkMePM8kaAhJ2XWCXbtliep6Abmo6WRwuNF0MFBSQODHgFx0vnfnbT5rwmPCnmq6kuPInkeZGUldbAsCCPUCxDMuMggEkdcYBrOnkcTYqrtiihbH0kYsRw07MtD4dqnfGLgHn2wuUHrg+LHeM9f8ACcH5DVUlSy7b8FU2JVdHN0btHevz8LLOX+IzLKzR3JiYx6NXp3AUaQQei+kZbfGPnvTY43yK6KqijLAHMuL3t6+ui6+I2N1widQJGRiFYmFzpZSTj1bEqcMMNjdTtjBOTmuiKjilhroybXGeozHzLTitd8N+Zft1rlzmaI6ZOmT+VsD3H9Q1XYJMbc9VzG1KP6abq/acx+R83WXH4scum6tfNjUmWA6gAN2Q/EPn2b9D71jUR4m3GoU2xqzoJsLj1Xeu5Vvwy5NvoLhLqTEKYIKP8bqR00/h3wfVgggbGooIXh2I5LYbW2jTSRGFvWPEaDv393itG49xu0tAHuZEUjJUHd99jpA9XyyP1q097W5uWgpqaec4YgTx4d6zXj/ilPMdFlGYlLBRI4BYk9ABuqn9/wBKqPqXHJq6Cm2JFH1pzc62GnufJTPBvDAM3ncRmaeQ7lQxx+rH1N+mP1qRtNfN5uqs+2y0YKZuEfN2g81ceHXlrHKbKHRG8ahvKUBdiM5A7/Pv79anaWg4QtTLHO9gnfcg79VK6hnGd6zVayjeN4zb5znzxjp10Pn/ALc9KwfuViC9n24fkLI/Bm3DXrPvlEOOmN8g/P26e9UaUde66nb77U4bxK2+tiuOSiJREoiURKIlESiJREoi+deR4CvEfI/Ms0Rz/wBKQf5gVroh17dq7Svdipcf+k+YW2pzFbwWcE88qorxIw1dTlAdl6sd+gFXcbQ0ErlfpZZJnRsbcgn1VP45z3ezuIOHWj5bpI6gkfy/DGRt8Z2yMgZqF8zzkwLZQbOp2DHUPGW4fLnu8V6+FeGMtw4m4pcPIx38tWJ/Queg7YUfQ0bTkm7ys5drsjbgpWWHH9e6nbvmjhnCl8iLRqHWOEA4PTLt7++SW+RrMyRx5BVGUdXWHG6/afx8songfi3FPOsUtuYUc6Q/masE7DUNIwD752/rWDakE2IVmfYb44y9rrkbrW/K9njRY6oYJzqKQuQyr31gYJyCAMrjJz8Ve1LcgeCx2JLZ7oxq4a9n9/JU/kDmFDdyQSxolvdr5RjQYVTuE/zK56nIJqCGQYrHQrZ7RpXCASNJLmZ3Pn7qucTt5uG3jIrFZIWOl/dSNjg7YKnp8yKicDG63BX4nx1cAcRk7UfOa3DkPj68Ss8uBqXMcqnfO23Xcgqe/fNbCJ+Nua5LaFKaWezdNQfnNYnzVwU2N1NAc6RvGfdW+H67bH5g1QkZgcQuto6n6mFsg139u9X3hFpHxbhSmcMZrQOqlc5ZQoKnA3YYwPclWx1qw0CSPPULSzPfRVhEf2vsfnD2IXt8KuUr21m8+XEUboVaNt2buDgbKQfffqMb5r2nie03K82vX08zOjZmQdd37V849zLa2S5uJVU9kG7H6KN/16VYfI1mpWmp6OaoNo2357vFUGbnm/4izR8MtiqbgyN1G3XVkIh74yTVYzPfkwLdN2ZS0oDqp+fAfLnyVE4twW9t5TLdW8j4OWaUMytj8zqx/wDKq7mPabuC3UNTTyswRPA5DI9wI/Cm4r171+HKY4o9dxskK6VEaGMA4ye/mftUly8t7VSMbadsxBJs3U55m/6W08Wu3iiZ4oWmcDaNSAT+p7fTJ9gavOJAuBdcpCxr3hrnYRxXzpzJxaea7knlUxTEjKjUpTCgAb7g4ArVvc4uudV3lJBFHAI2nE3xutT8FUi+yyurZmaT7zPUAD0j5jcnPuW9quUtsJ4rm9vF/TNaR1QMvz87FZuaZtLWx/LI7n6JbTn/ADxU0h0+bitfSNuHjiAPF7VSPBviEX+wTX5mDI4b4Rj05U98jR1wRnbOTivSuGgW427FJ/8AI7TQeufnx7lqtXFzSURKIlESiJREoiURKIozjnH7azXVcSqmegO7N9FG5/QVi57W6qeCmlmNo23WBWwuLjiEk3DkkLGVpEIUZUMxxqzlV6/iOK14xF92LrnGOOmDKgi1gD3efgr5y94T50vxCYuQABEjHAA6KXO+ANsLjHY1YZTb3lamo21a7adtuf691d+FcTsYiba2aMCIEsIhlU651MNtRwxwTn0tnpU7XNGQWqlind/Ekvnx1K5fEWxnmsn+zymNl3bBwGTo4J64CnVt7VjMCW5KTZ0kbJx0jbj87lgnC75BcxyXK+bGGUOp7oAFwMeygYHTYDpWvaRiu5dfLG4wlsRsd3apXxC4NHaXhWEjypEEsek5wrZ2+mQcfIis5mBrslBs6odNBd+oyPcte5Tk/tPhKLcAnWjRsffSSob+LYHPvVyP+JHmuaqx9JWEx7jf82+blg/EbF7ad4ZMq8b4JHyOxHy7j9K17gWmxXYRStmjD26EK9c+3EfELGDiERIZG8mVCRnO+knoM99h0f5VYmIewPC1Gzmupqh1O7fmD6/OSkPBq0kiu7ldQKCMasb5Or0MCMrjGvvmsqYEOKh21IySFhtnf8Z/hXLnXkiPiTQszmMx5DFQCWQ76d+hB3B3xk7VNLCH2WsodovpQ4AXv6r0edwvgaFQVRyNwPVK/tnuB9cLXl44gssNZtB19R4AfPFVniPOl/xGU2/DY9A0hi2V16SATkk6UxnG2TnoaidK95sxbCLZ9NSs6SpN89N379FBcncBtLuWWHiEs6XhJAVzjJ9wxyWkHsex2B7Rxsa4kP1Vytqp4WNfTgdHy+ZD5kpC84XxXgmWt5DNbDfGNSgdTqTqnzZTj3Pasi2SL7cwoWT0W0MpRhf80O/vU7y/4swS4S5iaNzsDGC6sfYAeoEnYDB+tSMqgdQqdTsORnWjdcc8v16Lk5SgF3xiSYABLVCvp6ea5bV9QZGmYdsYryMYpSeHz3UtY7oaBrN7z5C1vINWp1bXOqpcX5Hhur9bqb1IqKPL7M6lt291wV27432qF0Ic/EVsoNpSQ0xhZqSc+Ay081OcM4Hb2zM0EKRlhhtAxn2yBtUjWNboFUlqZZQBI4m3FVnxEu9KSkf7u0kBA66p3SND+yyf1qGY5Hs9Vf2Yy7mji4f8QSfUKseBlnmS5mx8KqgP8RJP/iP6VDSDMlbL/EMnVYztPzxWvVeXLpREoiURKIlESiKP47xmGziM07aUBxsCSSegAFYucGi5UsED5n4GDNZpeeIN9xBzDwu3ZR3kIBYD3JP3cffqT8jVYzPfkwLds2bT04x1Lu75mV2cE8KtbedxKdppDuUVjg/xOfU23tjGOpr1tPveVHNtiwwU7bD5u09VJ8X574dwxPJtlV2XpHBgKD/efoDnrjUfcVm6ZjBYKCHZ9TVOxyGw4n2/sFDczcwninB3mhZo5ImXz4kY9D6SD+ZCDq3/ACn2rB7+kjuFZpqb6StDHi4Oh+b1lfDL4xsuT93qy64BBGCu4OzelmH8zYIzmqjTYroJY8bTbXd6refDDmAXtkoY5kh+7cE5JH4Cc7nK7ZPUhqvwvxNXJbTpugnNtDmPz5rIOe+XPsV3Kg2jJDx/wNn/AMSNP6VTljwuK6Sgq+nhaTroe0e6kfDblOHiUjmeZh5Wn7terL0HqPRRjBAGem4rKGMPOZUO0q2SlaAxuu/9LeLO1SFFjjUKijCqOgFXwABYLknvc9xc43JVG8RfD837Ce3ZEmAwwfIDgdDkA4YDbpuMdMVBNDjzGq22zdp/TjA8Xb6KpcM8ILpyPPljjXO+nLHG2MdBvv1O23WoW0rt5Wxl27EB1GknwV5+38N4FD5Ov1dSg9UrnHVsYxntnA9qsXZELLU9HVbQkx279APneVUrzne/4gHNshtrRMmWYAllUDJ9WNmxghUGckb43qEyvf8AbkFsWbPpqawlOJ50H6/Jy5KBuuWQnDouJiQzO0gLq4GnTqZSD3Y6wASTvk1GY7MD9VdZWF1S6lthFsra6X7slaedIfIW14xw8BFCoHVQAuhgNOQO34D/AC4xipZRa0jFr6F3SF9FUZ62PPf7+K7+P8Cg45ape2mFuAPpkjrG/sw7N9OxGMnsErcTdVDT1Mmz5jDLm35mPyovkzxGeBvsnEtQKnR5rfEpG2JO5/i6++etYRTkdV6sV2yWyDpqbfnb29vDgvLn22s4ZkmtY1+0E4TyyNLysBpIXoSgYPkY9Ri66jhKGg3bqvNnvnewxynqb77gNfHTsvpZXHw75d+w2aowxK/rk+TEbL/KMD65Pep4Y8DbLW7Sq/qZy4aDIe/epi54tGlxFbnUZJVZhgbAJjJbfbOcCsy4AgKq2Fzo3SbhbzXfWShSiLN+YJ/PmKBS/nSPsFViYbdDGRpYjV968rrjOcD61Vebm3H0C3tM3o2YibYQP9zjf0ABU34X2qpw+NwpUyZY574OkHbYAgZAHv36mSAWYFU2s8uqXAnRW2plrUoiURKIlESiJRFycU4bFcxNDMgeNsZU5GcEEbjcbgV45ocLFSRSuicHsNiFUeYuebLhQNtDHqkT/dRLpVcjPqOMDPXYE1C+VseQV+noJ6v+I45Hec1L8ocdTilnrZV9WqOWPqAe4+hUg/rWcbw9t1BV07qWbCDzBWBc08Dayu5Lc9Fb0E90O6nPTp19iD7VQezC6y62lqBNCJB39u9e3lviBtGZ3DGGWNkdAR61YhWH8Sglh0IIHY7+sOHM6LCpjEwAb9wN78N69PBrPzhNCuC/lmSPbJYx+oqOpyY9ZwN8qo968aL3CzmkwYXnS9j35X8bdylvDTmL7FeoWOIpfu5PYZPpb9G7+xasoX4XKDadN08BtqMx7LUfFrlw3dp5kakywHUABksh+If5N/L86tTsxNuNy0OyaroZsLtHfAsn5F4jJaX8bRq0m+h1jGosh64C5zjZtu4FVIiWvyXQ10bZqchxtvF8s+9fSNbJcUq7zJzpZ2ORLJqk/wCHH6m/UdF/mIqN8rWaq5TUE1R9gy4nT52LNOL+Il1ekLE4tYC2GKkl8bfiAzqOThUGdj1FVnTudpkFu4tmRQZuGJ3l4et1O8/8Bt4OHmZ0PmABYkZidDyNlvV8TEDUQM6RjYdSc5WNDLlVdn1EslRgact54gafNeacBt/L5blPQukrH/EV/wAgKMFoSlQ/FtNvIheXJVv9s4BLANyPNUD++D5i/wDcQaRDFDZK5/QbREnZ4aFfnhDfLdWU1jMNQXIAPeN85A+YbO/bUtKc4mlpXu2IzDO2dm/1CgOBcRk4JxGSCXItyVDdcEHGmUdg2MkjpgMOoFRtcYn2OitzxNr6YSN+75ce3cd6nfFKzsJtE7SaXXGt4sHWpAIT2aUggj2U5bbTmScMOaq7KkqY7xgZHQHdz7OPE6Z3X54cctPPIl/OnlxIMWsI6BdyG+YyScndmJb2z5DHc4z3L3aVWI2mnYbk/cfx80GS1B2ABJIAG5J7Cra58C+QWb8a5Q/td3vIrxD8Ig8vdVRVzhujK/mFj3x7b7VXRdIcQK3sFf8ARNELo/8AVfjy4iysXIXDr2CJ1vpjI2rCZYNhQOurGo5J6N0wOm9SxNeB1iqW0JaeR4MDbDfuz7NPBTfGLhkiOgjzH9EeSPjbp1643Yj2U1m42CqQtDnZ6DM9nzJYZd8Rkm4rCti2PKKQQN19KeksfcHLsfcE5qgXEyDDuyXXMibHRuM4+67j2nd6DtW+QRBFVV2CgAfQVsQLLjXOLjcr2UXiURKIlESiJREoiURZJ44cvf7O9Qe0cuP+xj/Vc/w1UqWfzLf7FqczCe0flQ3hXxU2N1FHI6+XeL0ByUfUwj1dgTgjA7MuelYwOwusd6sbTi6eMuaM2efFWvxn5b8+FLqMeuI6X6bxsev8rHPsAzHtUtQy4xBUdj1XRvMbtD6/v2WccuWa3BewkIDSeuBiQQswGw1DbTIuxxn8B3xVZgv1StzUSGO07dBkez9H8qN4bdyWN3GzKVeCX1L32b1Kf0yP1rEEtd2KeRjZ4SAbhw/spnnblV4b4x20bOkw8yERqT6W6gYHRTkfTSe9ZyRkOsFWoqxr4MUhsRkb/N/qtw5TS4+xxLeKBMF0uMhsgbAnGRkrjPzzV1l8IxLl6ox9M4xHJV+745wrgqmOJU8zvHD6nP8AGxO3Xox6dBUZfHFkFcZT1dccTtOJyHd+goe14xxDjKTLCHtE0/dsuysdQBVpfibbPwAYxvnNYBz5AbZKw6CmonNL7PO8fr3Kr3HOQpuHS+eIvtkG5OPiTfOWGCGx7lWU76lGRUboSw31CuwbSZUs6MuwO8j87QeBXp5ahguOIJdPMJED+YyFSsisAdCiMEh1yF2j1HCgaVFGAF+K69qXSR05iDbG1r7uZvu77a6lS3jZx1JRbwRuGA1SOO4PwqCOqnBbY77isql97AKHYlOWl0jhyH5/Ctd7amPgHl4wRaLkHsSoJ/qTUxForclrmPxbQxf5vyo7wTJSC5hYoSkoY6XVh6kA6qSMenrntWFNkCFY231pGPG8cLb+faofgXD3sL6WeJS0STtG+lgQIZNRB64UKQhJJ3042xvg1uB1wp55hUQCN2pFx2j3z+ac3PPHrW/miCQGeZQVSOIkls4OHZNiAc+mItnf1r0ryV7XnS5+fMlLQU81Ow3dhadSfwD6ut/pKsnAPD4yPHPxDS2hR5dsqhUTvhgCQcEnYde+elSNhvm7wVGfaeAGOnyvq7Un5/ZaIBVlaZRvHvO0ARIrAkB9W/p1LqGnvlNQ+uPmRi69slPBgxXeezttl52WZcmcCnivX8ma3Gl1LpBJ+ASDOpSTlWTJAyxVig9OTVWNhDsit7W1Mb4BjadMiRvtxy0PZcX1WwVcXNrMvEPmUIjSI2/qgt8d3+GeYfwj7pT2JfqDVWaSwuO78lb3ZtJicGkcC7s1a3v1PKyjfBTl7U73rjZcpFn8xHrYfQenPzb2rCmj/mKsbcq7AQN7T+B+fBa/V1c0lESiJREoiURKIlESiLj4vw5LmGSCQemRSp+WehHzB3HzFeOFxYqSKR0bw9uoXy/xSxktZ3hfZ4mIJHuDsR8jsQfmK1jgWmy7eKRssYcNCvojkzjKcSsFdwGJUxzKQMFgMNkezA5x7NWwjdjauQq4DTTkDtH4WH8Q5YuoL97eFJJJImDIyAk6cgo/y7fIHPtVIxuD7BdNHVwvpw95AB+ELWuJ8hx8QaG4uQYZWRftEaBSWYAY9e+Mbg4zkaemmrRiD7ErQRbQdTh0ceYvkT7fPNdPGudbDhiLCG8x41CLFGdTAAAAMxOF7dTn5GvXSsYLLCGhqKlxfawOdzkqq3FOL8XbFsv2a2z8R2BA933Mg6jCDSR1qPFJJpkFfEVHSD+IcTvm7d35qw8teF9nbYeYfaJOvrHoH0TfP8xP6VmyBrdc1UqNrTS5N6o5a+PtZSXL3PVlcwl/NSHRsySsq6fbGcAqexH9OlZNla4XUE9BPE/Da9+GasVndJKgkjYOjdGXcHfGx7j51ICDmFUexzDhcLFV7mDkKxvCWeLRIfxxek59yPhY/Mg1G+FrtVcp9ozw5NNxwOarM/hxdxrot77WnaO4XUoG34SHX36KOo9qjMDhoVcG04XG8kdjxGXt6rlblfjIQxt9kdcY04ABH8IVVx+leYJbWyUn1VDixDED87V6bfkbinQfYIQcZ0xoen/6mOR23rzopOSzdX0m/Ee8+4Vug5LMls0F7O0wbTuo0kaWBwMkjBxj4R1Pc5qXorts4rXGuDZRJC22vP54qb4Hy9bWa6beFUz1Ybsfqx9R/epGsa3QKtPUyzm8jr/OClKyUCgJuOJcrcw2cmuaJCCU6BiNlDkFNR3Gd8HqDjFR4w64arYp3RFj5RZp9OzX0uqDylzA8dssVnHNcXiq7SqWIVWaRd2DY1EE743+LJA3qCN5DbNzK29XTNdLjlIazK3GwG63zTLctM4RwxItUvlRpPLgzGPoWA33O5Gc/wBT1NWWttnvWjllc+zbktGl+CjuauMrGrRh9GF1zSD/AHUXTI/+Vz6UHXOTvpwcXutkpqWAuIda+4DifYanw3rGJo34vfpFB6Y9KrGunaGJR0I/u7759RPzxVI3kfYLqGubRU5c/XfzPzwC37hXD47aFIYhhEXAH+p9yTuT7k1sGtDRYLj5ZXSvL3alddeqNKIlESiJREoiURKIlESiLKPGDk+WeWK5tomkd/u5FQZOQMqx9hjILE4GFqrPGSQQt7smtbG10chsBmPyPnNS/hZyhdcPEjTyKBKB9yvq0sOhLZwDgkEDOdt9qzhjczVV9p1kVQQGDTf8+cl38zeIVjZFgGE03QpFg9M4DN0GCTtuRnpWT5mtUVPs6ebdYcSqZxzmS/v+HzS+RcQqrhlaHZDFgAhiWDuNySyjG2+BmoXPe5hNlsYKangqGtxA9vH0HebqC8Nobd5AGjR7gNlFmI8uVe6AEeiUY1KxyD0OOtRwgd6tbRdIBkSG8tRz5jit+icEbbY2I9tulX1ypCrXPh4j5OOHqhJB1nI8zH9wN6fqc59hmo5cduqrlF9PjvP+u9fOLKQSCCCNsHbBrXLsr3Fwvp/lK5hks4Gt/wDZeWqqM9NI0kH5gjBrZsILRZcPVNe2Zwfrde/jvGYbOIzTtpQEDIBJyTjoNz7/AEBo5waLlYwwPmfgYM17rTiEUqI6OCsg1J21D3AOD3FeggrF0bmkgjTVdVerBKIvVc3CRqXkdUUdWcgAfUnavCbarJrS42aLlRHFOaYIbWS6jYXEceAfIZW3JA3OcDqM/KsXSANxaqxFSSPlER6pPHJUnh/Pv26cWt0sCW1xH/u5W1IScBWfK+okYKhR1B3HWATYjhOhWzk2d0EfSx3LmneMu0DP1Xk/LVzw3ikcnD42e3n2eMH0qPxBiegHxKT9N+hdG5j7t0KCriqaUtnNnN0Pzz8VeuHcuW0E81zHGBLMcs3t0yF9gSNR9yfpicMaCSFqpKqWSNsbjk35/ZeHHuNiHMcZUy6dRLnCRJ/xJD2Ub4XqxGB3KnOtkF7BBj6ztOWpPAfMvAHEuZuONesLe2LOhk7j13Ep28xgOg6BV/CMDboKL34sh/ddRS04gHSSZG3c0cB+TvK13kHlNeHw+oL57j7xl7dwg+Q9+5/TFyKPAOa52vrTUvy+0ae6tNSqglESiJREoiURKIlESiJREoi8ZCQDpAJxsCcAntvg4+uKL0a5rIZU43xhyjL9ltwxDA5RSAcEfnl2/lJHaqv8STkFvgaKkFx1neP6HqrZyz4a2VnhmXz5R+OUDAP91Og33Gcke9SMha1Uanac02QNhwHurmR27VMtcsb8RPD1rfXc2UeYydTxjOY8ZyVGcGPfcYJXttnFSWG2bV0VBtESWjmOe48e3n69qlYOZ4Yksn8+RbiWLHmyjKsisQi3AByQfUBINwQzdCwOWMC2efzVVzSveZBhBaDoOO/D5Zb9NbK9cK44kpEbjypsatBOQ4/NG49MqfMbjI1BScVOHXyWskgLRiGY4+43H4Lr0cv8q29m0zouXmdmZmA2BYkIPZR/Xr7Y8bGG3WU9XJMGg6AfCpuOMLsoAHyGKzVcknVZx4t8JvLx7aGGJjBqBd1wQHY6QSudQCrk5xjDH2qvO1zrAaLb7LmhhD3vPW3Dlr5/hVvxUUSXcNlFslrbM2B+HTGXI+XojT96jnzcGjcFd2YcMTpnaucPW3qSo3gXF7uS7sG86VI3eKMIJGAZIvLRiQDghiGznvmsGucXNzU00MLYpRhBIBN7bzcjwyUzzLe3cvFrq2hkuW9H3UcMxQK3lowJywGnOSfrWby4yEBVqdkLKRkjgNcyRfK55FezxGS6htOGS3Pqkib71WOoFxpZdXUMdKsCd+/WvZcQa0lebPMT5ZmR6HTs+Fe7w9sg93xG3jGuxmVhrX4Rk+hQemrQ5G35flSIdZwGixr5CIYpHZSDx5nxC7eX/C4mDyb51KrL5kfkn1AFdLAsRsrYQ4HTT13rJsGVnLCfa38THCMyLG/l4ZrTUUKAOwHc56e5PX61ZWkOZVW47zciRlopFSIbG5YZXP5YV6zyfT0jcknBWonSC2Xir0FG4us4XP8ATv7T/SPP1WPcb4/LfuLa2SQRu+QmdUkz/nlb8TYHT4VAAGwFU3PL+qF0cFMynHSyEXA7gOA+XPetW8PeREsFEsoDXJGCRuEB7L88bFv0HfNuKEMzOq0G0NouqDhb9vqrtUy1iURKIlESiJREoiURKIlESiJREoiURKIlESiLOue/DNLr721IjlGfuyfu2ycnA/AxO+2xPXqTUEkOLMLbUW0zD1ZMxx3/ALWcWnGrrhoNnc24ZA+sxzasjrvGwb0b5IdO++arhzmdUhbh8EVSeljdnpcfnj2FaDyzz+kmFSYN/wDDdsEkHySb4JfYB9LHu1TslB/a1NRs9zcy23NuY7xqOdrjkrrBzFAWCSFoJD0ScaCT7KT6JP5GapsY3rXOp3gXbmOIz/Y7wFLVkoF6LiyjkzrjRsgqdSg5UjBG/YjYivCAVk17m6FRg5Usw8UggVWh/wBlpJAT1FtgCB8RJ3HesejbrZTfVzWc3FrqvNOWbUXRvBH/AP6D1fW35dPw6tPw7dKYG4sW9DVSmLob9Xhl2qUljVhhgCPYjIrNQAkZheE0scKFmZI0UbliFUD6nYV5kF6A55sMyoa75ojCloVMigbysRHCPYmVtmH/AEw/0rEvG5WG0rr2dly1PgPzZZzzP4gxnK6hdN+QApbr9QfXcfzYQ9QBVZ8w7fT9rcU2zXa/aOOrvZvdnzVdseD3/GptepmQbGSQaY4x+VQNumPSo+vvUYa+Uq6+enoWYbZ8BqeZ/a2XlHk634ev3a6pSMPKw3PyHXSud8D+tXI4wzRc5V1slQetpwViqRU0oiURKIlESiJREoiURKIlESiJREoiURKIlESiJRFwcY4NBdpouI1cdRnqp91YbqfmCKxc0O1UkUz4jdhsst5j8HWBL2UoYf8ADm2P6OBg/QgfWqz6f+lbyn2yNJR3j2VTa54rwwGOQSpF0KSqHiI9hq1Jv/dqO8jNVew0lTm21+WR913cL8QhH8VsY/8A8SZ4lHz8o6oif5RXomtu8FFJs0u0df8A1AHzyKsdp4nR4x9puVPvPbwuP/qaMn9qkE44qo7Zb7/aO4ket13r4lJ/z1v+tjP/AKTmsumHHy/ai/8AGO/9Z/3j/qvCXxLT/noT/BYy5/dp8V50w4+X7Xo2Y7/1n/eP+qi77xPjPwy3sn90CCFT+oV5B+9Ymcc1OzZT94aPEn8BV6Tnl3kXyoIkOQFlm1XEq52yHlJ/YAVH0tzkPyrY2e1rTicTyFmg9wUhwflDiXFJVkvvOEW/qlbBG34UPQZx0AGO9ZNje83copaympWFsNr8vyVeOH+FdmkzSzFpcsSsfwoozkDA3bAwNzg75G9TCBt7lax+1piwMblz3/PRXmCFUUIihVUYCqAAB7ADYCp9FrC4uNzqvZReJREoiURKIlESiJREoiURKIlESiJREoiURKIlESiJREoiURfjKDsdxRFAcS5J4fcZ8y1iye6DQf3TBNYGNh1CtR1tRH9rz6+qr134Q2DnKtPH8lcEf9yk/wBajNOxW2bYqBrY9y4X8GLbtczD6hT/AKCsfpm8VKNty/0hecfgza/iuJz9NA/9TXv0zeK8O2ptzR5qTs/CnhyfEkkv/UkP/pprIQMChftapdoQOwe91ZuGcv2ttvBbxRn8yoNX+Lqf3qQMaNAqUlRLJ97iVJ1koUoiURKIlESiJREoiURKIlESiJREoiURKIlESiJREoiURKIlESiJREoiURKIlESiJREoiURKIlESiJREoiURKIlESiJREoiURKIlESiJREoiURKIlESiJREoiURKIlESiJREoiURKIlESiJREoiURKIlESiJREoiURKIlEX/2Q==">
            <a:hlinkClick r:id="rId5"/>
          </p:cNvPr>
          <p:cNvSpPr>
            <a:spLocks noChangeAspect="1" noChangeArrowheads="1"/>
          </p:cNvSpPr>
          <p:nvPr/>
        </p:nvSpPr>
        <p:spPr bwMode="auto">
          <a:xfrm>
            <a:off x="2010090" y="-1971600"/>
            <a:ext cx="7153275" cy="5734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ga-IE"/>
          </a:p>
        </p:txBody>
      </p:sp>
    </p:spTree>
    <p:extLst>
      <p:ext uri="{BB962C8B-B14F-4D97-AF65-F5344CB8AC3E}">
        <p14:creationId xmlns:p14="http://schemas.microsoft.com/office/powerpoint/2010/main" val="8759833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Effect transition="in" filter="fade">
                                      <p:cBhvr>
                                        <p:cTn id="7" dur="2000"/>
                                        <p:tgtEl>
                                          <p:spTgt spid="3379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6">
                                            <p:txEl>
                                              <p:pRg st="2" end="2"/>
                                            </p:txEl>
                                          </p:spTgt>
                                        </p:tgtEl>
                                        <p:attrNameLst>
                                          <p:attrName>style.visibility</p:attrName>
                                        </p:attrNameLst>
                                      </p:cBhvr>
                                      <p:to>
                                        <p:strVal val="visible"/>
                                      </p:to>
                                    </p:set>
                                    <p:animEffect transition="in" filter="fade">
                                      <p:cBhvr>
                                        <p:cTn id="12" dur="2000"/>
                                        <p:tgtEl>
                                          <p:spTgt spid="3379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796">
                                            <p:txEl>
                                              <p:pRg st="4" end="4"/>
                                            </p:txEl>
                                          </p:spTgt>
                                        </p:tgtEl>
                                        <p:attrNameLst>
                                          <p:attrName>style.visibility</p:attrName>
                                        </p:attrNameLst>
                                      </p:cBhvr>
                                      <p:to>
                                        <p:strVal val="visible"/>
                                      </p:to>
                                    </p:set>
                                    <p:animEffect transition="in" filter="fade">
                                      <p:cBhvr>
                                        <p:cTn id="17" dur="2000"/>
                                        <p:tgtEl>
                                          <p:spTgt spid="337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a:t>CAO Important DATES</a:t>
            </a:r>
          </a:p>
        </p:txBody>
      </p:sp>
      <p:graphicFrame>
        <p:nvGraphicFramePr>
          <p:cNvPr id="6" name="Content Placeholder 5"/>
          <p:cNvGraphicFramePr>
            <a:graphicFrameLocks noGrp="1"/>
          </p:cNvGraphicFramePr>
          <p:nvPr>
            <p:ph idx="1"/>
            <p:extLst/>
          </p:nvPr>
        </p:nvGraphicFramePr>
        <p:xfrm>
          <a:off x="1023938" y="2829877"/>
          <a:ext cx="9720262" cy="3160014"/>
        </p:xfrm>
        <a:graphic>
          <a:graphicData uri="http://schemas.openxmlformats.org/drawingml/2006/table">
            <a:tbl>
              <a:tblPr firstRow="1" firstCol="1" bandRow="1">
                <a:tableStyleId>{5C22544A-7EE6-4342-B048-85BDC9FD1C3A}</a:tableStyleId>
              </a:tblPr>
              <a:tblGrid>
                <a:gridCol w="4860131">
                  <a:extLst>
                    <a:ext uri="{9D8B030D-6E8A-4147-A177-3AD203B41FA5}">
                      <a16:colId xmlns:a16="http://schemas.microsoft.com/office/drawing/2014/main" val="3452123673"/>
                    </a:ext>
                  </a:extLst>
                </a:gridCol>
                <a:gridCol w="4860131">
                  <a:extLst>
                    <a:ext uri="{9D8B030D-6E8A-4147-A177-3AD203B41FA5}">
                      <a16:colId xmlns:a16="http://schemas.microsoft.com/office/drawing/2014/main" val="1271454959"/>
                    </a:ext>
                  </a:extLst>
                </a:gridCol>
              </a:tblGrid>
              <a:tr h="0">
                <a:tc>
                  <a:txBody>
                    <a:bodyPr/>
                    <a:lstStyle/>
                    <a:p>
                      <a:pPr>
                        <a:lnSpc>
                          <a:spcPct val="107000"/>
                        </a:lnSpc>
                        <a:spcAft>
                          <a:spcPts val="0"/>
                        </a:spcAft>
                      </a:pPr>
                      <a:r>
                        <a:rPr lang="en-IE" sz="2000" dirty="0">
                          <a:effectLst/>
                        </a:rPr>
                        <a:t>5</a:t>
                      </a:r>
                      <a:r>
                        <a:rPr lang="en-IE" sz="2000" baseline="30000" dirty="0">
                          <a:effectLst/>
                        </a:rPr>
                        <a:t>th</a:t>
                      </a:r>
                      <a:r>
                        <a:rPr lang="en-IE" sz="2000" dirty="0">
                          <a:effectLst/>
                        </a:rPr>
                        <a:t> November</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E" sz="2000" dirty="0">
                          <a:effectLst/>
                        </a:rPr>
                        <a:t>CAO Application Opens</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3069934"/>
                  </a:ext>
                </a:extLst>
              </a:tr>
              <a:tr h="0">
                <a:tc>
                  <a:txBody>
                    <a:bodyPr/>
                    <a:lstStyle/>
                    <a:p>
                      <a:pPr>
                        <a:lnSpc>
                          <a:spcPct val="107000"/>
                        </a:lnSpc>
                        <a:spcAft>
                          <a:spcPts val="0"/>
                        </a:spcAft>
                      </a:pPr>
                      <a:r>
                        <a:rPr lang="en-IE" sz="2000" dirty="0">
                          <a:effectLst/>
                        </a:rPr>
                        <a:t>20</a:t>
                      </a:r>
                      <a:r>
                        <a:rPr lang="en-IE" sz="2000" baseline="30000" dirty="0">
                          <a:effectLst/>
                        </a:rPr>
                        <a:t>th</a:t>
                      </a:r>
                      <a:r>
                        <a:rPr lang="en-IE" sz="2000" dirty="0">
                          <a:effectLst/>
                        </a:rPr>
                        <a:t> January 2025</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E" sz="2000" dirty="0">
                          <a:effectLst/>
                        </a:rPr>
                        <a:t>Apply online by this date to avail of the discounted application fee of thirty euro</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953025"/>
                  </a:ext>
                </a:extLst>
              </a:tr>
              <a:tr h="0">
                <a:tc>
                  <a:txBody>
                    <a:bodyPr/>
                    <a:lstStyle/>
                    <a:p>
                      <a:pPr>
                        <a:lnSpc>
                          <a:spcPct val="107000"/>
                        </a:lnSpc>
                        <a:spcAft>
                          <a:spcPts val="0"/>
                        </a:spcAft>
                      </a:pPr>
                      <a:r>
                        <a:rPr lang="en-IE" sz="2000" dirty="0">
                          <a:effectLst/>
                        </a:rPr>
                        <a:t>1</a:t>
                      </a:r>
                      <a:r>
                        <a:rPr lang="en-IE" sz="2000" baseline="30000" dirty="0">
                          <a:effectLst/>
                        </a:rPr>
                        <a:t>st</a:t>
                      </a:r>
                      <a:r>
                        <a:rPr lang="en-IE" sz="2000" dirty="0">
                          <a:effectLst/>
                        </a:rPr>
                        <a:t> February 2025</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E" sz="2000" dirty="0">
                          <a:effectLst/>
                        </a:rPr>
                        <a:t>Normal closing date for applications (Restricted entry courses)</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8594251"/>
                  </a:ext>
                </a:extLst>
              </a:tr>
              <a:tr h="0">
                <a:tc>
                  <a:txBody>
                    <a:bodyPr/>
                    <a:lstStyle/>
                    <a:p>
                      <a:pPr>
                        <a:lnSpc>
                          <a:spcPct val="107000"/>
                        </a:lnSpc>
                        <a:spcAft>
                          <a:spcPts val="0"/>
                        </a:spcAft>
                      </a:pPr>
                      <a:r>
                        <a:rPr lang="en-IE" sz="2000" dirty="0">
                          <a:effectLst/>
                        </a:rPr>
                        <a:t>14</a:t>
                      </a:r>
                      <a:r>
                        <a:rPr lang="en-IE" sz="2000" baseline="30000" dirty="0">
                          <a:effectLst/>
                        </a:rPr>
                        <a:t>th</a:t>
                      </a:r>
                      <a:r>
                        <a:rPr lang="en-IE" sz="2000" dirty="0">
                          <a:effectLst/>
                        </a:rPr>
                        <a:t> – 23rd February 2025</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E" sz="2000" dirty="0">
                          <a:effectLst/>
                        </a:rPr>
                        <a:t>HPAT test – Undergraduate Entry to Medicine</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1471782"/>
                  </a:ext>
                </a:extLst>
              </a:tr>
              <a:tr h="0">
                <a:tc>
                  <a:txBody>
                    <a:bodyPr/>
                    <a:lstStyle/>
                    <a:p>
                      <a:pPr>
                        <a:lnSpc>
                          <a:spcPct val="107000"/>
                        </a:lnSpc>
                        <a:spcAft>
                          <a:spcPts val="0"/>
                        </a:spcAft>
                      </a:pPr>
                      <a:r>
                        <a:rPr lang="en-IE" sz="2000" dirty="0">
                          <a:effectLst/>
                        </a:rPr>
                        <a:t>1</a:t>
                      </a:r>
                      <a:r>
                        <a:rPr lang="en-IE" sz="2000" baseline="30000" dirty="0">
                          <a:effectLst/>
                        </a:rPr>
                        <a:t>st</a:t>
                      </a:r>
                      <a:r>
                        <a:rPr lang="en-IE" sz="2000" dirty="0">
                          <a:effectLst/>
                        </a:rPr>
                        <a:t> March 2025</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E" sz="2000" dirty="0">
                          <a:effectLst/>
                        </a:rPr>
                        <a:t>Final date for completion of online HEAR and DARE application forms</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9504639"/>
                  </a:ext>
                </a:extLst>
              </a:tr>
              <a:tr h="0">
                <a:tc>
                  <a:txBody>
                    <a:bodyPr/>
                    <a:lstStyle/>
                    <a:p>
                      <a:pPr>
                        <a:lnSpc>
                          <a:spcPct val="107000"/>
                        </a:lnSpc>
                        <a:spcAft>
                          <a:spcPts val="0"/>
                        </a:spcAft>
                      </a:pPr>
                      <a:r>
                        <a:rPr lang="en-IE" sz="2000" dirty="0">
                          <a:effectLst/>
                        </a:rPr>
                        <a:t>5</a:t>
                      </a:r>
                      <a:r>
                        <a:rPr lang="en-IE" sz="2000" baseline="30000" dirty="0">
                          <a:effectLst/>
                        </a:rPr>
                        <a:t>th</a:t>
                      </a:r>
                      <a:r>
                        <a:rPr lang="en-IE" sz="2000" dirty="0">
                          <a:effectLst/>
                        </a:rPr>
                        <a:t> May 2025</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E" sz="2000" dirty="0">
                          <a:effectLst/>
                        </a:rPr>
                        <a:t>Online change of mind facility opens</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7614245"/>
                  </a:ext>
                </a:extLst>
              </a:tr>
              <a:tr h="0">
                <a:tc>
                  <a:txBody>
                    <a:bodyPr/>
                    <a:lstStyle/>
                    <a:p>
                      <a:pPr>
                        <a:lnSpc>
                          <a:spcPct val="107000"/>
                        </a:lnSpc>
                        <a:spcAft>
                          <a:spcPts val="0"/>
                        </a:spcAft>
                      </a:pPr>
                      <a:r>
                        <a:rPr lang="en-IE" sz="2000" dirty="0">
                          <a:effectLst/>
                        </a:rPr>
                        <a:t>1</a:t>
                      </a:r>
                      <a:r>
                        <a:rPr lang="en-IE" sz="2000" baseline="30000" dirty="0">
                          <a:effectLst/>
                        </a:rPr>
                        <a:t>st</a:t>
                      </a:r>
                      <a:r>
                        <a:rPr lang="en-IE" sz="2000" dirty="0">
                          <a:effectLst/>
                        </a:rPr>
                        <a:t> July 2025</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E" sz="2000" dirty="0">
                          <a:effectLst/>
                        </a:rPr>
                        <a:t>Change of mind facility closes</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1662368"/>
                  </a:ext>
                </a:extLst>
              </a:tr>
            </a:tbl>
          </a:graphicData>
        </a:graphic>
      </p:graphicFrame>
    </p:spTree>
    <p:extLst>
      <p:ext uri="{BB962C8B-B14F-4D97-AF65-F5344CB8AC3E}">
        <p14:creationId xmlns:p14="http://schemas.microsoft.com/office/powerpoint/2010/main" val="2433610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IE" sz="7200" b="1" dirty="0"/>
              <a:t>Allocation of College Places</a:t>
            </a:r>
          </a:p>
        </p:txBody>
      </p:sp>
      <p:sp>
        <p:nvSpPr>
          <p:cNvPr id="3" name="Content Placeholder 2"/>
          <p:cNvSpPr>
            <a:spLocks noGrp="1"/>
          </p:cNvSpPr>
          <p:nvPr>
            <p:ph idx="1"/>
          </p:nvPr>
        </p:nvSpPr>
        <p:spPr/>
        <p:txBody>
          <a:bodyPr/>
          <a:lstStyle/>
          <a:p>
            <a:r>
              <a:rPr lang="en-IE" dirty="0"/>
              <a:t>The same procedure takes place for both lists on the form, therefore in August students may get 2 offers, an offer from Level 8 courses and an offer from Level 6/7 courses. </a:t>
            </a:r>
            <a:r>
              <a:rPr lang="en-IE" b="1" u="sng" dirty="0"/>
              <a:t>However students may only accept ONE course.</a:t>
            </a:r>
          </a:p>
          <a:p>
            <a:r>
              <a:rPr lang="en-IE" dirty="0"/>
              <a:t>Students must think carefully about not accepting one of these offers as they may not receive any further offers in subsequent rounds.</a:t>
            </a:r>
          </a:p>
          <a:p>
            <a:r>
              <a:rPr lang="en-IE" dirty="0"/>
              <a:t>Regardless of whether or not students accept or reject a course in round 1, they </a:t>
            </a:r>
            <a:r>
              <a:rPr lang="en-IE" b="1" dirty="0"/>
              <a:t>may</a:t>
            </a:r>
            <a:r>
              <a:rPr lang="en-IE" dirty="0"/>
              <a:t> still be offered a higher preference course in subsequent rounds if they become entitled to one.</a:t>
            </a:r>
          </a:p>
          <a:p>
            <a:endParaRPr lang="en-IE" dirty="0"/>
          </a:p>
        </p:txBody>
      </p:sp>
    </p:spTree>
    <p:extLst>
      <p:ext uri="{BB962C8B-B14F-4D97-AF65-F5344CB8AC3E}">
        <p14:creationId xmlns:p14="http://schemas.microsoft.com/office/powerpoint/2010/main" val="3389340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F20502D-59D6-4BBB-A21C-168B62ECA15C}"/>
              </a:ext>
            </a:extLst>
          </p:cNvPr>
          <p:cNvPicPr>
            <a:picLocks noGrp="1" noChangeAspect="1"/>
          </p:cNvPicPr>
          <p:nvPr>
            <p:ph idx="1"/>
          </p:nvPr>
        </p:nvPicPr>
        <p:blipFill>
          <a:blip r:embed="rId2"/>
          <a:stretch>
            <a:fillRect/>
          </a:stretch>
        </p:blipFill>
        <p:spPr>
          <a:xfrm>
            <a:off x="93306" y="1352940"/>
            <a:ext cx="12099914" cy="4264090"/>
          </a:xfrm>
          <a:prstGeom prst="rect">
            <a:avLst/>
          </a:prstGeom>
        </p:spPr>
      </p:pic>
      <p:sp>
        <p:nvSpPr>
          <p:cNvPr id="6" name="TextBox 5">
            <a:extLst>
              <a:ext uri="{FF2B5EF4-FFF2-40B4-BE49-F238E27FC236}">
                <a16:creationId xmlns:a16="http://schemas.microsoft.com/office/drawing/2014/main" id="{A813EBCA-87AD-41FF-ACCA-CE702F47082B}"/>
              </a:ext>
            </a:extLst>
          </p:cNvPr>
          <p:cNvSpPr txBox="1"/>
          <p:nvPr/>
        </p:nvSpPr>
        <p:spPr>
          <a:xfrm>
            <a:off x="69919" y="61924"/>
            <a:ext cx="7254240" cy="369332"/>
          </a:xfrm>
          <a:prstGeom prst="rect">
            <a:avLst/>
          </a:prstGeom>
          <a:noFill/>
        </p:spPr>
        <p:txBody>
          <a:bodyPr wrap="square" rtlCol="0">
            <a:spAutoFit/>
          </a:bodyPr>
          <a:lstStyle/>
          <a:p>
            <a:r>
              <a:rPr lang="en-IE" b="1" dirty="0">
                <a:solidFill>
                  <a:srgbClr val="FF0000"/>
                </a:solidFill>
              </a:rPr>
              <a:t>The Pathway Through Education – The Qualifications Framework</a:t>
            </a:r>
          </a:p>
        </p:txBody>
      </p:sp>
      <p:sp>
        <p:nvSpPr>
          <p:cNvPr id="10" name="Arrow: Right 9">
            <a:extLst>
              <a:ext uri="{FF2B5EF4-FFF2-40B4-BE49-F238E27FC236}">
                <a16:creationId xmlns:a16="http://schemas.microsoft.com/office/drawing/2014/main" id="{798D3694-9BC7-459F-A700-531FADE4248D}"/>
              </a:ext>
            </a:extLst>
          </p:cNvPr>
          <p:cNvSpPr/>
          <p:nvPr/>
        </p:nvSpPr>
        <p:spPr>
          <a:xfrm rot="6732209">
            <a:off x="5413969" y="756247"/>
            <a:ext cx="945560" cy="316458"/>
          </a:xfrm>
          <a:prstGeom prst="rightArrow">
            <a:avLst>
              <a:gd name="adj1" fmla="val 42535"/>
              <a:gd name="adj2" fmla="val 5000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Arrow: Right 10">
            <a:extLst>
              <a:ext uri="{FF2B5EF4-FFF2-40B4-BE49-F238E27FC236}">
                <a16:creationId xmlns:a16="http://schemas.microsoft.com/office/drawing/2014/main" id="{25694B5E-4EEF-401D-8750-417A38BEFCDF}"/>
              </a:ext>
            </a:extLst>
          </p:cNvPr>
          <p:cNvSpPr/>
          <p:nvPr/>
        </p:nvSpPr>
        <p:spPr>
          <a:xfrm rot="3719850">
            <a:off x="3576663" y="1590521"/>
            <a:ext cx="798548" cy="31645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E"/>
          </a:p>
        </p:txBody>
      </p:sp>
      <p:sp>
        <p:nvSpPr>
          <p:cNvPr id="12" name="Arrow: Right 11">
            <a:extLst>
              <a:ext uri="{FF2B5EF4-FFF2-40B4-BE49-F238E27FC236}">
                <a16:creationId xmlns:a16="http://schemas.microsoft.com/office/drawing/2014/main" id="{CF931807-E96E-428A-A00C-82A6766DB38D}"/>
              </a:ext>
            </a:extLst>
          </p:cNvPr>
          <p:cNvSpPr/>
          <p:nvPr/>
        </p:nvSpPr>
        <p:spPr>
          <a:xfrm rot="7417421">
            <a:off x="9940085" y="1715730"/>
            <a:ext cx="1507940" cy="3164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Arrow: Right 12">
            <a:extLst>
              <a:ext uri="{FF2B5EF4-FFF2-40B4-BE49-F238E27FC236}">
                <a16:creationId xmlns:a16="http://schemas.microsoft.com/office/drawing/2014/main" id="{BF5C0205-DF0F-4289-9800-2D841EFF7017}"/>
              </a:ext>
            </a:extLst>
          </p:cNvPr>
          <p:cNvSpPr/>
          <p:nvPr/>
        </p:nvSpPr>
        <p:spPr>
          <a:xfrm rot="7417421">
            <a:off x="7251236" y="866581"/>
            <a:ext cx="1097330" cy="31645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Arrow: Right 13">
            <a:extLst>
              <a:ext uri="{FF2B5EF4-FFF2-40B4-BE49-F238E27FC236}">
                <a16:creationId xmlns:a16="http://schemas.microsoft.com/office/drawing/2014/main" id="{B56E7A80-F4D3-4053-A78A-3D6199104497}"/>
              </a:ext>
            </a:extLst>
          </p:cNvPr>
          <p:cNvSpPr/>
          <p:nvPr/>
        </p:nvSpPr>
        <p:spPr>
          <a:xfrm rot="7417421">
            <a:off x="8554911" y="1173005"/>
            <a:ext cx="960707" cy="31645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TextBox 14">
            <a:extLst>
              <a:ext uri="{FF2B5EF4-FFF2-40B4-BE49-F238E27FC236}">
                <a16:creationId xmlns:a16="http://schemas.microsoft.com/office/drawing/2014/main" id="{43D55147-6F5E-4F94-9ACB-ECA70956FF9E}"/>
              </a:ext>
            </a:extLst>
          </p:cNvPr>
          <p:cNvSpPr txBox="1"/>
          <p:nvPr/>
        </p:nvSpPr>
        <p:spPr>
          <a:xfrm>
            <a:off x="5197564" y="304156"/>
            <a:ext cx="1196340" cy="369332"/>
          </a:xfrm>
          <a:prstGeom prst="rect">
            <a:avLst/>
          </a:prstGeom>
          <a:noFill/>
        </p:spPr>
        <p:txBody>
          <a:bodyPr wrap="square" rtlCol="0">
            <a:spAutoFit/>
          </a:bodyPr>
          <a:lstStyle/>
          <a:p>
            <a:r>
              <a:rPr lang="en-IE" dirty="0"/>
              <a:t>PLC/FE</a:t>
            </a:r>
          </a:p>
        </p:txBody>
      </p:sp>
      <p:graphicFrame>
        <p:nvGraphicFramePr>
          <p:cNvPr id="17" name="Diagram 16">
            <a:extLst>
              <a:ext uri="{FF2B5EF4-FFF2-40B4-BE49-F238E27FC236}">
                <a16:creationId xmlns:a16="http://schemas.microsoft.com/office/drawing/2014/main" id="{8081A214-5DAE-4E44-9A7F-83A7CE6B8A4D}"/>
              </a:ext>
            </a:extLst>
          </p:cNvPr>
          <p:cNvGraphicFramePr/>
          <p:nvPr>
            <p:extLst>
              <p:ext uri="{D42A27DB-BD31-4B8C-83A1-F6EECF244321}">
                <p14:modId xmlns:p14="http://schemas.microsoft.com/office/powerpoint/2010/main" val="2144337820"/>
              </p:ext>
            </p:extLst>
          </p:nvPr>
        </p:nvGraphicFramePr>
        <p:xfrm>
          <a:off x="3021044" y="5345084"/>
          <a:ext cx="8658337" cy="1781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TextBox 26">
            <a:extLst>
              <a:ext uri="{FF2B5EF4-FFF2-40B4-BE49-F238E27FC236}">
                <a16:creationId xmlns:a16="http://schemas.microsoft.com/office/drawing/2014/main" id="{BF2149BF-FDD1-47E5-93FB-5D0145B8346E}"/>
              </a:ext>
            </a:extLst>
          </p:cNvPr>
          <p:cNvSpPr txBox="1"/>
          <p:nvPr/>
        </p:nvSpPr>
        <p:spPr>
          <a:xfrm>
            <a:off x="7952992" y="61924"/>
            <a:ext cx="1777999" cy="369332"/>
          </a:xfrm>
          <a:prstGeom prst="rect">
            <a:avLst/>
          </a:prstGeom>
          <a:noFill/>
        </p:spPr>
        <p:txBody>
          <a:bodyPr wrap="square" rtlCol="0">
            <a:spAutoFit/>
          </a:bodyPr>
          <a:lstStyle/>
          <a:p>
            <a:r>
              <a:rPr lang="en-IE" dirty="0">
                <a:solidFill>
                  <a:srgbClr val="7030A0"/>
                </a:solidFill>
              </a:rPr>
              <a:t>CAO Level 6/7</a:t>
            </a:r>
          </a:p>
        </p:txBody>
      </p:sp>
      <p:sp>
        <p:nvSpPr>
          <p:cNvPr id="29" name="TextBox 28">
            <a:extLst>
              <a:ext uri="{FF2B5EF4-FFF2-40B4-BE49-F238E27FC236}">
                <a16:creationId xmlns:a16="http://schemas.microsoft.com/office/drawing/2014/main" id="{F90D623F-4679-42D1-9A6F-8D584E7D64CB}"/>
              </a:ext>
            </a:extLst>
          </p:cNvPr>
          <p:cNvSpPr txBox="1"/>
          <p:nvPr/>
        </p:nvSpPr>
        <p:spPr>
          <a:xfrm>
            <a:off x="10381010" y="570516"/>
            <a:ext cx="1777999" cy="369332"/>
          </a:xfrm>
          <a:prstGeom prst="rect">
            <a:avLst/>
          </a:prstGeom>
          <a:noFill/>
        </p:spPr>
        <p:txBody>
          <a:bodyPr wrap="square" rtlCol="0">
            <a:spAutoFit/>
          </a:bodyPr>
          <a:lstStyle/>
          <a:p>
            <a:r>
              <a:rPr lang="en-IE" dirty="0">
                <a:solidFill>
                  <a:srgbClr val="0070C0"/>
                </a:solidFill>
              </a:rPr>
              <a:t>CAO Level 8</a:t>
            </a:r>
          </a:p>
        </p:txBody>
      </p:sp>
      <p:sp>
        <p:nvSpPr>
          <p:cNvPr id="30" name="TextBox 29">
            <a:extLst>
              <a:ext uri="{FF2B5EF4-FFF2-40B4-BE49-F238E27FC236}">
                <a16:creationId xmlns:a16="http://schemas.microsoft.com/office/drawing/2014/main" id="{31712EF9-7FF3-42D0-8D25-5423C4A21B0D}"/>
              </a:ext>
            </a:extLst>
          </p:cNvPr>
          <p:cNvSpPr txBox="1"/>
          <p:nvPr/>
        </p:nvSpPr>
        <p:spPr>
          <a:xfrm>
            <a:off x="3173590" y="1024810"/>
            <a:ext cx="710205" cy="369332"/>
          </a:xfrm>
          <a:prstGeom prst="rect">
            <a:avLst/>
          </a:prstGeom>
          <a:noFill/>
        </p:spPr>
        <p:txBody>
          <a:bodyPr wrap="square" rtlCol="0">
            <a:spAutoFit/>
          </a:bodyPr>
          <a:lstStyle/>
          <a:p>
            <a:r>
              <a:rPr lang="en-IE" dirty="0"/>
              <a:t>LCA</a:t>
            </a:r>
          </a:p>
        </p:txBody>
      </p:sp>
      <p:sp>
        <p:nvSpPr>
          <p:cNvPr id="31" name="Arrow: Right 30">
            <a:extLst>
              <a:ext uri="{FF2B5EF4-FFF2-40B4-BE49-F238E27FC236}">
                <a16:creationId xmlns:a16="http://schemas.microsoft.com/office/drawing/2014/main" id="{9A977EB9-D7AD-4877-8262-FFBF697CE18F}"/>
              </a:ext>
            </a:extLst>
          </p:cNvPr>
          <p:cNvSpPr/>
          <p:nvPr/>
        </p:nvSpPr>
        <p:spPr>
          <a:xfrm rot="4194017">
            <a:off x="4188704" y="1428676"/>
            <a:ext cx="859443" cy="316458"/>
          </a:xfrm>
          <a:prstGeom prst="rightArrow">
            <a:avLst>
              <a:gd name="adj1" fmla="val 60727"/>
              <a:gd name="adj2" fmla="val 5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E"/>
          </a:p>
        </p:txBody>
      </p:sp>
      <p:sp>
        <p:nvSpPr>
          <p:cNvPr id="33" name="TextBox 32">
            <a:extLst>
              <a:ext uri="{FF2B5EF4-FFF2-40B4-BE49-F238E27FC236}">
                <a16:creationId xmlns:a16="http://schemas.microsoft.com/office/drawing/2014/main" id="{5A360E3B-1FB0-4F3E-B1B8-17E02E5FA886}"/>
              </a:ext>
            </a:extLst>
          </p:cNvPr>
          <p:cNvSpPr txBox="1"/>
          <p:nvPr/>
        </p:nvSpPr>
        <p:spPr>
          <a:xfrm>
            <a:off x="4014257" y="553427"/>
            <a:ext cx="870163" cy="646331"/>
          </a:xfrm>
          <a:prstGeom prst="rect">
            <a:avLst/>
          </a:prstGeom>
          <a:noFill/>
        </p:spPr>
        <p:txBody>
          <a:bodyPr wrap="square" rtlCol="0">
            <a:spAutoFit/>
          </a:bodyPr>
          <a:lstStyle/>
          <a:p>
            <a:r>
              <a:rPr lang="en-IE" dirty="0"/>
              <a:t>LCE/</a:t>
            </a:r>
            <a:br>
              <a:rPr lang="en-IE" dirty="0"/>
            </a:br>
            <a:r>
              <a:rPr lang="en-IE" dirty="0"/>
              <a:t>LCVP</a:t>
            </a:r>
          </a:p>
        </p:txBody>
      </p:sp>
      <p:pic>
        <p:nvPicPr>
          <p:cNvPr id="41" name="Picture 40">
            <a:extLst>
              <a:ext uri="{FF2B5EF4-FFF2-40B4-BE49-F238E27FC236}">
                <a16:creationId xmlns:a16="http://schemas.microsoft.com/office/drawing/2014/main" id="{9110A13E-C4D6-49A1-8E53-215D7CA1E2B3}"/>
              </a:ext>
            </a:extLst>
          </p:cNvPr>
          <p:cNvPicPr>
            <a:picLocks noChangeAspect="1"/>
          </p:cNvPicPr>
          <p:nvPr/>
        </p:nvPicPr>
        <p:blipFill>
          <a:blip r:embed="rId8"/>
          <a:stretch>
            <a:fillRect/>
          </a:stretch>
        </p:blipFill>
        <p:spPr>
          <a:xfrm>
            <a:off x="4353707" y="6263081"/>
            <a:ext cx="471937" cy="309563"/>
          </a:xfrm>
          <a:prstGeom prst="rect">
            <a:avLst/>
          </a:prstGeom>
        </p:spPr>
      </p:pic>
      <p:pic>
        <p:nvPicPr>
          <p:cNvPr id="43" name="Picture 42">
            <a:extLst>
              <a:ext uri="{FF2B5EF4-FFF2-40B4-BE49-F238E27FC236}">
                <a16:creationId xmlns:a16="http://schemas.microsoft.com/office/drawing/2014/main" id="{3FAE8B28-E711-4B04-A590-C99491CAFA39}"/>
              </a:ext>
            </a:extLst>
          </p:cNvPr>
          <p:cNvPicPr>
            <a:picLocks noChangeAspect="1"/>
          </p:cNvPicPr>
          <p:nvPr/>
        </p:nvPicPr>
        <p:blipFill>
          <a:blip r:embed="rId8"/>
          <a:stretch>
            <a:fillRect/>
          </a:stretch>
        </p:blipFill>
        <p:spPr>
          <a:xfrm>
            <a:off x="8841992" y="6205030"/>
            <a:ext cx="471936" cy="309562"/>
          </a:xfrm>
          <a:prstGeom prst="rect">
            <a:avLst/>
          </a:prstGeom>
        </p:spPr>
      </p:pic>
      <p:pic>
        <p:nvPicPr>
          <p:cNvPr id="44" name="Picture 43">
            <a:extLst>
              <a:ext uri="{FF2B5EF4-FFF2-40B4-BE49-F238E27FC236}">
                <a16:creationId xmlns:a16="http://schemas.microsoft.com/office/drawing/2014/main" id="{E618665B-C330-4538-9083-6CF84F1B7472}"/>
              </a:ext>
            </a:extLst>
          </p:cNvPr>
          <p:cNvPicPr>
            <a:picLocks noChangeAspect="1"/>
          </p:cNvPicPr>
          <p:nvPr/>
        </p:nvPicPr>
        <p:blipFill>
          <a:blip r:embed="rId8"/>
          <a:stretch>
            <a:fillRect/>
          </a:stretch>
        </p:blipFill>
        <p:spPr>
          <a:xfrm>
            <a:off x="11116677" y="6236035"/>
            <a:ext cx="471936" cy="309562"/>
          </a:xfrm>
          <a:prstGeom prst="rect">
            <a:avLst/>
          </a:prstGeom>
        </p:spPr>
      </p:pic>
      <p:pic>
        <p:nvPicPr>
          <p:cNvPr id="21" name="Picture 20">
            <a:extLst>
              <a:ext uri="{FF2B5EF4-FFF2-40B4-BE49-F238E27FC236}">
                <a16:creationId xmlns:a16="http://schemas.microsoft.com/office/drawing/2014/main" id="{9F332F5B-5044-4FAD-B9AD-F46E73623627}"/>
              </a:ext>
            </a:extLst>
          </p:cNvPr>
          <p:cNvPicPr>
            <a:picLocks noChangeAspect="1"/>
          </p:cNvPicPr>
          <p:nvPr/>
        </p:nvPicPr>
        <p:blipFill>
          <a:blip r:embed="rId8"/>
          <a:stretch>
            <a:fillRect/>
          </a:stretch>
        </p:blipFill>
        <p:spPr>
          <a:xfrm>
            <a:off x="6567307" y="6229152"/>
            <a:ext cx="471936" cy="309562"/>
          </a:xfrm>
          <a:prstGeom prst="rect">
            <a:avLst/>
          </a:prstGeom>
        </p:spPr>
      </p:pic>
      <p:sp>
        <p:nvSpPr>
          <p:cNvPr id="2" name="TextBox 1">
            <a:extLst>
              <a:ext uri="{FF2B5EF4-FFF2-40B4-BE49-F238E27FC236}">
                <a16:creationId xmlns:a16="http://schemas.microsoft.com/office/drawing/2014/main" id="{2553C7CC-12EB-4793-BC96-0A6B536CB453}"/>
              </a:ext>
            </a:extLst>
          </p:cNvPr>
          <p:cNvSpPr txBox="1"/>
          <p:nvPr/>
        </p:nvSpPr>
        <p:spPr>
          <a:xfrm>
            <a:off x="8076090" y="462266"/>
            <a:ext cx="1741084" cy="369332"/>
          </a:xfrm>
          <a:prstGeom prst="rect">
            <a:avLst/>
          </a:prstGeom>
          <a:noFill/>
        </p:spPr>
        <p:txBody>
          <a:bodyPr wrap="square" rtlCol="0">
            <a:spAutoFit/>
          </a:bodyPr>
          <a:lstStyle/>
          <a:p>
            <a:r>
              <a:rPr lang="en-IE" dirty="0"/>
              <a:t>Apprenticeships</a:t>
            </a:r>
          </a:p>
        </p:txBody>
      </p:sp>
      <p:sp>
        <p:nvSpPr>
          <p:cNvPr id="22" name="Arrow: Right 21">
            <a:extLst>
              <a:ext uri="{FF2B5EF4-FFF2-40B4-BE49-F238E27FC236}">
                <a16:creationId xmlns:a16="http://schemas.microsoft.com/office/drawing/2014/main" id="{6DB9D658-0AFD-4019-B66D-E4EB07BE5B79}"/>
              </a:ext>
            </a:extLst>
          </p:cNvPr>
          <p:cNvSpPr/>
          <p:nvPr/>
        </p:nvSpPr>
        <p:spPr>
          <a:xfrm rot="7751829">
            <a:off x="5542998" y="1066435"/>
            <a:ext cx="1497128" cy="363332"/>
          </a:xfrm>
          <a:prstGeom prst="rightArrow">
            <a:avLst>
              <a:gd name="adj1" fmla="val 42535"/>
              <a:gd name="adj2" fmla="val 5000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Arrow: Right 22">
            <a:extLst>
              <a:ext uri="{FF2B5EF4-FFF2-40B4-BE49-F238E27FC236}">
                <a16:creationId xmlns:a16="http://schemas.microsoft.com/office/drawing/2014/main" id="{27DA062B-15EB-4818-AEE2-BD5966EC3B8C}"/>
              </a:ext>
            </a:extLst>
          </p:cNvPr>
          <p:cNvSpPr/>
          <p:nvPr/>
        </p:nvSpPr>
        <p:spPr>
          <a:xfrm rot="6732209">
            <a:off x="6595137" y="888651"/>
            <a:ext cx="945560" cy="316458"/>
          </a:xfrm>
          <a:prstGeom prst="rightArrow">
            <a:avLst>
              <a:gd name="adj1" fmla="val 42535"/>
              <a:gd name="adj2" fmla="val 5000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4A35E930-6F5C-40AC-A5A9-63D81117067C}"/>
              </a:ext>
            </a:extLst>
          </p:cNvPr>
          <p:cNvSpPr txBox="1"/>
          <p:nvPr/>
        </p:nvSpPr>
        <p:spPr>
          <a:xfrm>
            <a:off x="6741126" y="304156"/>
            <a:ext cx="793142" cy="370820"/>
          </a:xfrm>
          <a:prstGeom prst="rect">
            <a:avLst/>
          </a:prstGeom>
          <a:noFill/>
        </p:spPr>
        <p:txBody>
          <a:bodyPr wrap="square" rtlCol="0">
            <a:spAutoFit/>
          </a:bodyPr>
          <a:lstStyle/>
          <a:p>
            <a:r>
              <a:rPr lang="en-IE" dirty="0"/>
              <a:t>NTO</a:t>
            </a:r>
          </a:p>
        </p:txBody>
      </p:sp>
    </p:spTree>
    <p:extLst>
      <p:ext uri="{BB962C8B-B14F-4D97-AF65-F5344CB8AC3E}">
        <p14:creationId xmlns:p14="http://schemas.microsoft.com/office/powerpoint/2010/main" val="37041354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1" y="642938"/>
            <a:ext cx="8534400"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363" name="Text Box 2"/>
          <p:cNvSpPr txBox="1">
            <a:spLocks noChangeArrowheads="1"/>
          </p:cNvSpPr>
          <p:nvPr/>
        </p:nvSpPr>
        <p:spPr bwMode="auto">
          <a:xfrm>
            <a:off x="1809752" y="4429125"/>
            <a:ext cx="8430683"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112713"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8686800" algn="l"/>
              </a:tabLst>
              <a:defRPr>
                <a:solidFill>
                  <a:schemeClr val="tx1"/>
                </a:solidFill>
                <a:latin typeface="Arial" charset="0"/>
              </a:defRPr>
            </a:lvl1pPr>
            <a:lvl2pPr marL="742950" indent="-285750" eaLnBrk="0" hangingPunct="0">
              <a:tabLst>
                <a:tab pos="112713"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8686800" algn="l"/>
              </a:tabLst>
              <a:defRPr>
                <a:solidFill>
                  <a:schemeClr val="tx1"/>
                </a:solidFill>
                <a:latin typeface="Arial" charset="0"/>
              </a:defRPr>
            </a:lvl2pPr>
            <a:lvl3pPr marL="1143000" indent="-228600" eaLnBrk="0" hangingPunct="0">
              <a:tabLst>
                <a:tab pos="112713"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8686800" algn="l"/>
              </a:tabLst>
              <a:defRPr>
                <a:solidFill>
                  <a:schemeClr val="tx1"/>
                </a:solidFill>
                <a:latin typeface="Arial" charset="0"/>
              </a:defRPr>
            </a:lvl3pPr>
            <a:lvl4pPr marL="1600200" indent="-228600" eaLnBrk="0" hangingPunct="0">
              <a:tabLst>
                <a:tab pos="112713"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8686800" algn="l"/>
              </a:tabLst>
              <a:defRPr>
                <a:solidFill>
                  <a:schemeClr val="tx1"/>
                </a:solidFill>
                <a:latin typeface="Arial" charset="0"/>
              </a:defRPr>
            </a:lvl4pPr>
            <a:lvl5pPr marL="2057400" indent="-228600" eaLnBrk="0" hangingPunct="0">
              <a:tabLst>
                <a:tab pos="112713"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8686800" algn="l"/>
              </a:tabLst>
              <a:defRPr>
                <a:solidFill>
                  <a:schemeClr val="tx1"/>
                </a:solidFill>
                <a:latin typeface="Arial" charset="0"/>
              </a:defRPr>
            </a:lvl5pPr>
            <a:lvl6pPr marL="2514600" indent="-228600" eaLnBrk="0" fontAlgn="base" hangingPunct="0">
              <a:spcBef>
                <a:spcPct val="0"/>
              </a:spcBef>
              <a:spcAft>
                <a:spcPct val="0"/>
              </a:spcAft>
              <a:tabLst>
                <a:tab pos="112713"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8686800" algn="l"/>
              </a:tabLst>
              <a:defRPr>
                <a:solidFill>
                  <a:schemeClr val="tx1"/>
                </a:solidFill>
                <a:latin typeface="Arial" charset="0"/>
              </a:defRPr>
            </a:lvl6pPr>
            <a:lvl7pPr marL="2971800" indent="-228600" eaLnBrk="0" fontAlgn="base" hangingPunct="0">
              <a:spcBef>
                <a:spcPct val="0"/>
              </a:spcBef>
              <a:spcAft>
                <a:spcPct val="0"/>
              </a:spcAft>
              <a:tabLst>
                <a:tab pos="112713"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8686800" algn="l"/>
              </a:tabLst>
              <a:defRPr>
                <a:solidFill>
                  <a:schemeClr val="tx1"/>
                </a:solidFill>
                <a:latin typeface="Arial" charset="0"/>
              </a:defRPr>
            </a:lvl7pPr>
            <a:lvl8pPr marL="3429000" indent="-228600" eaLnBrk="0" fontAlgn="base" hangingPunct="0">
              <a:spcBef>
                <a:spcPct val="0"/>
              </a:spcBef>
              <a:spcAft>
                <a:spcPct val="0"/>
              </a:spcAft>
              <a:tabLst>
                <a:tab pos="112713"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8686800" algn="l"/>
              </a:tabLst>
              <a:defRPr>
                <a:solidFill>
                  <a:schemeClr val="tx1"/>
                </a:solidFill>
                <a:latin typeface="Arial" charset="0"/>
              </a:defRPr>
            </a:lvl8pPr>
            <a:lvl9pPr marL="3886200" indent="-228600" eaLnBrk="0" fontAlgn="base" hangingPunct="0">
              <a:spcBef>
                <a:spcPct val="0"/>
              </a:spcBef>
              <a:spcAft>
                <a:spcPct val="0"/>
              </a:spcAft>
              <a:tabLst>
                <a:tab pos="112713"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8686800" algn="l"/>
              </a:tabLst>
              <a:defRPr>
                <a:solidFill>
                  <a:schemeClr val="tx1"/>
                </a:solidFill>
                <a:latin typeface="Arial" charset="0"/>
              </a:defRPr>
            </a:lvl9pPr>
          </a:lstStyle>
          <a:p>
            <a:pPr algn="ctr">
              <a:lnSpc>
                <a:spcPct val="95000"/>
              </a:lnSpc>
              <a:spcBef>
                <a:spcPts val="800"/>
              </a:spcBef>
              <a:buClr>
                <a:srgbClr val="000066"/>
              </a:buClr>
            </a:pPr>
            <a:r>
              <a:rPr lang="en-GB" altLang="en-US" sz="2400" b="1">
                <a:latin typeface="Century Gothic" pitchFamily="34" charset="0"/>
                <a:ea typeface="Arial Unicode MS" pitchFamily="34" charset="-128"/>
                <a:cs typeface="Arial Unicode MS" pitchFamily="34" charset="-128"/>
              </a:rPr>
              <a:t>These are the applicants for CK101 (Arts in UCC) </a:t>
            </a:r>
          </a:p>
          <a:p>
            <a:pPr algn="just">
              <a:lnSpc>
                <a:spcPct val="95000"/>
              </a:lnSpc>
              <a:spcBef>
                <a:spcPts val="800"/>
              </a:spcBef>
              <a:buClr>
                <a:srgbClr val="000066"/>
              </a:buClr>
            </a:pPr>
            <a:r>
              <a:rPr lang="en-GB" altLang="en-US" sz="2400" b="1">
                <a:latin typeface="Century Gothic" pitchFamily="34" charset="0"/>
                <a:ea typeface="Arial Unicode MS" pitchFamily="34" charset="-128"/>
                <a:cs typeface="Arial Unicode MS" pitchFamily="34" charset="-128"/>
              </a:rPr>
              <a:t>The examination results have not yet been released, so these applicants are in no particular order. </a:t>
            </a:r>
          </a:p>
          <a:p>
            <a:pPr algn="just">
              <a:lnSpc>
                <a:spcPct val="95000"/>
              </a:lnSpc>
              <a:spcBef>
                <a:spcPts val="800"/>
              </a:spcBef>
              <a:buClr>
                <a:srgbClr val="000066"/>
              </a:buClr>
            </a:pPr>
            <a:r>
              <a:rPr lang="en-GB" altLang="en-US" sz="2400" b="1">
                <a:latin typeface="Century Gothic" pitchFamily="34" charset="0"/>
                <a:ea typeface="Arial Unicode MS" pitchFamily="34" charset="-128"/>
                <a:cs typeface="Arial Unicode MS" pitchFamily="34" charset="-128"/>
              </a:rPr>
              <a:t>We are going to trace the progress of the applicant marked in red.</a:t>
            </a:r>
          </a:p>
        </p:txBody>
      </p:sp>
    </p:spTree>
    <p:extLst>
      <p:ext uri="{BB962C8B-B14F-4D97-AF65-F5344CB8AC3E}">
        <p14:creationId xmlns:p14="http://schemas.microsoft.com/office/powerpoint/2010/main" val="83902583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1"/>
          <p:cNvGrpSpPr>
            <a:grpSpLocks/>
          </p:cNvGrpSpPr>
          <p:nvPr/>
        </p:nvGrpSpPr>
        <p:grpSpPr bwMode="auto">
          <a:xfrm>
            <a:off x="2118784" y="1413273"/>
            <a:ext cx="8473016" cy="1914525"/>
            <a:chOff x="374" y="890"/>
            <a:chExt cx="5338" cy="1206"/>
          </a:xfrm>
        </p:grpSpPr>
        <p:sp>
          <p:nvSpPr>
            <p:cNvPr id="35842" name="AutoShape 2"/>
            <p:cNvSpPr>
              <a:spLocks noChangeArrowheads="1"/>
            </p:cNvSpPr>
            <p:nvPr/>
          </p:nvSpPr>
          <p:spPr bwMode="auto">
            <a:xfrm>
              <a:off x="374" y="890"/>
              <a:ext cx="5339" cy="1207"/>
            </a:xfrm>
            <a:prstGeom prst="roundRect">
              <a:avLst>
                <a:gd name="adj" fmla="val 79"/>
              </a:avLst>
            </a:prstGeom>
            <a:noFill/>
            <a:ln w="9525">
              <a:noFill/>
              <a:round/>
              <a:headEnd/>
              <a:tailEnd/>
            </a:ln>
            <a:effectLst/>
          </p:spPr>
          <p:txBody>
            <a:bodyPr wrap="none" anchor="ctr"/>
            <a:lstStyle/>
            <a:p>
              <a:pPr eaLnBrk="0" hangingPunct="0">
                <a:defRPr/>
              </a:pPr>
              <a:endParaRPr lang="en-US">
                <a:effectLst>
                  <a:outerShdw blurRad="38100" dist="38100" dir="2700000" algn="tl">
                    <a:srgbClr val="000000">
                      <a:alpha val="43137"/>
                    </a:srgbClr>
                  </a:outerShdw>
                </a:effectLst>
              </a:endParaRPr>
            </a:p>
          </p:txBody>
        </p:sp>
        <p:sp>
          <p:nvSpPr>
            <p:cNvPr id="35843" name="AutoShape 3"/>
            <p:cNvSpPr>
              <a:spLocks noChangeArrowheads="1"/>
            </p:cNvSpPr>
            <p:nvPr/>
          </p:nvSpPr>
          <p:spPr bwMode="auto">
            <a:xfrm>
              <a:off x="2716" y="890"/>
              <a:ext cx="116" cy="496"/>
            </a:xfrm>
            <a:prstGeom prst="roundRect">
              <a:avLst>
                <a:gd name="adj" fmla="val 79"/>
              </a:avLst>
            </a:prstGeom>
            <a:noFill/>
            <a:ln w="9525">
              <a:noFill/>
              <a:round/>
              <a:headEnd/>
              <a:tailEnd/>
            </a:ln>
            <a:effectLst/>
          </p:spPr>
          <p:txBody>
            <a:bodyPr wrap="none" anchor="ctr"/>
            <a:lstStyle/>
            <a:p>
              <a:pPr eaLnBrk="0" hangingPunct="0">
                <a:defRPr/>
              </a:pPr>
              <a:endParaRPr lang="en-US">
                <a:effectLst>
                  <a:outerShdw blurRad="38100" dist="38100" dir="2700000" algn="tl">
                    <a:srgbClr val="000000">
                      <a:alpha val="43137"/>
                    </a:srgbClr>
                  </a:outerShdw>
                </a:effectLst>
              </a:endParaRPr>
            </a:p>
          </p:txBody>
        </p:sp>
      </p:grpSp>
      <p:sp>
        <p:nvSpPr>
          <p:cNvPr id="16387" name="Text Box 4"/>
          <p:cNvSpPr txBox="1">
            <a:spLocks noChangeArrowheads="1"/>
          </p:cNvSpPr>
          <p:nvPr/>
        </p:nvSpPr>
        <p:spPr bwMode="auto">
          <a:xfrm>
            <a:off x="1703919" y="3643314"/>
            <a:ext cx="8820149"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9pPr>
          </a:lstStyle>
          <a:p>
            <a:pPr algn="just">
              <a:lnSpc>
                <a:spcPct val="95000"/>
              </a:lnSpc>
              <a:spcBef>
                <a:spcPts val="800"/>
              </a:spcBef>
              <a:buClr>
                <a:srgbClr val="000066"/>
              </a:buClr>
            </a:pPr>
            <a:r>
              <a:rPr lang="ga-IE" altLang="en-US" sz="2400" dirty="0">
                <a:latin typeface="Century Gothic" pitchFamily="34" charset="0"/>
                <a:ea typeface="Arial Unicode MS" pitchFamily="34" charset="-128"/>
                <a:cs typeface="Arial Unicode MS" pitchFamily="34" charset="-128"/>
              </a:rPr>
              <a:t>Results are issued. </a:t>
            </a:r>
            <a:r>
              <a:rPr lang="en-GB" altLang="en-US" sz="2400" dirty="0">
                <a:latin typeface="Century Gothic" pitchFamily="34" charset="0"/>
                <a:ea typeface="Arial Unicode MS" pitchFamily="34" charset="-128"/>
                <a:cs typeface="Arial Unicode MS" pitchFamily="34" charset="-128"/>
              </a:rPr>
              <a:t>Applicants are placed in a queue for each course they applied for, their position in the queue is determined by their points. The applicant with the highest points is placed at the top of the queue. </a:t>
            </a:r>
          </a:p>
          <a:p>
            <a:pPr algn="just">
              <a:lnSpc>
                <a:spcPct val="95000"/>
              </a:lnSpc>
              <a:spcBef>
                <a:spcPts val="800"/>
              </a:spcBef>
              <a:buClr>
                <a:srgbClr val="000066"/>
              </a:buClr>
            </a:pPr>
            <a:endParaRPr lang="en-GB" altLang="en-US" sz="2400" dirty="0">
              <a:latin typeface="Century Gothic" pitchFamily="34" charset="0"/>
              <a:ea typeface="Arial Unicode MS" pitchFamily="34" charset="-128"/>
              <a:cs typeface="Arial Unicode MS" pitchFamily="34" charset="-128"/>
            </a:endParaRPr>
          </a:p>
          <a:p>
            <a:pPr algn="just">
              <a:lnSpc>
                <a:spcPct val="95000"/>
              </a:lnSpc>
              <a:spcBef>
                <a:spcPts val="800"/>
              </a:spcBef>
              <a:buClr>
                <a:srgbClr val="000066"/>
              </a:buClr>
            </a:pPr>
            <a:r>
              <a:rPr lang="en-GB" altLang="en-US" sz="2400" dirty="0">
                <a:latin typeface="Century Gothic" pitchFamily="34" charset="0"/>
                <a:ea typeface="Arial Unicode MS" pitchFamily="34" charset="-128"/>
                <a:cs typeface="Arial Unicode MS" pitchFamily="34" charset="-128"/>
              </a:rPr>
              <a:t>The points achieved by the applicant in red determines her position in the queue for each course he applied to.</a:t>
            </a:r>
          </a:p>
        </p:txBody>
      </p:sp>
      <p:pic>
        <p:nvPicPr>
          <p:cNvPr id="1638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3" y="285750"/>
            <a:ext cx="8462433" cy="314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26507634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ChangeArrowheads="1"/>
          </p:cNvSpPr>
          <p:nvPr/>
        </p:nvSpPr>
        <p:spPr bwMode="auto">
          <a:xfrm>
            <a:off x="-4690533" y="7072312"/>
            <a:ext cx="8504767" cy="1915716"/>
          </a:xfrm>
          <a:prstGeom prst="roundRect">
            <a:avLst>
              <a:gd name="adj" fmla="val 79"/>
            </a:avLst>
          </a:prstGeom>
          <a:noFill/>
          <a:ln w="9525">
            <a:noFill/>
            <a:round/>
            <a:headEnd/>
            <a:tailEnd/>
          </a:ln>
          <a:effectLst/>
        </p:spPr>
        <p:txBody>
          <a:bodyPr wrap="none" anchor="ctr"/>
          <a:lstStyle/>
          <a:p>
            <a:pPr eaLnBrk="0" hangingPunct="0">
              <a:defRPr/>
            </a:pPr>
            <a:endParaRPr lang="en-US">
              <a:effectLst>
                <a:outerShdw blurRad="38100" dist="38100" dir="2700000" algn="tl">
                  <a:srgbClr val="000000">
                    <a:alpha val="43137"/>
                  </a:srgbClr>
                </a:outerShdw>
              </a:effectLst>
            </a:endParaRPr>
          </a:p>
        </p:txBody>
      </p:sp>
      <p:sp>
        <p:nvSpPr>
          <p:cNvPr id="36868" name="Rectangle 4"/>
          <p:cNvSpPr>
            <a:spLocks noChangeArrowheads="1"/>
          </p:cNvSpPr>
          <p:nvPr/>
        </p:nvSpPr>
        <p:spPr bwMode="auto">
          <a:xfrm>
            <a:off x="3048000" y="1396604"/>
            <a:ext cx="6096000" cy="4064794"/>
          </a:xfrm>
          <a:prstGeom prst="rect">
            <a:avLst/>
          </a:prstGeom>
          <a:noFill/>
          <a:ln w="9525">
            <a:noFill/>
            <a:round/>
            <a:headEnd/>
            <a:tailEnd/>
          </a:ln>
          <a:effectLst/>
        </p:spPr>
        <p:txBody>
          <a:bodyPr wrap="none" anchor="ctr"/>
          <a:lstStyle/>
          <a:p>
            <a:pPr eaLnBrk="0" hangingPunct="0">
              <a:defRPr/>
            </a:pPr>
            <a:endParaRPr lang="en-US">
              <a:effectLst>
                <a:outerShdw blurRad="38100" dist="38100" dir="2700000" algn="tl">
                  <a:srgbClr val="000000">
                    <a:alpha val="43137"/>
                  </a:srgbClr>
                </a:outerShdw>
              </a:effectLst>
            </a:endParaRPr>
          </a:p>
        </p:txBody>
      </p:sp>
      <p:pic>
        <p:nvPicPr>
          <p:cNvPr id="174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2" y="428625"/>
            <a:ext cx="864446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13" name="AutoShape 3"/>
          <p:cNvSpPr>
            <a:spLocks noChangeArrowheads="1"/>
          </p:cNvSpPr>
          <p:nvPr/>
        </p:nvSpPr>
        <p:spPr bwMode="auto">
          <a:xfrm>
            <a:off x="2095502" y="4500563"/>
            <a:ext cx="8286751" cy="2141228"/>
          </a:xfrm>
          <a:prstGeom prst="roundRect">
            <a:avLst>
              <a:gd name="adj" fmla="val 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9pPr>
          </a:lstStyle>
          <a:p>
            <a:pPr>
              <a:lnSpc>
                <a:spcPct val="95000"/>
              </a:lnSpc>
              <a:buClr>
                <a:srgbClr val="000066"/>
              </a:buClr>
            </a:pPr>
            <a:r>
              <a:rPr lang="en-GB" altLang="en-US" sz="2800" dirty="0">
                <a:cs typeface="Arial" charset="0"/>
              </a:rPr>
              <a:t>The applicants marked in green have enough points to be offered places. </a:t>
            </a:r>
          </a:p>
          <a:p>
            <a:pPr>
              <a:lnSpc>
                <a:spcPct val="95000"/>
              </a:lnSpc>
              <a:buClr>
                <a:srgbClr val="000066"/>
              </a:buClr>
            </a:pPr>
            <a:endParaRPr lang="en-GB" altLang="en-US" sz="2800" dirty="0">
              <a:cs typeface="Arial" charset="0"/>
            </a:endParaRPr>
          </a:p>
          <a:p>
            <a:pPr>
              <a:lnSpc>
                <a:spcPct val="95000"/>
              </a:lnSpc>
              <a:buClr>
                <a:srgbClr val="000066"/>
              </a:buClr>
            </a:pPr>
            <a:r>
              <a:rPr lang="en-GB" altLang="en-US" sz="2800" dirty="0">
                <a:cs typeface="Arial" charset="0"/>
              </a:rPr>
              <a:t>The applicant marked in red has enough points for h</a:t>
            </a:r>
            <a:r>
              <a:rPr lang="ga-IE" altLang="en-US" sz="2800" dirty="0">
                <a:cs typeface="Arial" charset="0"/>
              </a:rPr>
              <a:t>is</a:t>
            </a:r>
            <a:r>
              <a:rPr lang="en-GB" altLang="en-US" sz="2800" dirty="0">
                <a:cs typeface="Arial" charset="0"/>
              </a:rPr>
              <a:t> second preference.</a:t>
            </a:r>
          </a:p>
        </p:txBody>
      </p:sp>
    </p:spTree>
    <p:extLst>
      <p:ext uri="{BB962C8B-B14F-4D97-AF65-F5344CB8AC3E}">
        <p14:creationId xmlns:p14="http://schemas.microsoft.com/office/powerpoint/2010/main" val="194056292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extLst>
              <a:ext uri="{28A0092B-C50C-407E-A947-70E740481C1C}">
                <a14:useLocalDpi xmlns:a14="http://schemas.microsoft.com/office/drawing/2010/main" val="0"/>
              </a:ext>
            </a:extLst>
          </a:blip>
          <a:srcRect b="19583"/>
          <a:stretch>
            <a:fillRect/>
          </a:stretch>
        </p:blipFill>
        <p:spPr bwMode="auto">
          <a:xfrm>
            <a:off x="1703919" y="285751"/>
            <a:ext cx="8820149" cy="337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8435" name="Text Box 2"/>
          <p:cNvSpPr txBox="1">
            <a:spLocks noChangeArrowheads="1"/>
          </p:cNvSpPr>
          <p:nvPr/>
        </p:nvSpPr>
        <p:spPr bwMode="auto">
          <a:xfrm>
            <a:off x="2023533" y="3857625"/>
            <a:ext cx="80010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9pPr>
          </a:lstStyle>
          <a:p>
            <a:pPr algn="just">
              <a:lnSpc>
                <a:spcPct val="150000"/>
              </a:lnSpc>
              <a:buClr>
                <a:srgbClr val="000066"/>
              </a:buClr>
            </a:pPr>
            <a:r>
              <a:rPr lang="en-GB" altLang="en-US" sz="2400" b="1" dirty="0">
                <a:latin typeface="Century Gothic" pitchFamily="34" charset="0"/>
                <a:cs typeface="Arial" charset="0"/>
              </a:rPr>
              <a:t>The applicant in red is offered h</a:t>
            </a:r>
            <a:r>
              <a:rPr lang="ga-IE" altLang="en-US" sz="2400" b="1" dirty="0">
                <a:latin typeface="Century Gothic" pitchFamily="34" charset="0"/>
                <a:cs typeface="Arial" charset="0"/>
              </a:rPr>
              <a:t>is</a:t>
            </a:r>
            <a:r>
              <a:rPr lang="en-GB" altLang="en-US" sz="2400" b="1" dirty="0">
                <a:latin typeface="Century Gothic" pitchFamily="34" charset="0"/>
                <a:cs typeface="Arial" charset="0"/>
              </a:rPr>
              <a:t> second preference, the highest preference course that he has enough points for, and he will now disappear from the queue in all h</a:t>
            </a:r>
            <a:r>
              <a:rPr lang="ga-IE" altLang="en-US" sz="2400" b="1" dirty="0">
                <a:latin typeface="Century Gothic" pitchFamily="34" charset="0"/>
                <a:cs typeface="Arial" charset="0"/>
              </a:rPr>
              <a:t>is</a:t>
            </a:r>
            <a:r>
              <a:rPr lang="en-GB" altLang="en-US" sz="2400" b="1" dirty="0">
                <a:latin typeface="Century Gothic" pitchFamily="34" charset="0"/>
                <a:cs typeface="Arial" charset="0"/>
              </a:rPr>
              <a:t> lower choices</a:t>
            </a:r>
            <a:r>
              <a:rPr lang="en-GB" altLang="en-US" sz="2400" b="1" dirty="0">
                <a:solidFill>
                  <a:srgbClr val="000000"/>
                </a:solidFill>
                <a:latin typeface="Century Gothic" pitchFamily="34" charset="0"/>
                <a:cs typeface="Arial" charset="0"/>
              </a:rPr>
              <a:t>.</a:t>
            </a:r>
          </a:p>
        </p:txBody>
      </p:sp>
    </p:spTree>
    <p:extLst>
      <p:ext uri="{BB962C8B-B14F-4D97-AF65-F5344CB8AC3E}">
        <p14:creationId xmlns:p14="http://schemas.microsoft.com/office/powerpoint/2010/main" val="148231171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extLst>
              <a:ext uri="{28A0092B-C50C-407E-A947-70E740481C1C}">
                <a14:useLocalDpi xmlns:a14="http://schemas.microsoft.com/office/drawing/2010/main" val="0"/>
              </a:ext>
            </a:extLst>
          </a:blip>
          <a:srcRect t="19583" b="26111"/>
          <a:stretch>
            <a:fillRect/>
          </a:stretch>
        </p:blipFill>
        <p:spPr bwMode="auto">
          <a:xfrm>
            <a:off x="1883833" y="3861048"/>
            <a:ext cx="8280400" cy="2395538"/>
          </a:xfrm>
          <a:prstGeom prst="rect">
            <a:avLst/>
          </a:prstGeom>
          <a:solidFill>
            <a:schemeClr val="accent1">
              <a:alpha val="0"/>
            </a:schemeClr>
          </a:solidFill>
          <a:ln>
            <a:noFill/>
          </a:ln>
          <a:extLst>
            <a:ext uri="{91240B29-F687-4F45-9708-019B960494DF}">
              <a14:hiddenLine xmlns:a14="http://schemas.microsoft.com/office/drawing/2010/main" w="9525">
                <a:solidFill>
                  <a:srgbClr val="000000"/>
                </a:solidFill>
                <a:round/>
                <a:headEnd/>
                <a:tailEnd/>
              </a14:hiddenLine>
            </a:ext>
          </a:extLst>
        </p:spPr>
      </p:pic>
      <p:sp>
        <p:nvSpPr>
          <p:cNvPr id="20483" name="Text Box 2"/>
          <p:cNvSpPr txBox="1">
            <a:spLocks noChangeArrowheads="1"/>
          </p:cNvSpPr>
          <p:nvPr/>
        </p:nvSpPr>
        <p:spPr bwMode="auto">
          <a:xfrm>
            <a:off x="1809751" y="714376"/>
            <a:ext cx="8572500" cy="272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9pPr>
          </a:lstStyle>
          <a:p>
            <a:pPr algn="just">
              <a:lnSpc>
                <a:spcPct val="90000"/>
              </a:lnSpc>
              <a:buClr>
                <a:srgbClr val="000066"/>
              </a:buClr>
            </a:pPr>
            <a:r>
              <a:rPr lang="en-GB" altLang="en-US" sz="2800" b="1" dirty="0">
                <a:latin typeface="Century Gothic" pitchFamily="34" charset="0"/>
                <a:cs typeface="Arial" charset="0"/>
              </a:rPr>
              <a:t>In the Second round of offers three more offers are made on CK101 and our applicant, who was second in line, now receives an offer. </a:t>
            </a:r>
          </a:p>
          <a:p>
            <a:pPr algn="just">
              <a:lnSpc>
                <a:spcPct val="90000"/>
              </a:lnSpc>
              <a:buClr>
                <a:srgbClr val="000066"/>
              </a:buClr>
            </a:pPr>
            <a:endParaRPr lang="en-GB" altLang="en-US" sz="2800" b="1" dirty="0">
              <a:latin typeface="Century Gothic" pitchFamily="34" charset="0"/>
              <a:cs typeface="Arial" charset="0"/>
            </a:endParaRPr>
          </a:p>
          <a:p>
            <a:pPr algn="just">
              <a:lnSpc>
                <a:spcPct val="90000"/>
              </a:lnSpc>
              <a:buClr>
                <a:srgbClr val="000066"/>
              </a:buClr>
            </a:pPr>
            <a:r>
              <a:rPr lang="ga-IE" altLang="en-US" sz="2800" b="1" dirty="0">
                <a:latin typeface="Century Gothic" pitchFamily="34" charset="0"/>
                <a:cs typeface="Arial" charset="0"/>
              </a:rPr>
              <a:t>H</a:t>
            </a:r>
            <a:r>
              <a:rPr lang="en-GB" altLang="en-US" sz="2800" b="1" dirty="0">
                <a:latin typeface="Century Gothic" pitchFamily="34" charset="0"/>
                <a:cs typeface="Arial" charset="0"/>
              </a:rPr>
              <a:t>e may do nothing and remain in DN201 or he may accept the offer and begin in CK101.</a:t>
            </a:r>
          </a:p>
        </p:txBody>
      </p:sp>
    </p:spTree>
    <p:extLst>
      <p:ext uri="{BB962C8B-B14F-4D97-AF65-F5344CB8AC3E}">
        <p14:creationId xmlns:p14="http://schemas.microsoft.com/office/powerpoint/2010/main" val="303864314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8000" b="1" dirty="0"/>
              <a:t>Important Information </a:t>
            </a:r>
          </a:p>
        </p:txBody>
      </p:sp>
      <p:sp>
        <p:nvSpPr>
          <p:cNvPr id="3" name="Content Placeholder 2"/>
          <p:cNvSpPr>
            <a:spLocks noGrp="1"/>
          </p:cNvSpPr>
          <p:nvPr>
            <p:ph idx="1"/>
          </p:nvPr>
        </p:nvSpPr>
        <p:spPr/>
        <p:txBody>
          <a:bodyPr vert="horz" lIns="45720" tIns="45720" rIns="45720" bIns="45720" rtlCol="0" anchor="t">
            <a:normAutofit fontScale="85000" lnSpcReduction="20000"/>
          </a:bodyPr>
          <a:lstStyle/>
          <a:p>
            <a:r>
              <a:rPr lang="en-IE" dirty="0"/>
              <a:t>If a student has an exemption from Irish and/or a third language they must complete an NUI Exemption Form to ensure that they meet the entry requirements of UCD, UCC, NUI Maynooth and NUI Galway and other NUI Colleges  (Info on College websites)</a:t>
            </a:r>
          </a:p>
          <a:p>
            <a:r>
              <a:rPr lang="en-IE" dirty="0"/>
              <a:t>Visit www.cao.ie for more information on exemptions</a:t>
            </a:r>
          </a:p>
          <a:p>
            <a:r>
              <a:rPr lang="en-IE" dirty="0"/>
              <a:t>SUSI (Student Universal Support Ireland) is Ireland’s national awarding authority for all higher and further education grants</a:t>
            </a:r>
          </a:p>
          <a:p>
            <a:r>
              <a:rPr lang="en-IE" dirty="0"/>
              <a:t>SUSI offers funding for eligible students in approved full-time third –level education in Ireland and also in some cases funding for students studying outside the state.</a:t>
            </a:r>
          </a:p>
          <a:p>
            <a:r>
              <a:rPr lang="en-IE" dirty="0"/>
              <a:t>To see if you are eligible for a SUSI grant visit SUSI.ie and click on eligibility reckoner</a:t>
            </a:r>
          </a:p>
          <a:p>
            <a:r>
              <a:rPr lang="en-IE" dirty="0"/>
              <a:t>If you think that your son/daughter may be eligible for a SUSI grant, when filling out the CAO form make sure to click the box beside SUSI in the grant section</a:t>
            </a:r>
          </a:p>
        </p:txBody>
      </p:sp>
    </p:spTree>
    <p:extLst>
      <p:ext uri="{BB962C8B-B14F-4D97-AF65-F5344CB8AC3E}">
        <p14:creationId xmlns:p14="http://schemas.microsoft.com/office/powerpoint/2010/main" val="5682653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4C425-0116-5BBB-415D-9951A2382E48}"/>
              </a:ext>
            </a:extLst>
          </p:cNvPr>
          <p:cNvSpPr>
            <a:spLocks noGrp="1"/>
          </p:cNvSpPr>
          <p:nvPr>
            <p:ph type="title"/>
          </p:nvPr>
        </p:nvSpPr>
        <p:spPr/>
        <p:txBody>
          <a:bodyPr/>
          <a:lstStyle/>
          <a:p>
            <a:r>
              <a:rPr lang="en-US" dirty="0"/>
              <a:t>  Commonly asked questions</a:t>
            </a:r>
          </a:p>
        </p:txBody>
      </p:sp>
      <p:sp>
        <p:nvSpPr>
          <p:cNvPr id="3" name="Content Placeholder 2">
            <a:extLst>
              <a:ext uri="{FF2B5EF4-FFF2-40B4-BE49-F238E27FC236}">
                <a16:creationId xmlns:a16="http://schemas.microsoft.com/office/drawing/2014/main" id="{3827AF17-714A-E4FF-F8F7-2EDDD8D76AB8}"/>
              </a:ext>
            </a:extLst>
          </p:cNvPr>
          <p:cNvSpPr>
            <a:spLocks noGrp="1"/>
          </p:cNvSpPr>
          <p:nvPr>
            <p:ph idx="1"/>
          </p:nvPr>
        </p:nvSpPr>
        <p:spPr>
          <a:xfrm>
            <a:off x="849075" y="2275703"/>
            <a:ext cx="10502667" cy="3724739"/>
          </a:xfrm>
        </p:spPr>
        <p:txBody>
          <a:bodyPr vert="horz" lIns="91440" tIns="45720" rIns="91440" bIns="45720" rtlCol="0" anchor="t">
            <a:normAutofit fontScale="85000" lnSpcReduction="20000"/>
          </a:bodyPr>
          <a:lstStyle/>
          <a:p>
            <a:pPr marL="0" indent="0">
              <a:spcBef>
                <a:spcPts val="2000"/>
              </a:spcBef>
              <a:buNone/>
            </a:pPr>
            <a:r>
              <a:rPr lang="en-US" sz="3200" dirty="0"/>
              <a:t>I've received an offer of my 2nd preference, if I accept this offer does this mean I </a:t>
            </a:r>
            <a:r>
              <a:rPr lang="en-US" sz="3200"/>
              <a:t>won't get any further offers?</a:t>
            </a:r>
            <a:endParaRPr lang="en-US" sz="3200" dirty="0"/>
          </a:p>
          <a:p>
            <a:pPr marL="0" indent="0">
              <a:spcBef>
                <a:spcPts val="2000"/>
              </a:spcBef>
              <a:buNone/>
            </a:pPr>
            <a:endParaRPr lang="en-US" sz="3200" dirty="0"/>
          </a:p>
          <a:p>
            <a:pPr marL="0" indent="0">
              <a:spcBef>
                <a:spcPts val="2000"/>
              </a:spcBef>
              <a:buNone/>
            </a:pPr>
            <a:r>
              <a:rPr lang="en-US" sz="3200" dirty="0"/>
              <a:t>I've received my 3rd preference but would prefer my 4th, what should I do? </a:t>
            </a:r>
          </a:p>
          <a:p>
            <a:pPr marL="0" indent="0">
              <a:spcBef>
                <a:spcPts val="2000"/>
              </a:spcBef>
              <a:buNone/>
            </a:pPr>
            <a:endParaRPr lang="en-US" sz="3200" dirty="0"/>
          </a:p>
          <a:p>
            <a:pPr marL="0" indent="0">
              <a:spcBef>
                <a:spcPts val="2000"/>
              </a:spcBef>
              <a:buNone/>
            </a:pPr>
            <a:r>
              <a:rPr lang="en-US" sz="3200"/>
              <a:t>I have the points, why didn't I receive an offer?</a:t>
            </a:r>
          </a:p>
          <a:p>
            <a:pPr marL="0" indent="0">
              <a:buNone/>
            </a:pPr>
            <a:r>
              <a:rPr lang="en-US" dirty="0"/>
              <a:t>                   </a:t>
            </a:r>
          </a:p>
        </p:txBody>
      </p:sp>
    </p:spTree>
    <p:extLst>
      <p:ext uri="{BB962C8B-B14F-4D97-AF65-F5344CB8AC3E}">
        <p14:creationId xmlns:p14="http://schemas.microsoft.com/office/powerpoint/2010/main" val="3090404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12730-76CE-4681-9307-05CE271C33CF}"/>
              </a:ext>
            </a:extLst>
          </p:cNvPr>
          <p:cNvSpPr>
            <a:spLocks noGrp="1"/>
          </p:cNvSpPr>
          <p:nvPr>
            <p:ph type="title"/>
          </p:nvPr>
        </p:nvSpPr>
        <p:spPr/>
        <p:txBody>
          <a:bodyPr/>
          <a:lstStyle/>
          <a:p>
            <a:r>
              <a:rPr lang="en-IE" dirty="0"/>
              <a:t>Accommodation</a:t>
            </a:r>
          </a:p>
        </p:txBody>
      </p:sp>
      <p:sp>
        <p:nvSpPr>
          <p:cNvPr id="3" name="Content Placeholder 2">
            <a:extLst>
              <a:ext uri="{FF2B5EF4-FFF2-40B4-BE49-F238E27FC236}">
                <a16:creationId xmlns:a16="http://schemas.microsoft.com/office/drawing/2014/main" id="{323EED5D-9CC6-48DF-A7B3-22045AEEC997}"/>
              </a:ext>
            </a:extLst>
          </p:cNvPr>
          <p:cNvSpPr>
            <a:spLocks noGrp="1"/>
          </p:cNvSpPr>
          <p:nvPr>
            <p:ph idx="1"/>
          </p:nvPr>
        </p:nvSpPr>
        <p:spPr/>
        <p:txBody>
          <a:bodyPr/>
          <a:lstStyle/>
          <a:p>
            <a:r>
              <a:rPr lang="en-IE" dirty="0"/>
              <a:t>Early</a:t>
            </a:r>
          </a:p>
        </p:txBody>
      </p:sp>
      <p:pic>
        <p:nvPicPr>
          <p:cNvPr id="4" name="Picture 3">
            <a:extLst>
              <a:ext uri="{FF2B5EF4-FFF2-40B4-BE49-F238E27FC236}">
                <a16:creationId xmlns:a16="http://schemas.microsoft.com/office/drawing/2014/main" id="{D099D743-8E38-42CA-B1C0-2860E88E0FCA}"/>
              </a:ext>
            </a:extLst>
          </p:cNvPr>
          <p:cNvPicPr>
            <a:picLocks noChangeAspect="1"/>
          </p:cNvPicPr>
          <p:nvPr/>
        </p:nvPicPr>
        <p:blipFill>
          <a:blip r:embed="rId2"/>
          <a:stretch>
            <a:fillRect/>
          </a:stretch>
        </p:blipFill>
        <p:spPr>
          <a:xfrm>
            <a:off x="8043021" y="2416226"/>
            <a:ext cx="3777677" cy="3760737"/>
          </a:xfrm>
          <a:prstGeom prst="rect">
            <a:avLst/>
          </a:prstGeom>
        </p:spPr>
      </p:pic>
    </p:spTree>
    <p:extLst>
      <p:ext uri="{BB962C8B-B14F-4D97-AF65-F5344CB8AC3E}">
        <p14:creationId xmlns:p14="http://schemas.microsoft.com/office/powerpoint/2010/main" val="2424743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8000" b="1" dirty="0"/>
              <a:t>Summary</a:t>
            </a:r>
          </a:p>
        </p:txBody>
      </p:sp>
      <p:sp>
        <p:nvSpPr>
          <p:cNvPr id="3" name="Content Placeholder 2"/>
          <p:cNvSpPr>
            <a:spLocks noGrp="1"/>
          </p:cNvSpPr>
          <p:nvPr>
            <p:ph idx="1"/>
          </p:nvPr>
        </p:nvSpPr>
        <p:spPr>
          <a:xfrm>
            <a:off x="1024128" y="1740244"/>
            <a:ext cx="9720073" cy="4535865"/>
          </a:xfrm>
        </p:spPr>
        <p:txBody>
          <a:bodyPr vert="horz" lIns="45720" tIns="45720" rIns="45720" bIns="45720" rtlCol="0" anchor="t">
            <a:noAutofit/>
          </a:bodyPr>
          <a:lstStyle/>
          <a:p>
            <a:r>
              <a:rPr lang="en-IE" sz="2000" dirty="0"/>
              <a:t>Research courses thoroughly.</a:t>
            </a:r>
          </a:p>
          <a:p>
            <a:r>
              <a:rPr lang="en-IE" sz="2000" dirty="0"/>
              <a:t>Apply by January 20</a:t>
            </a:r>
            <a:r>
              <a:rPr lang="en-IE" sz="2000" baseline="30000" dirty="0"/>
              <a:t>th</a:t>
            </a:r>
            <a:r>
              <a:rPr lang="en-IE" sz="2000" dirty="0"/>
              <a:t> 2025 to avail of thirty euro fee. (late applications after this date are charged a higher fee)</a:t>
            </a:r>
          </a:p>
          <a:p>
            <a:r>
              <a:rPr lang="en-IE" sz="2000" dirty="0"/>
              <a:t>Set up a separate email account/Add email address to current email provider so CAO correspondence does not go into SPAM folder.</a:t>
            </a:r>
          </a:p>
          <a:p>
            <a:r>
              <a:rPr lang="en-IE" sz="2000" dirty="0"/>
              <a:t>Apply online.</a:t>
            </a:r>
          </a:p>
          <a:p>
            <a:r>
              <a:rPr lang="en-IE" sz="2000" dirty="0"/>
              <a:t>Pay by debit/credit card.</a:t>
            </a:r>
          </a:p>
          <a:p>
            <a:r>
              <a:rPr lang="en-IE" sz="2000" dirty="0"/>
              <a:t>Put courses in genuine order of preference.</a:t>
            </a:r>
          </a:p>
          <a:p>
            <a:r>
              <a:rPr lang="en-IE" sz="2000" dirty="0"/>
              <a:t>Obtain/Retain proof of application.</a:t>
            </a:r>
          </a:p>
          <a:p>
            <a:r>
              <a:rPr lang="en-IE" sz="2000" dirty="0"/>
              <a:t>Read all emails from CAO carefully </a:t>
            </a:r>
          </a:p>
          <a:p>
            <a:r>
              <a:rPr lang="en-IE" sz="2000" dirty="0"/>
              <a:t>Be careful with change of mind (especially after LC Exams).</a:t>
            </a:r>
          </a:p>
        </p:txBody>
      </p:sp>
    </p:spTree>
    <p:extLst>
      <p:ext uri="{BB962C8B-B14F-4D97-AF65-F5344CB8AC3E}">
        <p14:creationId xmlns:p14="http://schemas.microsoft.com/office/powerpoint/2010/main" val="3431644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1584" y="2780930"/>
            <a:ext cx="7772400" cy="1470025"/>
          </a:xfrm>
        </p:spPr>
        <p:txBody>
          <a:bodyPr>
            <a:normAutofit fontScale="90000"/>
          </a:bodyPr>
          <a:lstStyle/>
          <a:p>
            <a:r>
              <a:rPr lang="en-IE" b="1" dirty="0">
                <a:solidFill>
                  <a:srgbClr val="FFC000"/>
                </a:solidFill>
              </a:rPr>
              <a:t>HEAR</a:t>
            </a:r>
            <a:r>
              <a:rPr lang="en-IE" b="1" dirty="0">
                <a:solidFill>
                  <a:schemeClr val="tx2">
                    <a:lumMod val="50000"/>
                  </a:schemeClr>
                </a:solidFill>
              </a:rPr>
              <a:t> &amp; </a:t>
            </a:r>
            <a:r>
              <a:rPr lang="en-IE" b="1" dirty="0">
                <a:solidFill>
                  <a:schemeClr val="accent3"/>
                </a:solidFill>
              </a:rPr>
              <a:t>DARE</a:t>
            </a:r>
            <a:r>
              <a:rPr lang="en-IE" b="1" dirty="0">
                <a:solidFill>
                  <a:schemeClr val="tx2">
                    <a:lumMod val="50000"/>
                  </a:schemeClr>
                </a:solidFill>
              </a:rPr>
              <a:t> APPLICATION</a:t>
            </a:r>
            <a:br>
              <a:rPr lang="en-IE" b="1" dirty="0">
                <a:solidFill>
                  <a:schemeClr val="tx2">
                    <a:lumMod val="50000"/>
                  </a:schemeClr>
                </a:solidFill>
              </a:rPr>
            </a:br>
            <a:r>
              <a:rPr lang="en-IE" b="1" dirty="0">
                <a:solidFill>
                  <a:schemeClr val="tx2">
                    <a:lumMod val="50000"/>
                  </a:schemeClr>
                </a:solidFill>
              </a:rPr>
              <a:t>2024/25</a:t>
            </a:r>
          </a:p>
        </p:txBody>
      </p:sp>
      <p:sp>
        <p:nvSpPr>
          <p:cNvPr id="3" name="TextBox 2"/>
          <p:cNvSpPr txBox="1"/>
          <p:nvPr/>
        </p:nvSpPr>
        <p:spPr>
          <a:xfrm>
            <a:off x="6672064" y="5661248"/>
            <a:ext cx="3600400" cy="369332"/>
          </a:xfrm>
          <a:prstGeom prst="rect">
            <a:avLst/>
          </a:prstGeom>
          <a:noFill/>
        </p:spPr>
        <p:txBody>
          <a:bodyPr wrap="square" rtlCol="0">
            <a:spAutoFit/>
          </a:bodyPr>
          <a:lstStyle/>
          <a:p>
            <a:r>
              <a:rPr lang="en-IE" dirty="0">
                <a:hlinkClick r:id="rId2"/>
              </a:rPr>
              <a:t>www.accesscollege.ie</a:t>
            </a:r>
            <a:r>
              <a:rPr lang="en-IE" dirty="0"/>
              <a:t> for full details</a:t>
            </a:r>
          </a:p>
        </p:txBody>
      </p:sp>
    </p:spTree>
    <p:extLst>
      <p:ext uri="{BB962C8B-B14F-4D97-AF65-F5344CB8AC3E}">
        <p14:creationId xmlns:p14="http://schemas.microsoft.com/office/powerpoint/2010/main" val="1292747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3409858" y="9557"/>
            <a:ext cx="6243123" cy="1156910"/>
          </a:xfrm>
          <a:noFill/>
          <a:ln>
            <a:noFill/>
          </a:ln>
        </p:spPr>
        <p:txBody>
          <a:bodyPr vert="horz" lIns="68580" tIns="34290" rIns="68580" bIns="34290" rtlCol="0" anchor="ctr">
            <a:noAutofit/>
          </a:bodyPr>
          <a:lstStyle/>
          <a:p>
            <a:pPr algn="ctr" defTabSz="514350"/>
            <a:r>
              <a:rPr lang="en-US" sz="4400" b="1" dirty="0">
                <a:solidFill>
                  <a:srgbClr val="7030A0"/>
                </a:solidFill>
                <a:latin typeface="Calibri"/>
                <a:ea typeface="Yu Gothic Medium"/>
                <a:cs typeface="Calibri"/>
              </a:rPr>
              <a:t>Further Education and Training Courses</a:t>
            </a:r>
            <a:r>
              <a:rPr lang="en-US" sz="4400" b="1" dirty="0">
                <a:solidFill>
                  <a:schemeClr val="bg1"/>
                </a:solidFill>
                <a:latin typeface="Calibri"/>
                <a:ea typeface="Yu Gothic Medium"/>
                <a:cs typeface="Calibri"/>
              </a:rPr>
              <a:t> </a:t>
            </a:r>
            <a:endParaRPr lang="en-US" sz="4400" b="1" dirty="0">
              <a:solidFill>
                <a:schemeClr val="bg1"/>
              </a:solidFill>
              <a:latin typeface="Calibri" panose="020F0502020204030204" pitchFamily="34" charset="0"/>
              <a:ea typeface="Yu Gothic Medium" panose="020B0500000000000000" pitchFamily="34" charset="-128"/>
              <a:cs typeface="+mn-cs"/>
            </a:endParaRPr>
          </a:p>
        </p:txBody>
      </p:sp>
      <p:sp>
        <p:nvSpPr>
          <p:cNvPr id="3" name="Content Placeholder 2"/>
          <p:cNvSpPr txBox="1">
            <a:spLocks noGrp="1"/>
          </p:cNvSpPr>
          <p:nvPr>
            <p:ph idx="1"/>
          </p:nvPr>
        </p:nvSpPr>
        <p:spPr>
          <a:xfrm>
            <a:off x="332510" y="1487978"/>
            <a:ext cx="11859490" cy="4855373"/>
          </a:xfrm>
          <a:noFill/>
          <a:ln>
            <a:noFill/>
          </a:ln>
        </p:spPr>
        <p:txBody>
          <a:bodyPr vert="horz" lIns="68580" tIns="34290" rIns="68580" bIns="34290" rtlCol="0" anchor="ctr">
            <a:noAutofit/>
          </a:bodyPr>
          <a:lstStyle/>
          <a:p>
            <a:pPr marL="457200" indent="-457200" defTabSz="514350">
              <a:spcBef>
                <a:spcPct val="0"/>
              </a:spcBef>
              <a:buFont typeface="Arial" panose="020B0604020202020204" pitchFamily="34" charset="0"/>
              <a:buChar char="•"/>
            </a:pPr>
            <a:endParaRPr lang="en-US" sz="2800" dirty="0">
              <a:solidFill>
                <a:srgbClr val="00B0F0"/>
              </a:solidFill>
              <a:latin typeface="Calibri"/>
              <a:ea typeface="Yu Gothic Medium"/>
              <a:cs typeface="Calibri"/>
            </a:endParaRPr>
          </a:p>
          <a:p>
            <a:pPr marL="457200" indent="-457200" defTabSz="514350">
              <a:spcBef>
                <a:spcPct val="0"/>
              </a:spcBef>
              <a:buClr>
                <a:srgbClr val="262626"/>
              </a:buClr>
            </a:pPr>
            <a:r>
              <a:rPr lang="en-US" dirty="0">
                <a:solidFill>
                  <a:srgbClr val="00B0F0"/>
                </a:solidFill>
                <a:ea typeface="Yu Gothic Medium"/>
                <a:cs typeface="Calibri"/>
              </a:rPr>
              <a:t>Leaving Cert Applied Students</a:t>
            </a:r>
            <a:br>
              <a:rPr lang="en-US" dirty="0">
                <a:solidFill>
                  <a:srgbClr val="00B0F0"/>
                </a:solidFill>
                <a:ea typeface="Yu Gothic Medium"/>
                <a:cs typeface="Calibri"/>
              </a:rPr>
            </a:br>
            <a:r>
              <a:rPr lang="en-US" dirty="0">
                <a:solidFill>
                  <a:srgbClr val="00B0F0"/>
                </a:solidFill>
                <a:ea typeface="Yu Gothic Medium"/>
                <a:cs typeface="Calibri"/>
              </a:rPr>
              <a:t> </a:t>
            </a:r>
          </a:p>
          <a:p>
            <a:pPr marL="457200" indent="-457200" defTabSz="514350">
              <a:spcBef>
                <a:spcPct val="0"/>
              </a:spcBef>
              <a:buClr>
                <a:srgbClr val="262626"/>
              </a:buClr>
            </a:pPr>
            <a:r>
              <a:rPr lang="en-US" dirty="0">
                <a:solidFill>
                  <a:srgbClr val="00B0F0"/>
                </a:solidFill>
                <a:ea typeface="Yu Gothic Medium"/>
                <a:cs typeface="Calibri"/>
              </a:rPr>
              <a:t>Students </a:t>
            </a:r>
            <a:r>
              <a:rPr lang="en-US" sz="2800" dirty="0">
                <a:solidFill>
                  <a:srgbClr val="00B0F0"/>
                </a:solidFill>
                <a:latin typeface="Calibri"/>
                <a:ea typeface="Yu Gothic Medium"/>
                <a:cs typeface="Calibri"/>
              </a:rPr>
              <a:t>not ready /unsure/too young for university (Level 5 FE/PLC).</a:t>
            </a:r>
            <a:br>
              <a:rPr lang="en-US" sz="2800" dirty="0">
                <a:solidFill>
                  <a:srgbClr val="00B0F0"/>
                </a:solidFill>
                <a:latin typeface="Calibri"/>
                <a:ea typeface="Yu Gothic Medium"/>
                <a:cs typeface="Calibri"/>
              </a:rPr>
            </a:br>
            <a:endParaRPr lang="en-US" dirty="0">
              <a:solidFill>
                <a:srgbClr val="00B0F0"/>
              </a:solidFill>
              <a:latin typeface="Calibri"/>
              <a:ea typeface="Yu Gothic Medium"/>
              <a:cs typeface="Calibri"/>
            </a:endParaRPr>
          </a:p>
          <a:p>
            <a:pPr marL="457200" indent="-457200" defTabSz="514350">
              <a:spcBef>
                <a:spcPct val="0"/>
              </a:spcBef>
              <a:buClr>
                <a:srgbClr val="262626"/>
              </a:buClr>
            </a:pPr>
            <a:r>
              <a:rPr lang="en-US" sz="2800" dirty="0">
                <a:solidFill>
                  <a:srgbClr val="00B0F0"/>
                </a:solidFill>
                <a:latin typeface="Calibri"/>
                <a:ea typeface="Yu Gothic Medium"/>
                <a:cs typeface="Calibri"/>
              </a:rPr>
              <a:t>Students who want access to university via the Higher Education Links Scheme.</a:t>
            </a:r>
            <a:br>
              <a:rPr lang="en-US" dirty="0">
                <a:solidFill>
                  <a:srgbClr val="00B0F0"/>
                </a:solidFill>
                <a:latin typeface="Calibri"/>
                <a:ea typeface="Yu Gothic Medium"/>
                <a:cs typeface="Calibri"/>
              </a:rPr>
            </a:br>
            <a:endParaRPr lang="en-US" dirty="0">
              <a:solidFill>
                <a:srgbClr val="00B0F0"/>
              </a:solidFill>
              <a:latin typeface="Calibri"/>
              <a:ea typeface="Yu Gothic Medium"/>
              <a:cs typeface="Calibri"/>
            </a:endParaRPr>
          </a:p>
          <a:p>
            <a:pPr marL="457200" indent="-457200" defTabSz="514350">
              <a:spcBef>
                <a:spcPct val="0"/>
              </a:spcBef>
              <a:buClr>
                <a:srgbClr val="262626"/>
              </a:buClr>
            </a:pPr>
            <a:r>
              <a:rPr lang="en-US" sz="2800" dirty="0">
                <a:solidFill>
                  <a:srgbClr val="00B0F0"/>
                </a:solidFill>
                <a:latin typeface="Calibri"/>
                <a:ea typeface="Yu Gothic Medium"/>
                <a:cs typeface="Calibri"/>
              </a:rPr>
              <a:t>Discover a vocational area- Rule in or Rule out.</a:t>
            </a:r>
            <a:br>
              <a:rPr lang="en-US" sz="2800" dirty="0">
                <a:solidFill>
                  <a:srgbClr val="00B0F0"/>
                </a:solidFill>
                <a:latin typeface="Calibri"/>
                <a:ea typeface="Yu Gothic Medium"/>
                <a:cs typeface="Calibri"/>
              </a:rPr>
            </a:br>
            <a:endParaRPr lang="en-US" sz="2800" dirty="0">
              <a:solidFill>
                <a:srgbClr val="00B0F0"/>
              </a:solidFill>
              <a:latin typeface="Calibri"/>
              <a:ea typeface="Yu Gothic Medium"/>
              <a:cs typeface="Calibri"/>
            </a:endParaRPr>
          </a:p>
          <a:p>
            <a:pPr marL="457200" indent="-457200" defTabSz="514350">
              <a:spcBef>
                <a:spcPct val="0"/>
              </a:spcBef>
              <a:buClr>
                <a:srgbClr val="262626"/>
              </a:buClr>
            </a:pPr>
            <a:r>
              <a:rPr lang="en-US" dirty="0">
                <a:solidFill>
                  <a:srgbClr val="00B0F0"/>
                </a:solidFill>
                <a:latin typeface="Calibri"/>
                <a:ea typeface="Yu Gothic Medium"/>
                <a:cs typeface="Calibri"/>
              </a:rPr>
              <a:t>Assessment Predominantly Project Based with some exams.</a:t>
            </a:r>
            <a:br>
              <a:rPr lang="en-US" dirty="0">
                <a:solidFill>
                  <a:srgbClr val="00B0F0"/>
                </a:solidFill>
                <a:latin typeface="Calibri"/>
                <a:ea typeface="Yu Gothic Medium"/>
                <a:cs typeface="Calibri"/>
              </a:rPr>
            </a:br>
            <a:endParaRPr lang="en-US" dirty="0">
              <a:solidFill>
                <a:srgbClr val="00B0F0"/>
              </a:solidFill>
              <a:latin typeface="Calibri"/>
              <a:ea typeface="Yu Gothic Medium"/>
              <a:cs typeface="Calibri"/>
            </a:endParaRPr>
          </a:p>
          <a:p>
            <a:pPr marL="0" indent="0" defTabSz="514350">
              <a:spcBef>
                <a:spcPct val="0"/>
              </a:spcBef>
              <a:buClr>
                <a:srgbClr val="262626"/>
              </a:buClr>
              <a:buNone/>
            </a:pPr>
            <a:r>
              <a:rPr lang="en-US" dirty="0">
                <a:solidFill>
                  <a:srgbClr val="00B0F0"/>
                </a:solidFill>
                <a:latin typeface="Calibri"/>
                <a:ea typeface="Yu Gothic Medium"/>
                <a:cs typeface="Calibri"/>
              </a:rPr>
              <a:t>  </a:t>
            </a:r>
            <a:endParaRPr lang="en-US" sz="2800" dirty="0">
              <a:solidFill>
                <a:srgbClr val="00B0F0"/>
              </a:solidFill>
              <a:latin typeface="Calibri"/>
              <a:ea typeface="Yu Gothic Medium"/>
              <a:cs typeface="Calibri"/>
            </a:endParaRPr>
          </a:p>
          <a:p>
            <a:pPr marL="228600" indent="-228600" defTabSz="514350">
              <a:lnSpc>
                <a:spcPct val="150000"/>
              </a:lnSpc>
              <a:spcBef>
                <a:spcPct val="0"/>
              </a:spcBef>
            </a:pPr>
            <a:endParaRPr lang="en-US" sz="2800" dirty="0">
              <a:solidFill>
                <a:srgbClr val="00B0F0"/>
              </a:solidFill>
              <a:latin typeface="Calibri" panose="020F0502020204030204" pitchFamily="34" charset="0"/>
              <a:ea typeface="Yu Gothic Medium" panose="020B0500000000000000" pitchFamily="34" charset="-128"/>
              <a:cs typeface="Calibri"/>
            </a:endParaRPr>
          </a:p>
          <a:p>
            <a:pPr marL="0" indent="0" defTabSz="514350">
              <a:spcBef>
                <a:spcPct val="0"/>
              </a:spcBef>
              <a:buNone/>
            </a:pPr>
            <a:endParaRPr lang="en-US" sz="2800" dirty="0">
              <a:solidFill>
                <a:srgbClr val="00B0F0"/>
              </a:solidFill>
              <a:latin typeface="Calibri"/>
              <a:ea typeface="Yu Gothic Medium"/>
              <a:cs typeface="Calibri"/>
            </a:endParaRPr>
          </a:p>
        </p:txBody>
      </p:sp>
    </p:spTree>
    <p:extLst>
      <p:ext uri="{BB962C8B-B14F-4D97-AF65-F5344CB8AC3E}">
        <p14:creationId xmlns:p14="http://schemas.microsoft.com/office/powerpoint/2010/main" val="2912271887"/>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IE"/>
          </a:p>
        </p:txBody>
      </p:sp>
      <p:pic>
        <p:nvPicPr>
          <p:cNvPr id="5" name="Picture 4"/>
          <p:cNvPicPr>
            <a:picLocks noChangeAspect="1"/>
          </p:cNvPicPr>
          <p:nvPr/>
        </p:nvPicPr>
        <p:blipFill rotWithShape="1">
          <a:blip r:embed="rId2"/>
          <a:srcRect l="29226" t="19042" r="41549" b="23832"/>
          <a:stretch/>
        </p:blipFill>
        <p:spPr>
          <a:xfrm>
            <a:off x="1847527" y="404664"/>
            <a:ext cx="7039180" cy="3816424"/>
          </a:xfrm>
          <a:prstGeom prst="rect">
            <a:avLst/>
          </a:prstGeom>
        </p:spPr>
      </p:pic>
      <p:pic>
        <p:nvPicPr>
          <p:cNvPr id="6" name="Picture 5"/>
          <p:cNvPicPr>
            <a:picLocks noChangeAspect="1"/>
          </p:cNvPicPr>
          <p:nvPr/>
        </p:nvPicPr>
        <p:blipFill rotWithShape="1">
          <a:blip r:embed="rId3"/>
          <a:srcRect l="32721" t="40187" r="50019" b="23515"/>
          <a:stretch/>
        </p:blipFill>
        <p:spPr>
          <a:xfrm>
            <a:off x="4583832" y="2564904"/>
            <a:ext cx="6048672" cy="3528392"/>
          </a:xfrm>
          <a:prstGeom prst="rect">
            <a:avLst/>
          </a:prstGeom>
        </p:spPr>
      </p:pic>
    </p:spTree>
    <p:extLst>
      <p:ext uri="{BB962C8B-B14F-4D97-AF65-F5344CB8AC3E}">
        <p14:creationId xmlns:p14="http://schemas.microsoft.com/office/powerpoint/2010/main" val="1434170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981200" y="260650"/>
            <a:ext cx="4038600" cy="5865515"/>
          </a:xfrm>
        </p:spPr>
        <p:txBody>
          <a:bodyPr>
            <a:normAutofit lnSpcReduction="10000"/>
          </a:bodyPr>
          <a:lstStyle/>
          <a:p>
            <a:pPr marL="0" indent="0" algn="ctr">
              <a:buNone/>
            </a:pPr>
            <a:r>
              <a:rPr lang="en-IE" b="1" dirty="0">
                <a:solidFill>
                  <a:srgbClr val="FFC000"/>
                </a:solidFill>
              </a:rPr>
              <a:t>HEAR</a:t>
            </a:r>
          </a:p>
          <a:p>
            <a:pPr marL="0" indent="0">
              <a:buNone/>
            </a:pPr>
            <a:r>
              <a:rPr lang="en-IE" b="1" dirty="0">
                <a:solidFill>
                  <a:srgbClr val="FFC000"/>
                </a:solidFill>
              </a:rPr>
              <a:t>Higher Education Access Route</a:t>
            </a:r>
          </a:p>
          <a:p>
            <a:pPr marL="0" indent="0">
              <a:buNone/>
            </a:pPr>
            <a:r>
              <a:rPr lang="en-IE" dirty="0"/>
              <a:t>It is a third level admissions scheme for school leavers </a:t>
            </a:r>
            <a:r>
              <a:rPr lang="en-GB" dirty="0">
                <a:solidFill>
                  <a:prstClr val="black"/>
                </a:solidFill>
                <a:ea typeface="Tahoma" panose="020B0604030504040204" pitchFamily="34" charset="0"/>
                <a:cs typeface="Tahoma" panose="020B0604030504040204" pitchFamily="34" charset="0"/>
              </a:rPr>
              <a:t>who for </a:t>
            </a:r>
            <a:r>
              <a:rPr lang="en-GB" b="1" dirty="0">
                <a:solidFill>
                  <a:srgbClr val="4472C4">
                    <a:lumMod val="50000"/>
                  </a:srgbClr>
                </a:solidFill>
                <a:ea typeface="Tahoma" panose="020B0604030504040204" pitchFamily="34" charset="0"/>
                <a:cs typeface="Tahoma" panose="020B0604030504040204" pitchFamily="34" charset="0"/>
              </a:rPr>
              <a:t>social, financial or cultural </a:t>
            </a:r>
            <a:r>
              <a:rPr lang="en-GB" dirty="0">
                <a:solidFill>
                  <a:prstClr val="black"/>
                </a:solidFill>
                <a:ea typeface="Tahoma" panose="020B0604030504040204" pitchFamily="34" charset="0"/>
                <a:cs typeface="Tahoma" panose="020B0604030504040204" pitchFamily="34" charset="0"/>
              </a:rPr>
              <a:t>reasons are </a:t>
            </a:r>
            <a:r>
              <a:rPr lang="en-GB" b="1" dirty="0">
                <a:solidFill>
                  <a:srgbClr val="4472C4">
                    <a:lumMod val="50000"/>
                  </a:srgbClr>
                </a:solidFill>
                <a:ea typeface="Tahoma" panose="020B0604030504040204" pitchFamily="34" charset="0"/>
                <a:cs typeface="Tahoma" panose="020B0604030504040204" pitchFamily="34" charset="0"/>
              </a:rPr>
              <a:t>under-represented</a:t>
            </a:r>
            <a:r>
              <a:rPr lang="en-GB" dirty="0">
                <a:solidFill>
                  <a:srgbClr val="4472C4">
                    <a:lumMod val="50000"/>
                  </a:srgbClr>
                </a:solidFill>
                <a:ea typeface="Tahoma" panose="020B0604030504040204" pitchFamily="34" charset="0"/>
                <a:cs typeface="Tahoma" panose="020B0604030504040204" pitchFamily="34" charset="0"/>
              </a:rPr>
              <a:t> </a:t>
            </a:r>
            <a:r>
              <a:rPr lang="en-GB" dirty="0">
                <a:solidFill>
                  <a:prstClr val="black"/>
                </a:solidFill>
                <a:ea typeface="Tahoma" panose="020B0604030504040204" pitchFamily="34" charset="0"/>
                <a:cs typeface="Tahoma" panose="020B0604030504040204" pitchFamily="34" charset="0"/>
              </a:rPr>
              <a:t>in </a:t>
            </a:r>
            <a:r>
              <a:rPr lang="en-GB" b="1" dirty="0">
                <a:solidFill>
                  <a:srgbClr val="4472C4">
                    <a:lumMod val="50000"/>
                  </a:srgbClr>
                </a:solidFill>
                <a:ea typeface="Tahoma" panose="020B0604030504040204" pitchFamily="34" charset="0"/>
                <a:cs typeface="Tahoma" panose="020B0604030504040204" pitchFamily="34" charset="0"/>
              </a:rPr>
              <a:t>third level education</a:t>
            </a:r>
            <a:r>
              <a:rPr lang="en-GB" dirty="0">
                <a:solidFill>
                  <a:srgbClr val="4472C4">
                    <a:lumMod val="50000"/>
                  </a:srgbClr>
                </a:solidFill>
                <a:ea typeface="Tahoma" panose="020B0604030504040204" pitchFamily="34" charset="0"/>
                <a:cs typeface="Tahoma" panose="020B0604030504040204" pitchFamily="34" charset="0"/>
              </a:rPr>
              <a:t>. </a:t>
            </a:r>
            <a:r>
              <a:rPr lang="en-IE" dirty="0"/>
              <a:t>Eligible students may be offered places on </a:t>
            </a:r>
            <a:r>
              <a:rPr lang="en-IE" b="1" dirty="0"/>
              <a:t>reduced points and receive extra supports</a:t>
            </a:r>
            <a:r>
              <a:rPr lang="en-IE" dirty="0"/>
              <a:t> in colleges that run the scheme.</a:t>
            </a:r>
          </a:p>
          <a:p>
            <a:pPr marL="0" indent="0">
              <a:buNone/>
            </a:pPr>
            <a:endParaRPr lang="en-IE" dirty="0"/>
          </a:p>
        </p:txBody>
      </p:sp>
      <p:sp>
        <p:nvSpPr>
          <p:cNvPr id="6" name="Content Placeholder 5"/>
          <p:cNvSpPr>
            <a:spLocks noGrp="1"/>
          </p:cNvSpPr>
          <p:nvPr>
            <p:ph sz="half" idx="2"/>
          </p:nvPr>
        </p:nvSpPr>
        <p:spPr>
          <a:xfrm>
            <a:off x="6172200" y="260650"/>
            <a:ext cx="4038600" cy="5865515"/>
          </a:xfrm>
        </p:spPr>
        <p:txBody>
          <a:bodyPr>
            <a:normAutofit lnSpcReduction="10000"/>
          </a:bodyPr>
          <a:lstStyle/>
          <a:p>
            <a:pPr marL="0" indent="0" algn="ctr">
              <a:buNone/>
            </a:pPr>
            <a:r>
              <a:rPr lang="en-IE" b="1" dirty="0">
                <a:solidFill>
                  <a:schemeClr val="accent3">
                    <a:lumMod val="50000"/>
                  </a:schemeClr>
                </a:solidFill>
              </a:rPr>
              <a:t>DARE</a:t>
            </a:r>
          </a:p>
          <a:p>
            <a:pPr marL="0" indent="0">
              <a:buNone/>
            </a:pPr>
            <a:r>
              <a:rPr lang="en-IE" b="1" dirty="0">
                <a:solidFill>
                  <a:schemeClr val="accent3">
                    <a:lumMod val="50000"/>
                  </a:schemeClr>
                </a:solidFill>
              </a:rPr>
              <a:t>Disability Access Route to Education </a:t>
            </a:r>
          </a:p>
          <a:p>
            <a:pPr marL="0" indent="0">
              <a:buNone/>
            </a:pPr>
            <a:r>
              <a:rPr lang="en-IE" dirty="0"/>
              <a:t>It is a third level admissions scheme for school leavers whose </a:t>
            </a:r>
            <a:r>
              <a:rPr lang="en-IE" b="1" dirty="0"/>
              <a:t>disabilities have had a negative impact on their second level education.</a:t>
            </a:r>
            <a:r>
              <a:rPr lang="en-IE" dirty="0"/>
              <a:t> Eligible students may be offered places on </a:t>
            </a:r>
            <a:r>
              <a:rPr lang="en-IE" b="1" dirty="0"/>
              <a:t>reduced points </a:t>
            </a:r>
            <a:r>
              <a:rPr lang="en-IE" dirty="0"/>
              <a:t>in the colleges that run the scheme</a:t>
            </a:r>
          </a:p>
          <a:p>
            <a:pPr marL="0" indent="0" algn="ctr">
              <a:buNone/>
            </a:pPr>
            <a:endParaRPr lang="en-IE" b="1" dirty="0"/>
          </a:p>
        </p:txBody>
      </p:sp>
      <p:cxnSp>
        <p:nvCxnSpPr>
          <p:cNvPr id="8" name="Straight Connector 7"/>
          <p:cNvCxnSpPr/>
          <p:nvPr/>
        </p:nvCxnSpPr>
        <p:spPr>
          <a:xfrm>
            <a:off x="5951984" y="404664"/>
            <a:ext cx="0" cy="5832648"/>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628984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53322" y="409332"/>
            <a:ext cx="8507288" cy="2376264"/>
          </a:xfrm>
        </p:spPr>
        <p:txBody>
          <a:bodyPr>
            <a:noAutofit/>
          </a:bodyPr>
          <a:lstStyle/>
          <a:p>
            <a:pPr marL="0" indent="0">
              <a:buNone/>
            </a:pPr>
            <a:r>
              <a:rPr lang="en-IE" b="1" dirty="0">
                <a:solidFill>
                  <a:schemeClr val="tx2"/>
                </a:solidFill>
              </a:rPr>
              <a:t>What does ‘reduced points’ mean?</a:t>
            </a:r>
            <a:endParaRPr lang="en-IE" dirty="0">
              <a:solidFill>
                <a:schemeClr val="tx2"/>
              </a:solidFill>
            </a:endParaRPr>
          </a:p>
          <a:p>
            <a:r>
              <a:rPr lang="en-IE" dirty="0"/>
              <a:t>If you apply to </a:t>
            </a:r>
            <a:r>
              <a:rPr lang="en-IE" b="1" dirty="0">
                <a:solidFill>
                  <a:schemeClr val="accent6"/>
                </a:solidFill>
              </a:rPr>
              <a:t>HEAR</a:t>
            </a:r>
            <a:r>
              <a:rPr lang="en-IE" b="1" dirty="0"/>
              <a:t>/</a:t>
            </a:r>
            <a:r>
              <a:rPr lang="en-IE" b="1" dirty="0">
                <a:solidFill>
                  <a:schemeClr val="accent3"/>
                </a:solidFill>
              </a:rPr>
              <a:t>DARE</a:t>
            </a:r>
            <a:r>
              <a:rPr lang="en-IE" dirty="0"/>
              <a:t> and meet the application criteria you may be offered a place even if you do not have enough Leaving Certificate points for your preferred course. CAO points 350, HEAR/DARE 340</a:t>
            </a:r>
            <a:endParaRPr lang="en-IE" b="1" dirty="0"/>
          </a:p>
          <a:p>
            <a:pPr marL="0" indent="0">
              <a:buNone/>
            </a:pPr>
            <a:endParaRPr lang="en-IE" b="1" dirty="0"/>
          </a:p>
          <a:p>
            <a:r>
              <a:rPr lang="en-IE" b="1" dirty="0"/>
              <a:t>You still need to meet the minimum entry requirements </a:t>
            </a:r>
            <a:r>
              <a:rPr lang="en-IE" dirty="0"/>
              <a:t>and any specific programme requirements before being considered for a </a:t>
            </a:r>
            <a:r>
              <a:rPr lang="en-IE" b="1" dirty="0">
                <a:solidFill>
                  <a:schemeClr val="accent6"/>
                </a:solidFill>
              </a:rPr>
              <a:t>HEAR</a:t>
            </a:r>
            <a:r>
              <a:rPr lang="en-IE" b="1" dirty="0"/>
              <a:t>/</a:t>
            </a:r>
            <a:r>
              <a:rPr lang="en-IE" b="1" dirty="0">
                <a:solidFill>
                  <a:srgbClr val="92D050"/>
                </a:solidFill>
              </a:rPr>
              <a:t>DARE</a:t>
            </a:r>
            <a:endParaRPr lang="en-IE" dirty="0"/>
          </a:p>
          <a:p>
            <a:pPr marL="0" indent="0">
              <a:buNone/>
            </a:pPr>
            <a:endParaRPr lang="en-IE" dirty="0"/>
          </a:p>
          <a:p>
            <a:r>
              <a:rPr lang="en-IE" dirty="0"/>
              <a:t>Each of the colleges set aside a </a:t>
            </a:r>
            <a:r>
              <a:rPr lang="en-IE" b="1" dirty="0"/>
              <a:t>quota of places </a:t>
            </a:r>
            <a:r>
              <a:rPr lang="en-IE" dirty="0"/>
              <a:t>for </a:t>
            </a:r>
            <a:r>
              <a:rPr lang="en-IE" b="1" dirty="0">
                <a:solidFill>
                  <a:schemeClr val="accent6"/>
                </a:solidFill>
              </a:rPr>
              <a:t>HEAR</a:t>
            </a:r>
            <a:r>
              <a:rPr lang="en-IE" b="1" dirty="0"/>
              <a:t>/</a:t>
            </a:r>
            <a:r>
              <a:rPr lang="en-IE" b="1" dirty="0">
                <a:solidFill>
                  <a:srgbClr val="92D050"/>
                </a:solidFill>
              </a:rPr>
              <a:t>DARE</a:t>
            </a:r>
            <a:r>
              <a:rPr lang="en-IE" dirty="0"/>
              <a:t> students each year. </a:t>
            </a:r>
          </a:p>
          <a:p>
            <a:endParaRPr lang="en-IE" dirty="0"/>
          </a:p>
          <a:p>
            <a:endParaRPr lang="en-IE" dirty="0"/>
          </a:p>
          <a:p>
            <a:pPr marL="0" indent="0">
              <a:buNone/>
            </a:pPr>
            <a:br>
              <a:rPr lang="en-IE" dirty="0"/>
            </a:br>
            <a:endParaRPr lang="en-IE" b="1" dirty="0"/>
          </a:p>
        </p:txBody>
      </p:sp>
    </p:spTree>
    <p:extLst>
      <p:ext uri="{BB962C8B-B14F-4D97-AF65-F5344CB8AC3E}">
        <p14:creationId xmlns:p14="http://schemas.microsoft.com/office/powerpoint/2010/main" val="33478319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79969-736A-6FD2-B032-0793D624AEC1}"/>
              </a:ext>
            </a:extLst>
          </p:cNvPr>
          <p:cNvSpPr>
            <a:spLocks noGrp="1"/>
          </p:cNvSpPr>
          <p:nvPr>
            <p:ph type="ctrTitle"/>
          </p:nvPr>
        </p:nvSpPr>
        <p:spPr>
          <a:xfrm>
            <a:off x="2666264" y="-99392"/>
            <a:ext cx="6670096" cy="1656184"/>
          </a:xfrm>
        </p:spPr>
        <p:txBody>
          <a:bodyPr spcFirstLastPara="1" vert="horz" wrap="square" lIns="68569" tIns="34275" rIns="68569" bIns="34275" rtlCol="0" anchor="b" anchorCtr="0">
            <a:normAutofit/>
          </a:bodyPr>
          <a:lstStyle/>
          <a:p>
            <a:r>
              <a:rPr lang="en-US" sz="2400" dirty="0"/>
              <a:t>Map showing higher education institutions participating in HEAR and DARE</a:t>
            </a:r>
            <a:br>
              <a:rPr lang="en-US" dirty="0"/>
            </a:br>
            <a:endParaRPr lang="en-IE" dirty="0"/>
          </a:p>
        </p:txBody>
      </p:sp>
      <p:pic>
        <p:nvPicPr>
          <p:cNvPr id="11" name="Picture 10" descr="A map of Ireland with a list of colleges and universities that participate in the HEAR and DARE admissions routes. ">
            <a:extLst>
              <a:ext uri="{FF2B5EF4-FFF2-40B4-BE49-F238E27FC236}">
                <a16:creationId xmlns:a16="http://schemas.microsoft.com/office/drawing/2014/main" id="{8D55AECD-6BBC-AFAB-BD12-E0DE496C0FEB}"/>
              </a:ext>
            </a:extLst>
          </p:cNvPr>
          <p:cNvPicPr>
            <a:picLocks noChangeAspect="1"/>
          </p:cNvPicPr>
          <p:nvPr/>
        </p:nvPicPr>
        <p:blipFill>
          <a:blip r:embed="rId2"/>
          <a:stretch>
            <a:fillRect/>
          </a:stretch>
        </p:blipFill>
        <p:spPr>
          <a:xfrm>
            <a:off x="1522528" y="857251"/>
            <a:ext cx="9145472" cy="5142672"/>
          </a:xfrm>
          <a:prstGeom prst="rect">
            <a:avLst/>
          </a:prstGeom>
        </p:spPr>
      </p:pic>
    </p:spTree>
    <p:extLst>
      <p:ext uri="{BB962C8B-B14F-4D97-AF65-F5344CB8AC3E}">
        <p14:creationId xmlns:p14="http://schemas.microsoft.com/office/powerpoint/2010/main" val="3562750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1988840"/>
            <a:ext cx="8229600" cy="1143000"/>
          </a:xfrm>
        </p:spPr>
        <p:txBody>
          <a:bodyPr/>
          <a:lstStyle/>
          <a:p>
            <a:r>
              <a:rPr lang="en-IE" b="1" dirty="0">
                <a:solidFill>
                  <a:schemeClr val="accent6"/>
                </a:solidFill>
              </a:rPr>
              <a:t>HEAR Application</a:t>
            </a:r>
          </a:p>
        </p:txBody>
      </p:sp>
    </p:spTree>
    <p:extLst>
      <p:ext uri="{BB962C8B-B14F-4D97-AF65-F5344CB8AC3E}">
        <p14:creationId xmlns:p14="http://schemas.microsoft.com/office/powerpoint/2010/main" val="14716131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78098"/>
          </a:xfrm>
        </p:spPr>
        <p:txBody>
          <a:bodyPr>
            <a:normAutofit/>
          </a:bodyPr>
          <a:lstStyle/>
          <a:p>
            <a:r>
              <a:rPr lang="en-IE" sz="2800" b="1" dirty="0">
                <a:solidFill>
                  <a:schemeClr val="accent6"/>
                </a:solidFill>
              </a:rPr>
              <a:t>How do I know if I’m eligible to apply to HEAR </a:t>
            </a:r>
          </a:p>
        </p:txBody>
      </p:sp>
      <p:sp>
        <p:nvSpPr>
          <p:cNvPr id="5" name="Content Placeholder 4"/>
          <p:cNvSpPr>
            <a:spLocks noGrp="1"/>
          </p:cNvSpPr>
          <p:nvPr>
            <p:ph idx="1"/>
          </p:nvPr>
        </p:nvSpPr>
        <p:spPr>
          <a:xfrm>
            <a:off x="1703512" y="980730"/>
            <a:ext cx="8784976" cy="5145435"/>
          </a:xfrm>
        </p:spPr>
        <p:txBody>
          <a:bodyPr>
            <a:noAutofit/>
          </a:bodyPr>
          <a:lstStyle/>
          <a:p>
            <a:r>
              <a:rPr lang="en-IE" b="1" dirty="0"/>
              <a:t>*Indicator 1 - Low Income </a:t>
            </a:r>
            <a:r>
              <a:rPr lang="en-IE" sz="2000" b="1" dirty="0"/>
              <a:t>(Must have Indicator 1 plus correct combination of 2 other indicators)</a:t>
            </a:r>
          </a:p>
          <a:p>
            <a:pPr marL="0" indent="0">
              <a:buNone/>
            </a:pPr>
            <a:r>
              <a:rPr lang="en-IE" dirty="0"/>
              <a:t>Is the household income below the HEAR Income threshold in 2023? €46790 fewer than 4 dependant children</a:t>
            </a:r>
          </a:p>
          <a:p>
            <a:r>
              <a:rPr lang="en-IE" b="1" dirty="0"/>
              <a:t>Indicator 2 - Medical Card</a:t>
            </a:r>
          </a:p>
          <a:p>
            <a:pPr marL="0" indent="0">
              <a:buNone/>
            </a:pPr>
            <a:r>
              <a:rPr lang="en-IE" dirty="0"/>
              <a:t>Your family has a Medical Card/GP Visit Card </a:t>
            </a:r>
            <a:r>
              <a:rPr lang="en-IE" b="1" dirty="0"/>
              <a:t>in date on 31st December 2024.</a:t>
            </a:r>
            <a:endParaRPr lang="en-IE" dirty="0"/>
          </a:p>
          <a:p>
            <a:r>
              <a:rPr lang="en-IE" b="1" dirty="0"/>
              <a:t>Indicator 3 - Social Welfare</a:t>
            </a:r>
          </a:p>
          <a:p>
            <a:pPr marL="0" indent="0">
              <a:buNone/>
            </a:pPr>
            <a:r>
              <a:rPr lang="en-IE" dirty="0"/>
              <a:t>Is the applicant’s parent(s) or guardian in receipt of a means-tested social welfare payment for a </a:t>
            </a:r>
            <a:r>
              <a:rPr lang="en-IE" b="1" dirty="0"/>
              <a:t>minimum of 26 weeks in 2023.</a:t>
            </a:r>
          </a:p>
          <a:p>
            <a:pPr marL="0" indent="0">
              <a:buNone/>
            </a:pPr>
            <a:endParaRPr lang="en-IE" sz="2400" dirty="0"/>
          </a:p>
        </p:txBody>
      </p:sp>
    </p:spTree>
    <p:extLst>
      <p:ext uri="{BB962C8B-B14F-4D97-AF65-F5344CB8AC3E}">
        <p14:creationId xmlns:p14="http://schemas.microsoft.com/office/powerpoint/2010/main" val="29281011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9536" y="116632"/>
            <a:ext cx="8435280" cy="6408712"/>
          </a:xfrm>
        </p:spPr>
        <p:txBody>
          <a:bodyPr>
            <a:noAutofit/>
          </a:bodyPr>
          <a:lstStyle/>
          <a:p>
            <a:r>
              <a:rPr lang="en-IE" b="1" dirty="0"/>
              <a:t>Indicator 4 - Socio-Economic Grouping (based on occupation and employment status)</a:t>
            </a:r>
          </a:p>
          <a:p>
            <a:pPr marL="0" indent="0">
              <a:buNone/>
            </a:pPr>
            <a:r>
              <a:rPr lang="en-IE" dirty="0"/>
              <a:t>Is the applicant a member of a </a:t>
            </a:r>
            <a:r>
              <a:rPr lang="en-IE" b="1" dirty="0"/>
              <a:t>group underrepresented in higher education</a:t>
            </a:r>
            <a:r>
              <a:rPr lang="en-IE" dirty="0"/>
              <a:t> i.e. non-manual workers, semi and unskilled workers.</a:t>
            </a:r>
          </a:p>
          <a:p>
            <a:r>
              <a:rPr lang="en-IE" b="1" dirty="0"/>
              <a:t>*Indicator 5 - DEIS School </a:t>
            </a:r>
            <a:r>
              <a:rPr lang="en-IE" sz="2000" b="1" dirty="0"/>
              <a:t>(Every St Ailbe’s Student)</a:t>
            </a:r>
          </a:p>
          <a:p>
            <a:pPr marL="0" indent="0">
              <a:buNone/>
            </a:pPr>
            <a:r>
              <a:rPr lang="en-IE" dirty="0"/>
              <a:t>“DEIS” scheme (Delivering Equality of Opportunity in Schools) for the duration of their second level education.</a:t>
            </a:r>
          </a:p>
          <a:p>
            <a:r>
              <a:rPr lang="en-IE" b="1" dirty="0"/>
              <a:t>Indicator 6 - Geographical Area</a:t>
            </a:r>
          </a:p>
          <a:p>
            <a:pPr marL="0" indent="0">
              <a:buNone/>
            </a:pPr>
            <a:r>
              <a:rPr lang="en-IE" dirty="0"/>
              <a:t>Does the applicant live in an area of concentrated disadvantage – high unemployment and poverty, or a small proportion of adults attend third level education.</a:t>
            </a:r>
          </a:p>
          <a:p>
            <a:pPr marL="0" indent="0">
              <a:buNone/>
            </a:pPr>
            <a:r>
              <a:rPr lang="en-GB" dirty="0"/>
              <a:t>Search for </a:t>
            </a:r>
            <a:r>
              <a:rPr lang="en-GB" dirty="0" err="1"/>
              <a:t>Pobal</a:t>
            </a:r>
            <a:r>
              <a:rPr lang="en-GB" dirty="0"/>
              <a:t> maps deprivation</a:t>
            </a:r>
            <a:endParaRPr lang="en-IE" dirty="0"/>
          </a:p>
          <a:p>
            <a:pPr marL="0" indent="0">
              <a:buNone/>
            </a:pPr>
            <a:endParaRPr lang="en-IE" dirty="0"/>
          </a:p>
        </p:txBody>
      </p:sp>
    </p:spTree>
    <p:extLst>
      <p:ext uri="{BB962C8B-B14F-4D97-AF65-F5344CB8AC3E}">
        <p14:creationId xmlns:p14="http://schemas.microsoft.com/office/powerpoint/2010/main" val="438955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03512" y="1207030"/>
            <a:ext cx="8856984" cy="5643330"/>
          </a:xfrm>
          <a:prstGeom prst="rect">
            <a:avLst/>
          </a:prstGeom>
        </p:spPr>
      </p:pic>
    </p:spTree>
    <p:extLst>
      <p:ext uri="{BB962C8B-B14F-4D97-AF65-F5344CB8AC3E}">
        <p14:creationId xmlns:p14="http://schemas.microsoft.com/office/powerpoint/2010/main" val="9176775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3552" y="260649"/>
            <a:ext cx="8229600" cy="6120680"/>
          </a:xfrm>
        </p:spPr>
        <p:txBody>
          <a:bodyPr>
            <a:normAutofit fontScale="70000" lnSpcReduction="20000"/>
          </a:bodyPr>
          <a:lstStyle/>
          <a:p>
            <a:pPr marL="0" indent="0">
              <a:buNone/>
            </a:pPr>
            <a:endParaRPr lang="en-IE" dirty="0"/>
          </a:p>
          <a:p>
            <a:pPr marL="0" indent="0">
              <a:buNone/>
            </a:pPr>
            <a:r>
              <a:rPr lang="en-IE" sz="4000" b="1" dirty="0">
                <a:solidFill>
                  <a:schemeClr val="accent6"/>
                </a:solidFill>
              </a:rPr>
              <a:t>The combinations of Indicators for eligibility are:</a:t>
            </a:r>
          </a:p>
          <a:p>
            <a:pPr marL="0" indent="0">
              <a:buNone/>
            </a:pPr>
            <a:endParaRPr lang="en-IE" sz="4000" dirty="0"/>
          </a:p>
          <a:p>
            <a:pPr marL="0" indent="0">
              <a:buNone/>
            </a:pPr>
            <a:r>
              <a:rPr lang="en-IE" sz="4000" b="1" dirty="0"/>
              <a:t>	</a:t>
            </a:r>
            <a:r>
              <a:rPr lang="en-IE" sz="4000" b="1" dirty="0">
                <a:solidFill>
                  <a:srgbClr val="FF0000"/>
                </a:solidFill>
              </a:rPr>
              <a:t>1</a:t>
            </a:r>
            <a:r>
              <a:rPr lang="en-IE" sz="4000" b="1" dirty="0"/>
              <a:t>+ 2 + </a:t>
            </a:r>
          </a:p>
          <a:p>
            <a:pPr marL="0" indent="0">
              <a:buNone/>
            </a:pPr>
            <a:r>
              <a:rPr lang="en-IE" sz="4000" b="1" dirty="0"/>
              <a:t>	4 or </a:t>
            </a:r>
            <a:r>
              <a:rPr lang="en-IE" sz="4000" b="1" dirty="0">
                <a:solidFill>
                  <a:srgbClr val="FF0000"/>
                </a:solidFill>
              </a:rPr>
              <a:t>5</a:t>
            </a:r>
            <a:r>
              <a:rPr lang="en-IE" sz="4000" b="1" dirty="0"/>
              <a:t> or 6</a:t>
            </a:r>
          </a:p>
          <a:p>
            <a:pPr marL="0" indent="0">
              <a:buNone/>
            </a:pPr>
            <a:endParaRPr lang="en-IE" sz="4000" b="1" dirty="0"/>
          </a:p>
          <a:p>
            <a:pPr marL="0" indent="0">
              <a:buNone/>
            </a:pPr>
            <a:r>
              <a:rPr lang="en-IE" sz="4000" b="1" dirty="0"/>
              <a:t>	</a:t>
            </a:r>
            <a:r>
              <a:rPr lang="en-IE" sz="4000" b="1" dirty="0">
                <a:solidFill>
                  <a:srgbClr val="FF0000"/>
                </a:solidFill>
              </a:rPr>
              <a:t>1</a:t>
            </a:r>
            <a:r>
              <a:rPr lang="en-IE" sz="4000" b="1" dirty="0"/>
              <a:t>+ 3 + </a:t>
            </a:r>
          </a:p>
          <a:p>
            <a:pPr marL="0" indent="0">
              <a:buNone/>
            </a:pPr>
            <a:r>
              <a:rPr lang="en-IE" sz="4000" b="1" dirty="0"/>
              <a:t>	4 or </a:t>
            </a:r>
            <a:r>
              <a:rPr lang="en-IE" sz="4000" b="1" dirty="0">
                <a:solidFill>
                  <a:srgbClr val="FF0000"/>
                </a:solidFill>
              </a:rPr>
              <a:t>5</a:t>
            </a:r>
            <a:r>
              <a:rPr lang="en-IE" sz="4000" b="1" dirty="0"/>
              <a:t> or 6</a:t>
            </a:r>
          </a:p>
          <a:p>
            <a:pPr marL="0" indent="0">
              <a:buNone/>
            </a:pPr>
            <a:endParaRPr lang="en-IE" sz="4000" b="1" dirty="0"/>
          </a:p>
          <a:p>
            <a:pPr marL="0" indent="0">
              <a:buNone/>
            </a:pPr>
            <a:r>
              <a:rPr lang="en-IE" sz="4000" b="1" dirty="0"/>
              <a:t>	</a:t>
            </a:r>
            <a:r>
              <a:rPr lang="en-IE" sz="4000" b="1" dirty="0">
                <a:solidFill>
                  <a:srgbClr val="FF0000"/>
                </a:solidFill>
              </a:rPr>
              <a:t>1</a:t>
            </a:r>
            <a:r>
              <a:rPr lang="en-IE" sz="4000" b="1" dirty="0"/>
              <a:t>+ 4 + </a:t>
            </a:r>
          </a:p>
          <a:p>
            <a:pPr marL="0" indent="0">
              <a:buNone/>
            </a:pPr>
            <a:r>
              <a:rPr lang="en-IE" sz="4000" b="1" dirty="0"/>
              <a:t>	</a:t>
            </a:r>
            <a:r>
              <a:rPr lang="en-IE" sz="4000" b="1" dirty="0">
                <a:solidFill>
                  <a:srgbClr val="FF0000"/>
                </a:solidFill>
              </a:rPr>
              <a:t>5</a:t>
            </a:r>
            <a:r>
              <a:rPr lang="en-IE" sz="4000" b="1" dirty="0"/>
              <a:t> or 6</a:t>
            </a:r>
          </a:p>
          <a:p>
            <a:pPr marL="0" indent="0">
              <a:buNone/>
            </a:pPr>
            <a:endParaRPr lang="en-IE" sz="4000" b="1" dirty="0"/>
          </a:p>
          <a:p>
            <a:pPr marL="0" indent="0">
              <a:buNone/>
            </a:pPr>
            <a:r>
              <a:rPr lang="en-IE" sz="4000" b="1" dirty="0"/>
              <a:t>	</a:t>
            </a:r>
            <a:r>
              <a:rPr lang="en-IE" sz="4000" b="1" dirty="0">
                <a:solidFill>
                  <a:srgbClr val="FF0000"/>
                </a:solidFill>
              </a:rPr>
              <a:t>1</a:t>
            </a:r>
            <a:r>
              <a:rPr lang="en-IE" sz="4000" b="1" dirty="0"/>
              <a:t>+ </a:t>
            </a:r>
          </a:p>
          <a:p>
            <a:pPr marL="0" indent="0">
              <a:buNone/>
            </a:pPr>
            <a:r>
              <a:rPr lang="en-IE" sz="4000" b="1" dirty="0"/>
              <a:t>	</a:t>
            </a:r>
            <a:r>
              <a:rPr lang="en-IE" sz="4000" b="1" dirty="0">
                <a:solidFill>
                  <a:srgbClr val="FF0000"/>
                </a:solidFill>
              </a:rPr>
              <a:t>5</a:t>
            </a:r>
            <a:r>
              <a:rPr lang="en-IE" sz="4000" b="1" dirty="0"/>
              <a:t> + 6</a:t>
            </a:r>
          </a:p>
        </p:txBody>
      </p:sp>
      <p:sp>
        <p:nvSpPr>
          <p:cNvPr id="4" name="Rectangle 3"/>
          <p:cNvSpPr/>
          <p:nvPr/>
        </p:nvSpPr>
        <p:spPr>
          <a:xfrm>
            <a:off x="2999656" y="1405125"/>
            <a:ext cx="1584176" cy="1080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Rectangle 5"/>
          <p:cNvSpPr/>
          <p:nvPr/>
        </p:nvSpPr>
        <p:spPr>
          <a:xfrm>
            <a:off x="2999656" y="2780929"/>
            <a:ext cx="1584176" cy="9361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7" name="Rectangle 6"/>
          <p:cNvSpPr/>
          <p:nvPr/>
        </p:nvSpPr>
        <p:spPr>
          <a:xfrm>
            <a:off x="2999656" y="4079294"/>
            <a:ext cx="1224136"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Rectangle 7"/>
          <p:cNvSpPr/>
          <p:nvPr/>
        </p:nvSpPr>
        <p:spPr>
          <a:xfrm>
            <a:off x="2999656" y="5301208"/>
            <a:ext cx="1224136" cy="93610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TextBox 8"/>
          <p:cNvSpPr txBox="1"/>
          <p:nvPr/>
        </p:nvSpPr>
        <p:spPr>
          <a:xfrm>
            <a:off x="4871864" y="1556793"/>
            <a:ext cx="5472608" cy="2308324"/>
          </a:xfrm>
          <a:prstGeom prst="rect">
            <a:avLst/>
          </a:prstGeom>
          <a:noFill/>
        </p:spPr>
        <p:txBody>
          <a:bodyPr wrap="square" rtlCol="0">
            <a:spAutoFit/>
          </a:bodyPr>
          <a:lstStyle/>
          <a:p>
            <a:r>
              <a:rPr lang="en-IE" b="1" dirty="0"/>
              <a:t>INDICATORS</a:t>
            </a:r>
          </a:p>
          <a:p>
            <a:r>
              <a:rPr lang="en-IE" b="1" dirty="0">
                <a:solidFill>
                  <a:srgbClr val="FF0000"/>
                </a:solidFill>
              </a:rPr>
              <a:t>1</a:t>
            </a:r>
            <a:r>
              <a:rPr lang="en-IE" dirty="0">
                <a:solidFill>
                  <a:srgbClr val="FF0000"/>
                </a:solidFill>
              </a:rPr>
              <a:t> </a:t>
            </a:r>
            <a:r>
              <a:rPr lang="en-IE" dirty="0"/>
              <a:t>Income €46790</a:t>
            </a:r>
          </a:p>
          <a:p>
            <a:r>
              <a:rPr lang="en-IE" b="1" dirty="0"/>
              <a:t>2</a:t>
            </a:r>
            <a:r>
              <a:rPr lang="en-IE" dirty="0"/>
              <a:t> Medical/GP Visit Card</a:t>
            </a:r>
          </a:p>
          <a:p>
            <a:r>
              <a:rPr lang="en-IE" b="1" dirty="0"/>
              <a:t>3 </a:t>
            </a:r>
            <a:r>
              <a:rPr lang="en-IE" dirty="0"/>
              <a:t>Social Welfare Payment (26 </a:t>
            </a:r>
            <a:r>
              <a:rPr lang="en-IE" dirty="0" err="1"/>
              <a:t>wks</a:t>
            </a:r>
            <a:r>
              <a:rPr lang="en-IE" dirty="0"/>
              <a:t> 2023)</a:t>
            </a:r>
          </a:p>
          <a:p>
            <a:r>
              <a:rPr lang="en-IE" b="1" dirty="0"/>
              <a:t>4 </a:t>
            </a:r>
            <a:r>
              <a:rPr lang="en-IE" dirty="0"/>
              <a:t>Socio-economic Group (non-manual, semi &amp; unskilled manual workers)</a:t>
            </a:r>
          </a:p>
          <a:p>
            <a:r>
              <a:rPr lang="en-IE" b="1" dirty="0">
                <a:solidFill>
                  <a:srgbClr val="FF0000"/>
                </a:solidFill>
              </a:rPr>
              <a:t>5</a:t>
            </a:r>
            <a:r>
              <a:rPr lang="en-IE" dirty="0">
                <a:solidFill>
                  <a:srgbClr val="FF0000"/>
                </a:solidFill>
              </a:rPr>
              <a:t> </a:t>
            </a:r>
            <a:r>
              <a:rPr lang="en-IE" dirty="0"/>
              <a:t>DEIS School</a:t>
            </a:r>
          </a:p>
          <a:p>
            <a:r>
              <a:rPr lang="en-IE" b="1" dirty="0"/>
              <a:t>6</a:t>
            </a:r>
            <a:r>
              <a:rPr lang="en-IE" dirty="0"/>
              <a:t> Concentrated Disadvantage</a:t>
            </a:r>
          </a:p>
        </p:txBody>
      </p:sp>
    </p:spTree>
    <p:extLst>
      <p:ext uri="{BB962C8B-B14F-4D97-AF65-F5344CB8AC3E}">
        <p14:creationId xmlns:p14="http://schemas.microsoft.com/office/powerpoint/2010/main" val="7740757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5683" y="2041745"/>
            <a:ext cx="7886700" cy="3263504"/>
          </a:xfrm>
        </p:spPr>
        <p:txBody>
          <a:bodyPr>
            <a:normAutofit/>
          </a:bodyPr>
          <a:lstStyle/>
          <a:p>
            <a:pPr lvl="2">
              <a:lnSpc>
                <a:spcPct val="150000"/>
              </a:lnSpc>
            </a:pPr>
            <a:endParaRPr lang="en-US" dirty="0">
              <a:latin typeface="Tahoma" panose="020B0604030504040204" pitchFamily="34" charset="0"/>
              <a:ea typeface="Tahoma" panose="020B0604030504040204" pitchFamily="34" charset="0"/>
              <a:cs typeface="Tahoma" panose="020B0604030504040204" pitchFamily="34" charset="0"/>
            </a:endParaRPr>
          </a:p>
          <a:p>
            <a:pPr>
              <a:lnSpc>
                <a:spcPct val="150000"/>
              </a:lnSpc>
              <a:buClr>
                <a:srgbClr val="0070C0"/>
              </a:buClr>
              <a:buFont typeface="Arial" pitchFamily="34" charset="0"/>
              <a:buChar char="•"/>
            </a:pPr>
            <a:endParaRPr lang="en-US" sz="1950" dirty="0">
              <a:latin typeface="Tahoma" panose="020B0604030504040204" pitchFamily="34" charset="0"/>
              <a:ea typeface="Tahoma" panose="020B0604030504040204" pitchFamily="34" charset="0"/>
              <a:cs typeface="Tahoma" panose="020B0604030504040204" pitchFamily="34" charset="0"/>
            </a:endParaRPr>
          </a:p>
          <a:p>
            <a:pPr>
              <a:lnSpc>
                <a:spcPct val="150000"/>
              </a:lnSpc>
              <a:buClr>
                <a:srgbClr val="0070C0"/>
              </a:buClr>
              <a:buNone/>
            </a:pPr>
            <a:endParaRPr lang="en-US" sz="195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828800" y="2173982"/>
            <a:ext cx="5125617" cy="3580467"/>
          </a:xfrm>
          <a:prstGeom prst="rect">
            <a:avLst/>
          </a:prstGeom>
          <a:noFill/>
        </p:spPr>
        <p:txBody>
          <a:bodyPr wrap="square" rtlCol="0">
            <a:spAutoFit/>
          </a:bodyPr>
          <a:lstStyle/>
          <a:p>
            <a:pPr marL="273844" indent="-273844">
              <a:lnSpc>
                <a:spcPct val="150000"/>
              </a:lnSpc>
              <a:spcBef>
                <a:spcPts val="150"/>
              </a:spcBef>
              <a:buFontTx/>
              <a:buAutoNum type="arabicPeriod"/>
              <a:defRPr/>
            </a:pPr>
            <a:r>
              <a:rPr lang="en-IE" sz="1500" dirty="0">
                <a:solidFill>
                  <a:prstClr val="black"/>
                </a:solidFill>
                <a:latin typeface="Tahoma" panose="020B0604030504040204" pitchFamily="34" charset="0"/>
                <a:ea typeface="Tahoma" panose="020B0604030504040204" pitchFamily="34" charset="0"/>
                <a:cs typeface="Tahoma" panose="020B0604030504040204" pitchFamily="34" charset="0"/>
              </a:rPr>
              <a:t>Apply to CAO at </a:t>
            </a:r>
            <a:r>
              <a:rPr lang="en-IE" sz="1500" b="1" dirty="0">
                <a:solidFill>
                  <a:srgbClr val="2D2D8A"/>
                </a:solidFill>
                <a:latin typeface="Tahoma" panose="020B0604030504040204" pitchFamily="34" charset="0"/>
                <a:ea typeface="Tahoma" panose="020B0604030504040204" pitchFamily="34" charset="0"/>
                <a:cs typeface="Tahoma" panose="020B0604030504040204" pitchFamily="34" charset="0"/>
              </a:rPr>
              <a:t>www.cao.ie</a:t>
            </a:r>
            <a:r>
              <a:rPr lang="en-IE" sz="1500" dirty="0">
                <a:solidFill>
                  <a:srgbClr val="CC0066"/>
                </a:solidFill>
                <a:latin typeface="Tahoma" panose="020B0604030504040204" pitchFamily="34" charset="0"/>
                <a:ea typeface="Tahoma" panose="020B0604030504040204" pitchFamily="34" charset="0"/>
                <a:cs typeface="Tahoma" panose="020B0604030504040204" pitchFamily="34" charset="0"/>
              </a:rPr>
              <a:t> </a:t>
            </a:r>
            <a:r>
              <a:rPr lang="en-IE" sz="1500" dirty="0">
                <a:solidFill>
                  <a:prstClr val="black"/>
                </a:solidFill>
                <a:latin typeface="Tahoma" panose="020B0604030504040204" pitchFamily="34" charset="0"/>
                <a:ea typeface="Tahoma" panose="020B0604030504040204" pitchFamily="34" charset="0"/>
                <a:cs typeface="Tahoma" panose="020B0604030504040204" pitchFamily="34" charset="0"/>
              </a:rPr>
              <a:t>by </a:t>
            </a:r>
            <a:r>
              <a:rPr lang="en-IE" sz="1500" b="1" dirty="0">
                <a:solidFill>
                  <a:srgbClr val="2D2D8A"/>
                </a:solidFill>
                <a:latin typeface="Tahoma" panose="020B0604030504040204" pitchFamily="34" charset="0"/>
                <a:ea typeface="Tahoma" panose="020B0604030504040204" pitchFamily="34" charset="0"/>
                <a:cs typeface="Tahoma" panose="020B0604030504040204" pitchFamily="34" charset="0"/>
              </a:rPr>
              <a:t>1 February 2025.</a:t>
            </a:r>
            <a:endParaRPr lang="en-IE" sz="1500" dirty="0">
              <a:solidFill>
                <a:srgbClr val="2D2D8A"/>
              </a:solidFill>
              <a:latin typeface="Tahoma" panose="020B0604030504040204" pitchFamily="34" charset="0"/>
              <a:ea typeface="Tahoma" panose="020B0604030504040204" pitchFamily="34" charset="0"/>
              <a:cs typeface="Tahoma" panose="020B0604030504040204" pitchFamily="34" charset="0"/>
            </a:endParaRPr>
          </a:p>
          <a:p>
            <a:pPr marL="273844" indent="-273844">
              <a:lnSpc>
                <a:spcPct val="150000"/>
              </a:lnSpc>
              <a:spcBef>
                <a:spcPct val="0"/>
              </a:spcBef>
              <a:buFontTx/>
              <a:buAutoNum type="arabicPeriod"/>
              <a:defRPr/>
            </a:pPr>
            <a:r>
              <a:rPr lang="en-IE" sz="1500" dirty="0">
                <a:solidFill>
                  <a:prstClr val="black"/>
                </a:solidFill>
                <a:latin typeface="Tahoma" panose="020B0604030504040204" pitchFamily="34" charset="0"/>
                <a:ea typeface="Tahoma" panose="020B0604030504040204" pitchFamily="34" charset="0"/>
                <a:cs typeface="Tahoma" panose="020B0604030504040204" pitchFamily="34" charset="0"/>
              </a:rPr>
              <a:t>Review your HEAR Handbook </a:t>
            </a:r>
            <a:r>
              <a:rPr lang="en-IE" sz="1500" dirty="0">
                <a:solidFill>
                  <a:prstClr val="black"/>
                </a:solidFill>
                <a:latin typeface="Tahoma" panose="020B0604030504040204" pitchFamily="34" charset="0"/>
                <a:ea typeface="Tahoma" panose="020B0604030504040204" pitchFamily="34" charset="0"/>
                <a:cs typeface="Tahoma" panose="020B0604030504040204" pitchFamily="34" charset="0"/>
                <a:hlinkClick r:id="rId3"/>
              </a:rPr>
              <a:t>https://accesscollege.ie/wp-content/uploads/2023/09/HEAR-2024-Handbook-WEB-NEW.pdf</a:t>
            </a:r>
            <a:r>
              <a:rPr lang="en-IE" sz="15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IE" sz="75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73844" indent="-273844">
              <a:lnSpc>
                <a:spcPct val="150000"/>
              </a:lnSpc>
              <a:spcBef>
                <a:spcPct val="0"/>
              </a:spcBef>
              <a:defRPr/>
            </a:pPr>
            <a:r>
              <a:rPr lang="en-IE" sz="1500" dirty="0">
                <a:solidFill>
                  <a:prstClr val="black"/>
                </a:solidFill>
                <a:latin typeface="Tahoma" panose="020B0604030504040204" pitchFamily="34" charset="0"/>
                <a:ea typeface="Tahoma" panose="020B0604030504040204" pitchFamily="34" charset="0"/>
                <a:cs typeface="Tahoma" panose="020B0604030504040204" pitchFamily="34" charset="0"/>
              </a:rPr>
              <a:t>3.</a:t>
            </a:r>
            <a:r>
              <a:rPr lang="en-IE" sz="1500" dirty="0">
                <a:solidFill>
                  <a:srgbClr val="CC0066"/>
                </a:solidFill>
                <a:latin typeface="Tahoma" panose="020B0604030504040204" pitchFamily="34" charset="0"/>
                <a:ea typeface="Tahoma" panose="020B0604030504040204" pitchFamily="34" charset="0"/>
                <a:cs typeface="Tahoma" panose="020B0604030504040204" pitchFamily="34" charset="0"/>
              </a:rPr>
              <a:t>  </a:t>
            </a:r>
            <a:r>
              <a:rPr lang="en-IE" sz="1500" dirty="0">
                <a:solidFill>
                  <a:prstClr val="black"/>
                </a:solidFill>
                <a:latin typeface="Tahoma" panose="020B0604030504040204" pitchFamily="34" charset="0"/>
                <a:ea typeface="Tahoma" panose="020B0604030504040204" pitchFamily="34" charset="0"/>
                <a:cs typeface="Tahoma" panose="020B0604030504040204" pitchFamily="34" charset="0"/>
              </a:rPr>
              <a:t>Complete all elements of the online HEAR application form by</a:t>
            </a:r>
            <a:r>
              <a:rPr lang="en-IE" sz="1500" b="1" dirty="0">
                <a:solidFill>
                  <a:srgbClr val="2D2D8A"/>
                </a:solidFill>
                <a:latin typeface="Tahoma" panose="020B0604030504040204" pitchFamily="34" charset="0"/>
                <a:ea typeface="Tahoma" panose="020B0604030504040204" pitchFamily="34" charset="0"/>
                <a:cs typeface="Tahoma" panose="020B0604030504040204" pitchFamily="34" charset="0"/>
              </a:rPr>
              <a:t> 17:00 </a:t>
            </a:r>
            <a:r>
              <a:rPr lang="en-IE" sz="1500" dirty="0">
                <a:solidFill>
                  <a:prstClr val="black"/>
                </a:solidFill>
                <a:latin typeface="Tahoma" panose="020B0604030504040204" pitchFamily="34" charset="0"/>
                <a:ea typeface="Tahoma" panose="020B0604030504040204" pitchFamily="34" charset="0"/>
                <a:cs typeface="Tahoma" panose="020B0604030504040204" pitchFamily="34" charset="0"/>
              </a:rPr>
              <a:t>on </a:t>
            </a:r>
            <a:r>
              <a:rPr lang="en-IE" sz="1500" b="1" dirty="0">
                <a:solidFill>
                  <a:srgbClr val="2D2D8A"/>
                </a:solidFill>
                <a:latin typeface="Tahoma" panose="020B0604030504040204" pitchFamily="34" charset="0"/>
                <a:ea typeface="Tahoma" panose="020B0604030504040204" pitchFamily="34" charset="0"/>
                <a:cs typeface="Tahoma" panose="020B0604030504040204" pitchFamily="34" charset="0"/>
              </a:rPr>
              <a:t>1 March 2025.</a:t>
            </a:r>
            <a:endParaRPr lang="en-IE" sz="75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73844" indent="-273844">
              <a:lnSpc>
                <a:spcPct val="150000"/>
              </a:lnSpc>
              <a:spcBef>
                <a:spcPts val="150"/>
              </a:spcBef>
              <a:defRPr/>
            </a:pPr>
            <a:r>
              <a:rPr lang="en-IE" sz="1500" dirty="0">
                <a:solidFill>
                  <a:prstClr val="black"/>
                </a:solidFill>
                <a:latin typeface="Tahoma" panose="020B0604030504040204" pitchFamily="34" charset="0"/>
                <a:ea typeface="Tahoma" panose="020B0604030504040204" pitchFamily="34" charset="0"/>
                <a:cs typeface="Tahoma" panose="020B0604030504040204" pitchFamily="34" charset="0"/>
              </a:rPr>
              <a:t>4.  Submit </a:t>
            </a:r>
            <a:r>
              <a:rPr lang="en-IE" sz="1500" u="sng" dirty="0">
                <a:solidFill>
                  <a:prstClr val="black"/>
                </a:solidFill>
                <a:latin typeface="Tahoma" panose="020B0604030504040204" pitchFamily="34" charset="0"/>
                <a:ea typeface="Tahoma" panose="020B0604030504040204" pitchFamily="34" charset="0"/>
                <a:cs typeface="Tahoma" panose="020B0604030504040204" pitchFamily="34" charset="0"/>
              </a:rPr>
              <a:t>clear copies</a:t>
            </a:r>
            <a:r>
              <a:rPr lang="en-IE" sz="1500" dirty="0">
                <a:solidFill>
                  <a:prstClr val="black"/>
                </a:solidFill>
                <a:latin typeface="Tahoma" panose="020B0604030504040204" pitchFamily="34" charset="0"/>
                <a:ea typeface="Tahoma" panose="020B0604030504040204" pitchFamily="34" charset="0"/>
                <a:cs typeface="Tahoma" panose="020B0604030504040204" pitchFamily="34" charset="0"/>
              </a:rPr>
              <a:t> of supporting documents requested on your checklist to CAO by </a:t>
            </a:r>
            <a:r>
              <a:rPr lang="en-IE" sz="1500" b="1" dirty="0">
                <a:solidFill>
                  <a:srgbClr val="2D2D8A"/>
                </a:solidFill>
                <a:latin typeface="Tahoma" panose="020B0604030504040204" pitchFamily="34" charset="0"/>
                <a:ea typeface="Tahoma" panose="020B0604030504040204" pitchFamily="34" charset="0"/>
                <a:cs typeface="Tahoma" panose="020B0604030504040204" pitchFamily="34" charset="0"/>
              </a:rPr>
              <a:t>15 March 2025.</a:t>
            </a:r>
            <a:endParaRPr lang="en-IE" sz="1500" dirty="0">
              <a:solidFill>
                <a:srgbClr val="2D2D8A"/>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1921004" y="930520"/>
            <a:ext cx="3369833" cy="780470"/>
          </a:xfrm>
          <a:prstGeom prst="rect">
            <a:avLst/>
          </a:prstGeom>
        </p:spPr>
        <p:txBody>
          <a:bodyPr wrap="none">
            <a:spAutoFit/>
          </a:bodyPr>
          <a:lstStyle/>
          <a:p>
            <a:pPr>
              <a:lnSpc>
                <a:spcPct val="150000"/>
              </a:lnSpc>
              <a:spcBef>
                <a:spcPts val="900"/>
              </a:spcBef>
            </a:pPr>
            <a:r>
              <a:rPr lang="en-GB" sz="3450" kern="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How do I apply?</a:t>
            </a:r>
          </a:p>
        </p:txBody>
      </p:sp>
      <p:sp>
        <p:nvSpPr>
          <p:cNvPr id="11" name="Rectangle 10"/>
          <p:cNvSpPr/>
          <p:nvPr/>
        </p:nvSpPr>
        <p:spPr>
          <a:xfrm>
            <a:off x="1524000" y="5924290"/>
            <a:ext cx="9144000" cy="7646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7306" t="27178" r="16318" b="27177"/>
          <a:stretch/>
        </p:blipFill>
        <p:spPr>
          <a:xfrm>
            <a:off x="9561242" y="5520642"/>
            <a:ext cx="936702" cy="322068"/>
          </a:xfrm>
          <a:prstGeom prst="rect">
            <a:avLst/>
          </a:prstGeom>
        </p:spPr>
      </p:pic>
      <p:pic>
        <p:nvPicPr>
          <p:cNvPr id="1026" name="Picture 2" descr="Application Guides, Resources and Forms - Access Colle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6160" y="1219987"/>
            <a:ext cx="2961784" cy="4215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317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Habas de jalea Up Clos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solidFill>
            <a:srgbClr val="B44F4D"/>
          </a:solidFill>
          <a:ln>
            <a:solidFill>
              <a:srgbClr val="B44F4D"/>
            </a:solidFill>
          </a:ln>
        </p:spPr>
      </p:pic>
      <p:sp>
        <p:nvSpPr>
          <p:cNvPr id="3" name="Content Placeholder 1"/>
          <p:cNvSpPr txBox="1">
            <a:spLocks noGrp="1"/>
          </p:cNvSpPr>
          <p:nvPr>
            <p:ph idx="1"/>
          </p:nvPr>
        </p:nvSpPr>
        <p:spPr>
          <a:xfrm>
            <a:off x="2804805" y="131666"/>
            <a:ext cx="6606718" cy="6311983"/>
          </a:xfrm>
          <a:solidFill>
            <a:srgbClr val="B44F4D">
              <a:alpha val="89804"/>
            </a:srgbClr>
          </a:solidFill>
          <a:ln>
            <a:solidFill>
              <a:schemeClr val="bg1"/>
            </a:solidFill>
          </a:ln>
        </p:spPr>
        <p:txBody>
          <a:bodyPr vert="horz" lIns="68580" tIns="34290" rIns="68580" bIns="34290" rtlCol="0" anchor="ctr">
            <a:noAutofit/>
          </a:bodyPr>
          <a:lstStyle/>
          <a:p>
            <a:pPr marL="228600" indent="-228600" algn="ctr" defTabSz="514350">
              <a:spcBef>
                <a:spcPct val="0"/>
              </a:spcBef>
            </a:pPr>
            <a:r>
              <a:rPr lang="en-US" sz="3200" b="1" dirty="0">
                <a:solidFill>
                  <a:schemeClr val="bg1"/>
                </a:solidFill>
                <a:latin typeface="Calibri"/>
                <a:ea typeface="Yu Gothic Medium"/>
                <a:cs typeface="Calibri"/>
              </a:rPr>
              <a:t>FET courses</a:t>
            </a:r>
            <a:r>
              <a:rPr lang="en-US" sz="2400" b="1" dirty="0">
                <a:solidFill>
                  <a:schemeClr val="bg1"/>
                </a:solidFill>
                <a:latin typeface="Calibri"/>
                <a:ea typeface="Yu Gothic Medium"/>
                <a:cs typeface="Calibri"/>
              </a:rPr>
              <a:t>:</a:t>
            </a:r>
          </a:p>
          <a:p>
            <a:pPr marL="53975" indent="33020" algn="ctr" defTabSz="514350">
              <a:lnSpc>
                <a:spcPct val="150000"/>
              </a:lnSpc>
              <a:spcBef>
                <a:spcPct val="0"/>
              </a:spcBef>
            </a:pPr>
            <a:r>
              <a:rPr lang="en-US" sz="3200" dirty="0">
                <a:solidFill>
                  <a:schemeClr val="bg1"/>
                </a:solidFill>
                <a:latin typeface="Calibri"/>
                <a:ea typeface="Yu Gothic Medium"/>
                <a:cs typeface="Calibri"/>
              </a:rPr>
              <a:t>Offer a great </a:t>
            </a:r>
            <a:r>
              <a:rPr lang="en-US" sz="3200" b="1" u="sng" dirty="0">
                <a:solidFill>
                  <a:schemeClr val="bg1"/>
                </a:solidFill>
                <a:latin typeface="Calibri"/>
                <a:ea typeface="Yu Gothic Medium"/>
                <a:cs typeface="Calibri"/>
              </a:rPr>
              <a:t>variety</a:t>
            </a:r>
            <a:r>
              <a:rPr lang="en-US" sz="3200" dirty="0">
                <a:solidFill>
                  <a:schemeClr val="bg1"/>
                </a:solidFill>
                <a:latin typeface="Calibri"/>
                <a:ea typeface="Yu Gothic Medium"/>
                <a:cs typeface="Calibri"/>
              </a:rPr>
              <a:t> of courses in your locality, designed for </a:t>
            </a:r>
            <a:r>
              <a:rPr lang="en-US" sz="3200" b="1" u="sng" dirty="0">
                <a:solidFill>
                  <a:schemeClr val="bg1"/>
                </a:solidFill>
                <a:latin typeface="Calibri"/>
                <a:ea typeface="Yu Gothic Medium"/>
                <a:cs typeface="Calibri"/>
              </a:rPr>
              <a:t>the industry</a:t>
            </a:r>
            <a:r>
              <a:rPr lang="en-US" sz="3200" b="1" dirty="0">
                <a:solidFill>
                  <a:schemeClr val="bg1"/>
                </a:solidFill>
                <a:latin typeface="Calibri"/>
                <a:ea typeface="Yu Gothic Medium"/>
                <a:cs typeface="Calibri"/>
              </a:rPr>
              <a:t> </a:t>
            </a:r>
            <a:r>
              <a:rPr lang="en-US" sz="3200" dirty="0">
                <a:solidFill>
                  <a:schemeClr val="bg1"/>
                </a:solidFill>
                <a:latin typeface="Calibri"/>
                <a:ea typeface="Yu Gothic Medium"/>
                <a:cs typeface="Calibri"/>
              </a:rPr>
              <a:t>you want to get into. E.g. childcare</a:t>
            </a:r>
            <a:endParaRPr lang="en-US" sz="3200">
              <a:solidFill>
                <a:schemeClr val="bg1"/>
              </a:solidFill>
              <a:latin typeface="Calibri" panose="020F0502020204030204" pitchFamily="34" charset="0"/>
              <a:ea typeface="Yu Gothic Medium" panose="020B0500000000000000" pitchFamily="34" charset="-128"/>
              <a:cs typeface="Calibri"/>
            </a:endParaRPr>
          </a:p>
          <a:p>
            <a:pPr marL="53975" indent="33020" algn="ctr" defTabSz="514350">
              <a:lnSpc>
                <a:spcPct val="150000"/>
              </a:lnSpc>
              <a:spcBef>
                <a:spcPct val="0"/>
              </a:spcBef>
            </a:pPr>
            <a:r>
              <a:rPr lang="en-US" sz="2400" dirty="0">
                <a:solidFill>
                  <a:schemeClr val="bg1"/>
                </a:solidFill>
                <a:latin typeface="Calibri"/>
                <a:ea typeface="Yu Gothic Medium"/>
                <a:cs typeface="Calibri"/>
              </a:rPr>
              <a:t> </a:t>
            </a:r>
            <a:r>
              <a:rPr lang="en-US" sz="3200" dirty="0">
                <a:solidFill>
                  <a:schemeClr val="bg1"/>
                </a:solidFill>
                <a:latin typeface="Calibri"/>
                <a:ea typeface="Yu Gothic Medium"/>
                <a:cs typeface="Calibri"/>
              </a:rPr>
              <a:t>They are a qualification in their own right </a:t>
            </a:r>
            <a:endParaRPr lang="en-US" sz="3200">
              <a:solidFill>
                <a:schemeClr val="bg1"/>
              </a:solidFill>
              <a:latin typeface="Calibri" panose="020F0502020204030204" pitchFamily="34" charset="0"/>
              <a:ea typeface="Yu Gothic Medium" panose="020B0500000000000000" pitchFamily="34" charset="-128"/>
              <a:cs typeface="Calibri"/>
            </a:endParaRPr>
          </a:p>
          <a:p>
            <a:pPr marL="53975" indent="33020" algn="ctr" defTabSz="514350">
              <a:lnSpc>
                <a:spcPct val="150000"/>
              </a:lnSpc>
              <a:spcBef>
                <a:spcPct val="0"/>
              </a:spcBef>
            </a:pPr>
            <a:r>
              <a:rPr lang="en-US" sz="3200" dirty="0">
                <a:solidFill>
                  <a:schemeClr val="bg1"/>
                </a:solidFill>
                <a:latin typeface="Calibri"/>
                <a:ea typeface="Yu Gothic Medium"/>
                <a:cs typeface="Calibri"/>
              </a:rPr>
              <a:t>They can be an alternative </a:t>
            </a:r>
            <a:r>
              <a:rPr lang="en-US" sz="3200" b="1" u="sng" dirty="0">
                <a:solidFill>
                  <a:schemeClr val="bg1"/>
                </a:solidFill>
                <a:latin typeface="Calibri"/>
                <a:ea typeface="Yu Gothic Medium"/>
                <a:cs typeface="Calibri"/>
              </a:rPr>
              <a:t>route</a:t>
            </a:r>
            <a:r>
              <a:rPr lang="en-US" sz="3200" dirty="0">
                <a:solidFill>
                  <a:schemeClr val="bg1"/>
                </a:solidFill>
                <a:latin typeface="Calibri"/>
                <a:ea typeface="Yu Gothic Medium"/>
                <a:cs typeface="Calibri"/>
              </a:rPr>
              <a:t> into university or college. </a:t>
            </a:r>
            <a:endParaRPr lang="en-US" sz="3200">
              <a:solidFill>
                <a:schemeClr val="bg1"/>
              </a:solidFill>
              <a:latin typeface="Calibri" panose="020F0502020204030204" pitchFamily="34" charset="0"/>
              <a:ea typeface="Yu Gothic Medium" panose="020B0500000000000000" pitchFamily="34" charset="-128"/>
              <a:cs typeface="Calibri"/>
            </a:endParaRPr>
          </a:p>
        </p:txBody>
      </p:sp>
    </p:spTree>
    <p:extLst>
      <p:ext uri="{BB962C8B-B14F-4D97-AF65-F5344CB8AC3E}">
        <p14:creationId xmlns:p14="http://schemas.microsoft.com/office/powerpoint/2010/main" val="1011151012"/>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2801543" y="2294338"/>
            <a:ext cx="6637734" cy="3278965"/>
          </a:xfrm>
          <a:prstGeom prst="rect">
            <a:avLst/>
          </a:prstGeom>
        </p:spPr>
        <p:txBody>
          <a:bodyPr vert="horz" lIns="68580" tIns="34290" rIns="68580" bIns="34290" rtlCol="0">
            <a:normAutofit/>
          </a:bodyPr>
          <a:lstStyle/>
          <a:p>
            <a:pPr marL="495300" indent="-495300" defTabSz="342900">
              <a:lnSpc>
                <a:spcPct val="80000"/>
              </a:lnSpc>
              <a:spcBef>
                <a:spcPct val="20000"/>
              </a:spcBef>
              <a:defRPr/>
            </a:pPr>
            <a:r>
              <a:rPr lang="en-IE" sz="1200" dirty="0"/>
              <a:t>   </a:t>
            </a:r>
            <a:endParaRPr lang="en-GB" sz="1200" dirty="0"/>
          </a:p>
        </p:txBody>
      </p:sp>
      <p:sp>
        <p:nvSpPr>
          <p:cNvPr id="2" name="TextBox 1"/>
          <p:cNvSpPr txBox="1"/>
          <p:nvPr/>
        </p:nvSpPr>
        <p:spPr>
          <a:xfrm>
            <a:off x="1852635" y="2067538"/>
            <a:ext cx="8237964" cy="3774880"/>
          </a:xfrm>
          <a:prstGeom prst="rect">
            <a:avLst/>
          </a:prstGeom>
          <a:noFill/>
        </p:spPr>
        <p:txBody>
          <a:bodyPr wrap="square" rtlCol="0">
            <a:spAutoFit/>
          </a:bodyPr>
          <a:lstStyle/>
          <a:p>
            <a:pPr marL="385763" indent="-385763">
              <a:lnSpc>
                <a:spcPct val="150000"/>
              </a:lnSpc>
              <a:spcBef>
                <a:spcPct val="20000"/>
              </a:spcBef>
              <a:spcAft>
                <a:spcPts val="450"/>
              </a:spcAft>
              <a:buClr>
                <a:schemeClr val="tx1"/>
              </a:buClr>
              <a:buFont typeface="+mj-lt"/>
              <a:buAutoNum type="arabicPeriod"/>
              <a:defRPr/>
            </a:pPr>
            <a:r>
              <a:rPr lang="en-IE" dirty="0">
                <a:solidFill>
                  <a:prstClr val="black"/>
                </a:solidFill>
                <a:latin typeface="Tahoma" panose="020B0604030504040204" pitchFamily="34" charset="0"/>
                <a:ea typeface="Tahoma" panose="020B0604030504040204" pitchFamily="34" charset="0"/>
                <a:cs typeface="Tahoma" panose="020B0604030504040204" pitchFamily="34" charset="0"/>
              </a:rPr>
              <a:t>When you fill in your online HEAR application you will receive a </a:t>
            </a:r>
            <a:r>
              <a:rPr lang="en-IE" b="1" dirty="0">
                <a:solidFill>
                  <a:srgbClr val="230C78"/>
                </a:solidFill>
                <a:latin typeface="Tahoma" panose="020B0604030504040204" pitchFamily="34" charset="0"/>
                <a:ea typeface="Tahoma" panose="020B0604030504040204" pitchFamily="34" charset="0"/>
                <a:cs typeface="Tahoma" panose="020B0604030504040204" pitchFamily="34" charset="0"/>
              </a:rPr>
              <a:t>checklist</a:t>
            </a:r>
            <a:r>
              <a:rPr lang="en-IE" dirty="0">
                <a:solidFill>
                  <a:srgbClr val="230C78"/>
                </a:solidFill>
                <a:latin typeface="Tahoma" panose="020B0604030504040204" pitchFamily="34" charset="0"/>
                <a:ea typeface="Tahoma" panose="020B0604030504040204" pitchFamily="34" charset="0"/>
                <a:cs typeface="Tahoma" panose="020B0604030504040204" pitchFamily="34" charset="0"/>
              </a:rPr>
              <a:t> </a:t>
            </a:r>
            <a:r>
              <a:rPr lang="en-IE" dirty="0">
                <a:solidFill>
                  <a:prstClr val="black"/>
                </a:solidFill>
                <a:latin typeface="Tahoma" panose="020B0604030504040204" pitchFamily="34" charset="0"/>
                <a:ea typeface="Tahoma" panose="020B0604030504040204" pitchFamily="34" charset="0"/>
                <a:cs typeface="Tahoma" panose="020B0604030504040204" pitchFamily="34" charset="0"/>
              </a:rPr>
              <a:t>at the end. This is based on the information you provided.</a:t>
            </a:r>
          </a:p>
          <a:p>
            <a:pPr marL="385763" indent="-385763">
              <a:lnSpc>
                <a:spcPct val="150000"/>
              </a:lnSpc>
              <a:spcBef>
                <a:spcPct val="20000"/>
              </a:spcBef>
              <a:spcAft>
                <a:spcPts val="450"/>
              </a:spcAft>
              <a:buClr>
                <a:schemeClr val="tx1"/>
              </a:buClr>
              <a:buFont typeface="+mj-lt"/>
              <a:buAutoNum type="arabicPeriod"/>
              <a:defRPr/>
            </a:pPr>
            <a:r>
              <a:rPr lang="en-IE" dirty="0">
                <a:solidFill>
                  <a:prstClr val="black"/>
                </a:solidFill>
                <a:latin typeface="Tahoma" panose="020B0604030504040204" pitchFamily="34" charset="0"/>
                <a:ea typeface="Tahoma" panose="020B0604030504040204" pitchFamily="34" charset="0"/>
                <a:cs typeface="Tahoma" panose="020B0604030504040204" pitchFamily="34" charset="0"/>
              </a:rPr>
              <a:t>The </a:t>
            </a:r>
            <a:r>
              <a:rPr lang="en-IE" b="1" dirty="0">
                <a:solidFill>
                  <a:srgbClr val="230C78"/>
                </a:solidFill>
                <a:latin typeface="Tahoma" panose="020B0604030504040204" pitchFamily="34" charset="0"/>
                <a:ea typeface="Tahoma" panose="020B0604030504040204" pitchFamily="34" charset="0"/>
                <a:cs typeface="Tahoma" panose="020B0604030504040204" pitchFamily="34" charset="0"/>
              </a:rPr>
              <a:t>checklist</a:t>
            </a:r>
            <a:r>
              <a:rPr lang="en-IE" dirty="0">
                <a:solidFill>
                  <a:srgbClr val="230C78"/>
                </a:solidFill>
                <a:latin typeface="Tahoma" panose="020B0604030504040204" pitchFamily="34" charset="0"/>
                <a:ea typeface="Tahoma" panose="020B0604030504040204" pitchFamily="34" charset="0"/>
                <a:cs typeface="Tahoma" panose="020B0604030504040204" pitchFamily="34" charset="0"/>
              </a:rPr>
              <a:t> </a:t>
            </a:r>
            <a:r>
              <a:rPr lang="en-IE" dirty="0">
                <a:solidFill>
                  <a:prstClr val="black"/>
                </a:solidFill>
                <a:latin typeface="Tahoma" panose="020B0604030504040204" pitchFamily="34" charset="0"/>
                <a:ea typeface="Tahoma" panose="020B0604030504040204" pitchFamily="34" charset="0"/>
                <a:cs typeface="Tahoma" panose="020B0604030504040204" pitchFamily="34" charset="0"/>
              </a:rPr>
              <a:t>tells you what </a:t>
            </a:r>
            <a:r>
              <a:rPr lang="en-IE" b="1" dirty="0">
                <a:solidFill>
                  <a:srgbClr val="230C78"/>
                </a:solidFill>
                <a:latin typeface="Tahoma" panose="020B0604030504040204" pitchFamily="34" charset="0"/>
                <a:ea typeface="Tahoma" panose="020B0604030504040204" pitchFamily="34" charset="0"/>
                <a:cs typeface="Tahoma" panose="020B0604030504040204" pitchFamily="34" charset="0"/>
              </a:rPr>
              <a:t>documents</a:t>
            </a:r>
            <a:r>
              <a:rPr lang="en-IE" dirty="0">
                <a:solidFill>
                  <a:srgbClr val="230C78"/>
                </a:solidFill>
                <a:latin typeface="Tahoma" panose="020B0604030504040204" pitchFamily="34" charset="0"/>
                <a:ea typeface="Tahoma" panose="020B0604030504040204" pitchFamily="34" charset="0"/>
                <a:cs typeface="Tahoma" panose="020B0604030504040204" pitchFamily="34" charset="0"/>
              </a:rPr>
              <a:t> </a:t>
            </a:r>
            <a:r>
              <a:rPr lang="en-IE" dirty="0">
                <a:solidFill>
                  <a:prstClr val="black"/>
                </a:solidFill>
                <a:latin typeface="Tahoma" panose="020B0604030504040204" pitchFamily="34" charset="0"/>
                <a:ea typeface="Tahoma" panose="020B0604030504040204" pitchFamily="34" charset="0"/>
                <a:cs typeface="Tahoma" panose="020B0604030504040204" pitchFamily="34" charset="0"/>
              </a:rPr>
              <a:t>you need to submit to fully complete your HEAR application.</a:t>
            </a:r>
          </a:p>
          <a:p>
            <a:pPr marL="385763" indent="-385763">
              <a:lnSpc>
                <a:spcPct val="150000"/>
              </a:lnSpc>
              <a:spcBef>
                <a:spcPct val="20000"/>
              </a:spcBef>
              <a:spcAft>
                <a:spcPts val="450"/>
              </a:spcAft>
              <a:buClr>
                <a:schemeClr val="tx1"/>
              </a:buClr>
              <a:buFont typeface="+mj-lt"/>
              <a:buAutoNum type="arabicPeriod"/>
              <a:defRPr/>
            </a:pPr>
            <a:r>
              <a:rPr lang="en-IE" dirty="0">
                <a:latin typeface="Tahoma" panose="020B0604030504040204" pitchFamily="34" charset="0"/>
                <a:ea typeface="Tahoma" panose="020B0604030504040204" pitchFamily="34" charset="0"/>
                <a:cs typeface="Tahoma" panose="020B0604030504040204" pitchFamily="34" charset="0"/>
              </a:rPr>
              <a:t>You should start gathering your documentation in a timely fashion, i.e. </a:t>
            </a:r>
            <a:r>
              <a:rPr lang="en-IE" b="1" dirty="0">
                <a:solidFill>
                  <a:srgbClr val="230C78"/>
                </a:solidFill>
                <a:latin typeface="Tahoma" panose="020B0604030504040204" pitchFamily="34" charset="0"/>
                <a:ea typeface="Tahoma" panose="020B0604030504040204" pitchFamily="34" charset="0"/>
                <a:cs typeface="Tahoma" panose="020B0604030504040204" pitchFamily="34" charset="0"/>
              </a:rPr>
              <a:t>before 15 February</a:t>
            </a:r>
            <a:r>
              <a:rPr lang="en-IE" dirty="0">
                <a:solidFill>
                  <a:srgbClr val="230C78"/>
                </a:solidFill>
                <a:latin typeface="Tahoma" panose="020B0604030504040204" pitchFamily="34" charset="0"/>
                <a:ea typeface="Tahoma" panose="020B0604030504040204" pitchFamily="34" charset="0"/>
                <a:cs typeface="Tahoma" panose="020B0604030504040204" pitchFamily="34" charset="0"/>
              </a:rPr>
              <a:t>.</a:t>
            </a:r>
          </a:p>
          <a:p>
            <a:pPr marL="385763" indent="-385763">
              <a:lnSpc>
                <a:spcPct val="150000"/>
              </a:lnSpc>
              <a:spcBef>
                <a:spcPct val="20000"/>
              </a:spcBef>
              <a:spcAft>
                <a:spcPts val="450"/>
              </a:spcAft>
              <a:buClr>
                <a:schemeClr val="tx1"/>
              </a:buClr>
              <a:buFont typeface="+mj-lt"/>
              <a:buAutoNum type="arabicPeriod"/>
              <a:defRPr/>
            </a:pPr>
            <a:r>
              <a:rPr lang="en-IE" dirty="0">
                <a:latin typeface="Tahoma" panose="020B0604030504040204" pitchFamily="34" charset="0"/>
                <a:ea typeface="Tahoma" panose="020B0604030504040204" pitchFamily="34" charset="0"/>
                <a:cs typeface="Tahoma" panose="020B0604030504040204" pitchFamily="34" charset="0"/>
              </a:rPr>
              <a:t>Send</a:t>
            </a:r>
            <a:r>
              <a:rPr lang="en-IE" dirty="0">
                <a:solidFill>
                  <a:prstClr val="black"/>
                </a:solidFill>
                <a:latin typeface="Tahoma" panose="020B0604030504040204" pitchFamily="34" charset="0"/>
                <a:ea typeface="Tahoma" panose="020B0604030504040204" pitchFamily="34" charset="0"/>
                <a:cs typeface="Tahoma" panose="020B0604030504040204" pitchFamily="34" charset="0"/>
              </a:rPr>
              <a:t> in </a:t>
            </a:r>
            <a:r>
              <a:rPr lang="en-IE" b="1" dirty="0">
                <a:solidFill>
                  <a:srgbClr val="230C78"/>
                </a:solidFill>
                <a:latin typeface="Tahoma" panose="020B0604030504040204" pitchFamily="34" charset="0"/>
                <a:ea typeface="Tahoma" panose="020B0604030504040204" pitchFamily="34" charset="0"/>
                <a:cs typeface="Tahoma" panose="020B0604030504040204" pitchFamily="34" charset="0"/>
              </a:rPr>
              <a:t>all</a:t>
            </a:r>
            <a:r>
              <a:rPr lang="en-IE"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IE" dirty="0">
                <a:solidFill>
                  <a:prstClr val="black"/>
                </a:solidFill>
                <a:latin typeface="Tahoma" panose="020B0604030504040204" pitchFamily="34" charset="0"/>
                <a:ea typeface="Tahoma" panose="020B0604030504040204" pitchFamily="34" charset="0"/>
                <a:cs typeface="Tahoma" panose="020B0604030504040204" pitchFamily="34" charset="0"/>
              </a:rPr>
              <a:t>documents requested on the checklist to make a complete application before </a:t>
            </a:r>
            <a:r>
              <a:rPr lang="en-IE" b="1" dirty="0">
                <a:solidFill>
                  <a:srgbClr val="230C78"/>
                </a:solidFill>
                <a:latin typeface="Tahoma" panose="020B0604030504040204" pitchFamily="34" charset="0"/>
                <a:ea typeface="Tahoma" panose="020B0604030504040204" pitchFamily="34" charset="0"/>
                <a:cs typeface="Tahoma" panose="020B0604030504040204" pitchFamily="34" charset="0"/>
              </a:rPr>
              <a:t>15 March 2025</a:t>
            </a:r>
            <a:r>
              <a:rPr lang="en-IE" dirty="0">
                <a:solidFill>
                  <a:srgbClr val="230C78"/>
                </a:solidFill>
                <a:latin typeface="Tahoma" panose="020B0604030504040204" pitchFamily="34" charset="0"/>
                <a:ea typeface="Tahoma" panose="020B0604030504040204" pitchFamily="34" charset="0"/>
                <a:cs typeface="Tahoma" panose="020B0604030504040204" pitchFamily="34" charset="0"/>
              </a:rPr>
              <a:t>.</a:t>
            </a:r>
          </a:p>
        </p:txBody>
      </p:sp>
      <p:sp>
        <p:nvSpPr>
          <p:cNvPr id="11" name="Rectangle 10"/>
          <p:cNvSpPr/>
          <p:nvPr/>
        </p:nvSpPr>
        <p:spPr>
          <a:xfrm>
            <a:off x="1778825" y="950050"/>
            <a:ext cx="8122736" cy="780470"/>
          </a:xfrm>
          <a:prstGeom prst="rect">
            <a:avLst/>
          </a:prstGeom>
        </p:spPr>
        <p:txBody>
          <a:bodyPr wrap="none">
            <a:spAutoFit/>
          </a:bodyPr>
          <a:lstStyle/>
          <a:p>
            <a:pPr>
              <a:lnSpc>
                <a:spcPct val="150000"/>
              </a:lnSpc>
              <a:spcBef>
                <a:spcPts val="900"/>
              </a:spcBef>
            </a:pPr>
            <a:r>
              <a:rPr lang="en-GB" sz="3450" kern="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How do I know what documents I need?</a:t>
            </a:r>
          </a:p>
        </p:txBody>
      </p:sp>
      <p:sp>
        <p:nvSpPr>
          <p:cNvPr id="12" name="Rectangle 11"/>
          <p:cNvSpPr/>
          <p:nvPr/>
        </p:nvSpPr>
        <p:spPr>
          <a:xfrm>
            <a:off x="1524000" y="5924290"/>
            <a:ext cx="9144000" cy="7646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7306" t="27178" r="16318" b="27177"/>
          <a:stretch/>
        </p:blipFill>
        <p:spPr>
          <a:xfrm>
            <a:off x="9561242" y="5520642"/>
            <a:ext cx="936702" cy="322068"/>
          </a:xfrm>
          <a:prstGeom prst="rect">
            <a:avLst/>
          </a:prstGeom>
        </p:spPr>
      </p:pic>
    </p:spTree>
    <p:extLst>
      <p:ext uri="{BB962C8B-B14F-4D97-AF65-F5344CB8AC3E}">
        <p14:creationId xmlns:p14="http://schemas.microsoft.com/office/powerpoint/2010/main" val="28978052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chemeClr val="accent3"/>
                </a:solidFill>
              </a:rPr>
              <a:t>DARE Application</a:t>
            </a:r>
          </a:p>
        </p:txBody>
      </p:sp>
      <p:sp>
        <p:nvSpPr>
          <p:cNvPr id="3" name="Content Placeholder 2"/>
          <p:cNvSpPr>
            <a:spLocks noGrp="1"/>
          </p:cNvSpPr>
          <p:nvPr>
            <p:ph idx="1"/>
          </p:nvPr>
        </p:nvSpPr>
        <p:spPr/>
        <p:txBody>
          <a:bodyPr/>
          <a:lstStyle/>
          <a:p>
            <a:pPr marL="0" indent="0">
              <a:buNone/>
            </a:pPr>
            <a:r>
              <a:rPr lang="en-IE" b="1" dirty="0"/>
              <a:t>Must have a </a:t>
            </a:r>
            <a:r>
              <a:rPr lang="en-IE" b="1" u="sng" dirty="0"/>
              <a:t>disability</a:t>
            </a:r>
            <a:r>
              <a:rPr lang="en-IE" b="1" dirty="0"/>
              <a:t> which has/had a </a:t>
            </a:r>
            <a:r>
              <a:rPr lang="en-IE" b="1" u="sng" dirty="0"/>
              <a:t>negative impact </a:t>
            </a:r>
            <a:r>
              <a:rPr lang="en-IE" b="1" dirty="0"/>
              <a:t>on their second level education.</a:t>
            </a:r>
            <a:endParaRPr lang="en-IE" dirty="0"/>
          </a:p>
        </p:txBody>
      </p:sp>
    </p:spTree>
    <p:extLst>
      <p:ext uri="{BB962C8B-B14F-4D97-AF65-F5344CB8AC3E}">
        <p14:creationId xmlns:p14="http://schemas.microsoft.com/office/powerpoint/2010/main" val="37786864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959028" y="3664565"/>
            <a:ext cx="7602215" cy="866904"/>
          </a:xfrm>
          <a:prstGeom prst="rect">
            <a:avLst/>
          </a:prstGeom>
        </p:spPr>
        <p:txBody>
          <a:bodyPr wrap="square">
            <a:spAutoFit/>
          </a:bodyPr>
          <a:lstStyle/>
          <a:p>
            <a:pPr marL="257175" indent="-257175">
              <a:lnSpc>
                <a:spcPct val="150000"/>
              </a:lnSpc>
              <a:buFont typeface="Arial" panose="020B0604020202020204" pitchFamily="34" charset="0"/>
              <a:buChar char="•"/>
            </a:pPr>
            <a:r>
              <a:rPr lang="en-IE" sz="1500" dirty="0">
                <a:solidFill>
                  <a:prstClr val="black"/>
                </a:solidFill>
                <a:latin typeface="Tahoma" panose="020B0604030504040204" pitchFamily="34" charset="0"/>
                <a:ea typeface="Tahoma" panose="020B0604030504040204" pitchFamily="34" charset="0"/>
                <a:cs typeface="Tahoma" panose="020B0604030504040204" pitchFamily="34" charset="0"/>
              </a:rPr>
              <a:t>To be eligible for DARE you must meet </a:t>
            </a:r>
            <a:r>
              <a:rPr lang="en-IE"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both</a:t>
            </a:r>
            <a:r>
              <a:rPr lang="en-IE" sz="15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IE" sz="1500" dirty="0">
                <a:solidFill>
                  <a:prstClr val="black"/>
                </a:solidFill>
                <a:latin typeface="Tahoma" panose="020B0604030504040204" pitchFamily="34" charset="0"/>
                <a:ea typeface="Tahoma" panose="020B0604030504040204" pitchFamily="34" charset="0"/>
                <a:cs typeface="Tahoma" panose="020B0604030504040204" pitchFamily="34" charset="0"/>
              </a:rPr>
              <a:t>the DARE </a:t>
            </a:r>
            <a:r>
              <a:rPr lang="en-IE"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educational impact </a:t>
            </a:r>
            <a:r>
              <a:rPr lang="en-IE" sz="1500" dirty="0">
                <a:solidFill>
                  <a:prstClr val="black"/>
                </a:solidFill>
                <a:latin typeface="Tahoma" panose="020B0604030504040204" pitchFamily="34" charset="0"/>
                <a:ea typeface="Tahoma" panose="020B0604030504040204" pitchFamily="34" charset="0"/>
                <a:cs typeface="Tahoma" panose="020B0604030504040204" pitchFamily="34" charset="0"/>
              </a:rPr>
              <a:t>criteria and </a:t>
            </a:r>
            <a:r>
              <a:rPr lang="en-IE" sz="15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DARE </a:t>
            </a:r>
            <a:r>
              <a:rPr lang="en-IE"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evidence of disability</a:t>
            </a:r>
            <a:r>
              <a:rPr lang="en-IE"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IE"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criteria</a:t>
            </a:r>
            <a:r>
              <a:rPr lang="en-IE" sz="1500"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sp>
        <p:nvSpPr>
          <p:cNvPr id="7" name="Rectangle 6"/>
          <p:cNvSpPr/>
          <p:nvPr/>
        </p:nvSpPr>
        <p:spPr>
          <a:xfrm>
            <a:off x="2102586" y="4774570"/>
            <a:ext cx="8154720" cy="737766"/>
          </a:xfrm>
          <a:prstGeom prst="rect">
            <a:avLst/>
          </a:prstGeom>
          <a:solidFill>
            <a:srgbClr val="13223D"/>
          </a:solidFill>
        </p:spPr>
        <p:txBody>
          <a:bodyPr wrap="square">
            <a:spAutoFit/>
          </a:bodyPr>
          <a:lstStyle/>
          <a:p>
            <a:pPr>
              <a:lnSpc>
                <a:spcPct val="150000"/>
              </a:lnSpc>
              <a:spcBef>
                <a:spcPct val="20000"/>
              </a:spcBef>
              <a:defRPr/>
            </a:pPr>
            <a:r>
              <a:rPr lang="en-IE" sz="1500" dirty="0">
                <a:solidFill>
                  <a:schemeClr val="bg1"/>
                </a:solidFill>
                <a:latin typeface="Tahoma" panose="020B0604030504040204" pitchFamily="34" charset="0"/>
                <a:ea typeface="Tahoma" panose="020B0604030504040204" pitchFamily="34" charset="0"/>
                <a:cs typeface="Tahoma" panose="020B0604030504040204" pitchFamily="34" charset="0"/>
              </a:rPr>
              <a:t>Applicants must provide the required evidence of their disability and provide an Educational Impact Statement from their school to be considered for DARE.</a:t>
            </a:r>
          </a:p>
        </p:txBody>
      </p:sp>
      <p:sp>
        <p:nvSpPr>
          <p:cNvPr id="9" name="Rectangle 8"/>
          <p:cNvSpPr/>
          <p:nvPr/>
        </p:nvSpPr>
        <p:spPr>
          <a:xfrm>
            <a:off x="1778825" y="971815"/>
            <a:ext cx="4657044" cy="780470"/>
          </a:xfrm>
          <a:prstGeom prst="rect">
            <a:avLst/>
          </a:prstGeom>
        </p:spPr>
        <p:txBody>
          <a:bodyPr wrap="none">
            <a:spAutoFit/>
          </a:bodyPr>
          <a:lstStyle/>
          <a:p>
            <a:pPr>
              <a:lnSpc>
                <a:spcPct val="150000"/>
              </a:lnSpc>
              <a:spcBef>
                <a:spcPts val="900"/>
              </a:spcBef>
            </a:pPr>
            <a:r>
              <a:rPr lang="en-GB" sz="3450" kern="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DARE Eligibility Criteria</a:t>
            </a:r>
          </a:p>
        </p:txBody>
      </p:sp>
      <p:pic>
        <p:nvPicPr>
          <p:cNvPr id="2" name="Picture 1"/>
          <p:cNvPicPr>
            <a:picLocks noChangeAspect="1"/>
          </p:cNvPicPr>
          <p:nvPr/>
        </p:nvPicPr>
        <p:blipFill>
          <a:blip r:embed="rId2"/>
          <a:stretch>
            <a:fillRect/>
          </a:stretch>
        </p:blipFill>
        <p:spPr>
          <a:xfrm>
            <a:off x="2869046" y="2067231"/>
            <a:ext cx="5392557" cy="1615338"/>
          </a:xfrm>
          <a:prstGeom prst="rect">
            <a:avLst/>
          </a:prstGeom>
        </p:spPr>
      </p:pic>
      <p:sp>
        <p:nvSpPr>
          <p:cNvPr id="13" name="Rectangle 12"/>
          <p:cNvSpPr/>
          <p:nvPr/>
        </p:nvSpPr>
        <p:spPr>
          <a:xfrm>
            <a:off x="1524000" y="5908754"/>
            <a:ext cx="9144000" cy="9199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7154" t="28293" r="16748" b="25366"/>
          <a:stretch/>
        </p:blipFill>
        <p:spPr>
          <a:xfrm>
            <a:off x="9586333" y="5527008"/>
            <a:ext cx="981584" cy="344098"/>
          </a:xfrm>
          <a:prstGeom prst="rect">
            <a:avLst/>
          </a:prstGeom>
        </p:spPr>
      </p:pic>
    </p:spTree>
    <p:extLst>
      <p:ext uri="{BB962C8B-B14F-4D97-AF65-F5344CB8AC3E}">
        <p14:creationId xmlns:p14="http://schemas.microsoft.com/office/powerpoint/2010/main" val="8648959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03189" y="1340768"/>
            <a:ext cx="8219256" cy="5400600"/>
          </a:xfrm>
        </p:spPr>
        <p:txBody>
          <a:bodyPr>
            <a:normAutofit fontScale="77500" lnSpcReduction="20000"/>
          </a:bodyPr>
          <a:lstStyle/>
          <a:p>
            <a:r>
              <a:rPr lang="en-IE" dirty="0"/>
              <a:t>Attention Deficit Disorder (ADD)  </a:t>
            </a:r>
            <a:r>
              <a:rPr lang="en-IE" dirty="0">
                <a:solidFill>
                  <a:srgbClr val="FF0000"/>
                </a:solidFill>
              </a:rPr>
              <a:t>*</a:t>
            </a:r>
          </a:p>
          <a:p>
            <a:r>
              <a:rPr lang="en-IE" dirty="0"/>
              <a:t>Attention Deficit Hyperactivity Disorder (ADHD)</a:t>
            </a:r>
          </a:p>
          <a:p>
            <a:r>
              <a:rPr lang="en-IE" dirty="0"/>
              <a:t>Autistic Spectrum Disorder (including Asperger's Syndrome)</a:t>
            </a:r>
          </a:p>
          <a:p>
            <a:r>
              <a:rPr lang="en-IE" dirty="0"/>
              <a:t>Blind/ Vision Impaired</a:t>
            </a:r>
          </a:p>
          <a:p>
            <a:r>
              <a:rPr lang="en-IE" dirty="0"/>
              <a:t>Deaf/ Hearing Impaired</a:t>
            </a:r>
          </a:p>
          <a:p>
            <a:r>
              <a:rPr lang="en-IE" dirty="0"/>
              <a:t>Developmental Coordination Disorder (DCD) – Dyspraxia</a:t>
            </a:r>
          </a:p>
          <a:p>
            <a:r>
              <a:rPr lang="en-IE" dirty="0"/>
              <a:t>Mental Health Condition </a:t>
            </a:r>
            <a:r>
              <a:rPr lang="en-IE" dirty="0">
                <a:solidFill>
                  <a:srgbClr val="FF0000"/>
                </a:solidFill>
              </a:rPr>
              <a:t>*</a:t>
            </a:r>
          </a:p>
          <a:p>
            <a:r>
              <a:rPr lang="en-IE" dirty="0"/>
              <a:t>Neurological Condition (including Brain Injury and Epilepsy)</a:t>
            </a:r>
            <a:br>
              <a:rPr lang="en-IE" dirty="0"/>
            </a:br>
            <a:r>
              <a:rPr lang="en-IE" dirty="0"/>
              <a:t>Physical Disability</a:t>
            </a:r>
          </a:p>
          <a:p>
            <a:r>
              <a:rPr lang="en-IE" b="1" dirty="0"/>
              <a:t>Significant Ongoing Illness </a:t>
            </a:r>
            <a:r>
              <a:rPr lang="en-IE" b="1" dirty="0">
                <a:solidFill>
                  <a:srgbClr val="FF0000"/>
                </a:solidFill>
              </a:rPr>
              <a:t>*</a:t>
            </a:r>
          </a:p>
          <a:p>
            <a:r>
              <a:rPr lang="en-IE" dirty="0"/>
              <a:t>Speech and Language Communication Disorder</a:t>
            </a:r>
          </a:p>
          <a:p>
            <a:r>
              <a:rPr lang="en-IE" dirty="0"/>
              <a:t>Specific Learning Difficulty (including Dyslexia and Dyscalculia)</a:t>
            </a:r>
            <a:r>
              <a:rPr lang="en-IE" dirty="0">
                <a:solidFill>
                  <a:srgbClr val="0070C0"/>
                </a:solidFill>
              </a:rPr>
              <a:t>*</a:t>
            </a:r>
          </a:p>
          <a:p>
            <a:pPr marL="0" indent="0">
              <a:buNone/>
            </a:pPr>
            <a:r>
              <a:rPr lang="en-IE" dirty="0"/>
              <a:t> </a:t>
            </a:r>
            <a:r>
              <a:rPr lang="en-IE" dirty="0">
                <a:solidFill>
                  <a:srgbClr val="FF0000"/>
                </a:solidFill>
              </a:rPr>
              <a:t>* Dated after 1 Feb 2022</a:t>
            </a:r>
          </a:p>
          <a:p>
            <a:pPr marL="0" indent="0">
              <a:buNone/>
            </a:pPr>
            <a:r>
              <a:rPr lang="en-GB" dirty="0">
                <a:solidFill>
                  <a:srgbClr val="0070C0"/>
                </a:solidFill>
              </a:rPr>
              <a:t>*</a:t>
            </a:r>
            <a:r>
              <a:rPr lang="en-IE" dirty="0">
                <a:solidFill>
                  <a:srgbClr val="0070C0"/>
                </a:solidFill>
              </a:rPr>
              <a:t> Additional school based testing</a:t>
            </a:r>
          </a:p>
          <a:p>
            <a:endParaRPr lang="en-IE" dirty="0"/>
          </a:p>
        </p:txBody>
      </p:sp>
      <p:sp>
        <p:nvSpPr>
          <p:cNvPr id="5" name="Title 4"/>
          <p:cNvSpPr>
            <a:spLocks noGrp="1"/>
          </p:cNvSpPr>
          <p:nvPr>
            <p:ph type="title"/>
          </p:nvPr>
        </p:nvSpPr>
        <p:spPr>
          <a:xfrm>
            <a:off x="1981200" y="0"/>
            <a:ext cx="8239944" cy="980728"/>
          </a:xfrm>
        </p:spPr>
        <p:txBody>
          <a:bodyPr>
            <a:normAutofit/>
          </a:bodyPr>
          <a:lstStyle/>
          <a:p>
            <a:r>
              <a:rPr lang="en-IE" sz="3100" b="1" dirty="0">
                <a:solidFill>
                  <a:schemeClr val="accent3"/>
                </a:solidFill>
              </a:rPr>
              <a:t>What </a:t>
            </a:r>
            <a:r>
              <a:rPr lang="en-IE" sz="3100" b="1" dirty="0">
                <a:solidFill>
                  <a:srgbClr val="92D050"/>
                </a:solidFill>
              </a:rPr>
              <a:t>disabilities</a:t>
            </a:r>
            <a:r>
              <a:rPr lang="en-IE" sz="3100" b="1" dirty="0">
                <a:solidFill>
                  <a:schemeClr val="accent3"/>
                </a:solidFill>
              </a:rPr>
              <a:t> are eligible for consideration for DARE?</a:t>
            </a:r>
            <a:endParaRPr lang="en-IE" dirty="0"/>
          </a:p>
        </p:txBody>
      </p:sp>
    </p:spTree>
    <p:extLst>
      <p:ext uri="{BB962C8B-B14F-4D97-AF65-F5344CB8AC3E}">
        <p14:creationId xmlns:p14="http://schemas.microsoft.com/office/powerpoint/2010/main" val="19444122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908720"/>
            <a:ext cx="8229600" cy="5184576"/>
          </a:xfrm>
        </p:spPr>
        <p:txBody>
          <a:bodyPr>
            <a:normAutofit/>
          </a:bodyPr>
          <a:lstStyle/>
          <a:p>
            <a:pPr marL="0" indent="0">
              <a:buNone/>
            </a:pPr>
            <a:r>
              <a:rPr lang="en-IE" dirty="0"/>
              <a:t>Your evidence of disability documentation is a </a:t>
            </a:r>
            <a:r>
              <a:rPr lang="en-IE" b="1" dirty="0"/>
              <a:t>crucial part of your application to DARE.</a:t>
            </a:r>
            <a:r>
              <a:rPr lang="en-IE" dirty="0"/>
              <a:t> It is used by DARE to establish </a:t>
            </a:r>
            <a:r>
              <a:rPr lang="en-IE" b="1" dirty="0"/>
              <a:t>whether or not you meet DARE’s evidence of disability criteria</a:t>
            </a:r>
            <a:r>
              <a:rPr lang="en-IE" dirty="0"/>
              <a:t> and therefore overall DARE eligibility. In addition, </a:t>
            </a:r>
            <a:r>
              <a:rPr lang="en-IE" b="1" dirty="0"/>
              <a:t>it is used by DARE colleges and universities to determine the kinds of supports you might need when you get to college.</a:t>
            </a:r>
            <a:r>
              <a:rPr lang="en-IE" dirty="0"/>
              <a:t> Your application will not be complete until you provide evidence of your disability by </a:t>
            </a:r>
            <a:r>
              <a:rPr lang="en-IE" b="1" dirty="0"/>
              <a:t>15 March 2025</a:t>
            </a:r>
            <a:r>
              <a:rPr lang="en-IE" dirty="0"/>
              <a:t>. Evidence could be a report from an Appropriate Professional, e.g. Psychologist, Ophthalmologist, varies depending on the disability.</a:t>
            </a:r>
          </a:p>
        </p:txBody>
      </p:sp>
      <p:sp>
        <p:nvSpPr>
          <p:cNvPr id="4" name="Title 3"/>
          <p:cNvSpPr>
            <a:spLocks noGrp="1"/>
          </p:cNvSpPr>
          <p:nvPr>
            <p:ph type="title"/>
          </p:nvPr>
        </p:nvSpPr>
        <p:spPr>
          <a:xfrm>
            <a:off x="1981200" y="274639"/>
            <a:ext cx="8229600" cy="634082"/>
          </a:xfrm>
        </p:spPr>
        <p:txBody>
          <a:bodyPr>
            <a:normAutofit/>
          </a:bodyPr>
          <a:lstStyle/>
          <a:p>
            <a:r>
              <a:rPr lang="en-IE" sz="2800" b="1" dirty="0">
                <a:solidFill>
                  <a:schemeClr val="accent3"/>
                </a:solidFill>
              </a:rPr>
              <a:t>Providing Evidence of your Disability</a:t>
            </a:r>
          </a:p>
        </p:txBody>
      </p:sp>
    </p:spTree>
    <p:extLst>
      <p:ext uri="{BB962C8B-B14F-4D97-AF65-F5344CB8AC3E}">
        <p14:creationId xmlns:p14="http://schemas.microsoft.com/office/powerpoint/2010/main" val="14981249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1003" y="1988500"/>
            <a:ext cx="7886700" cy="3263504"/>
          </a:xfrm>
        </p:spPr>
        <p:txBody>
          <a:bodyPr>
            <a:normAutofit/>
          </a:bodyPr>
          <a:lstStyle/>
          <a:p>
            <a:pPr lvl="2">
              <a:lnSpc>
                <a:spcPct val="150000"/>
              </a:lnSpc>
            </a:pPr>
            <a:endParaRPr lang="en-US" dirty="0">
              <a:latin typeface="Tahoma" panose="020B0604030504040204" pitchFamily="34" charset="0"/>
              <a:ea typeface="Tahoma" panose="020B0604030504040204" pitchFamily="34" charset="0"/>
              <a:cs typeface="Tahoma" panose="020B0604030504040204" pitchFamily="34" charset="0"/>
            </a:endParaRPr>
          </a:p>
          <a:p>
            <a:pPr>
              <a:lnSpc>
                <a:spcPct val="150000"/>
              </a:lnSpc>
              <a:buClr>
                <a:srgbClr val="0070C0"/>
              </a:buClr>
              <a:buFont typeface="Arial" pitchFamily="34" charset="0"/>
              <a:buChar char="•"/>
            </a:pPr>
            <a:endParaRPr lang="en-US" sz="1950" dirty="0">
              <a:latin typeface="Tahoma" panose="020B0604030504040204" pitchFamily="34" charset="0"/>
              <a:ea typeface="Tahoma" panose="020B0604030504040204" pitchFamily="34" charset="0"/>
              <a:cs typeface="Tahoma" panose="020B0604030504040204" pitchFamily="34" charset="0"/>
            </a:endParaRPr>
          </a:p>
          <a:p>
            <a:pPr>
              <a:lnSpc>
                <a:spcPct val="150000"/>
              </a:lnSpc>
              <a:buClr>
                <a:srgbClr val="0070C0"/>
              </a:buClr>
              <a:buNone/>
            </a:pPr>
            <a:endParaRPr lang="en-US" sz="195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703513" y="1229006"/>
            <a:ext cx="5010349" cy="4324261"/>
          </a:xfrm>
          <a:prstGeom prst="rect">
            <a:avLst/>
          </a:prstGeom>
          <a:noFill/>
        </p:spPr>
        <p:txBody>
          <a:bodyPr wrap="square" rtlCol="0">
            <a:spAutoFit/>
          </a:bodyPr>
          <a:lstStyle/>
          <a:p>
            <a:pPr marL="273844" indent="-273844">
              <a:lnSpc>
                <a:spcPct val="150000"/>
              </a:lnSpc>
              <a:spcBef>
                <a:spcPts val="150"/>
              </a:spcBef>
              <a:buFontTx/>
              <a:buAutoNum type="arabicPeriod"/>
              <a:defRPr/>
            </a:pPr>
            <a:r>
              <a:rPr lang="en-GB" sz="1500" dirty="0">
                <a:solidFill>
                  <a:prstClr val="black"/>
                </a:solidFill>
                <a:latin typeface="Tahoma" panose="020B0604030504040204" pitchFamily="34" charset="0"/>
                <a:ea typeface="Tahoma" panose="020B0604030504040204" pitchFamily="34" charset="0"/>
                <a:cs typeface="Tahoma" panose="020B0604030504040204" pitchFamily="34" charset="0"/>
              </a:rPr>
              <a:t>Apply to CAO at www.cao.ie by </a:t>
            </a:r>
            <a:r>
              <a:rPr lang="en-GB" sz="1500" b="1" dirty="0">
                <a:solidFill>
                  <a:srgbClr val="002060"/>
                </a:solidFill>
                <a:latin typeface="Tahoma" panose="020B0604030504040204" pitchFamily="34" charset="0"/>
                <a:ea typeface="Tahoma" panose="020B0604030504040204" pitchFamily="34" charset="0"/>
                <a:cs typeface="Tahoma" panose="020B0604030504040204" pitchFamily="34" charset="0"/>
              </a:rPr>
              <a:t>1 February 2025</a:t>
            </a:r>
            <a:r>
              <a:rPr lang="en-GB" sz="15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73844" indent="-273844">
              <a:lnSpc>
                <a:spcPct val="150000"/>
              </a:lnSpc>
              <a:spcBef>
                <a:spcPts val="150"/>
              </a:spcBef>
              <a:buFontTx/>
              <a:buAutoNum type="arabicPeriod"/>
              <a:defRPr/>
            </a:pPr>
            <a:r>
              <a:rPr lang="en-GB" sz="1500" dirty="0">
                <a:solidFill>
                  <a:prstClr val="black"/>
                </a:solidFill>
                <a:latin typeface="Tahoma" panose="020B0604030504040204" pitchFamily="34" charset="0"/>
                <a:ea typeface="Tahoma" panose="020B0604030504040204" pitchFamily="34" charset="0"/>
                <a:cs typeface="Tahoma" panose="020B0604030504040204" pitchFamily="34" charset="0"/>
              </a:rPr>
              <a:t>Review your DARE Handbook </a:t>
            </a:r>
            <a:r>
              <a:rPr lang="en-GB" sz="1500" dirty="0">
                <a:solidFill>
                  <a:srgbClr val="0070C0"/>
                </a:solidFill>
                <a:latin typeface="Tahoma" panose="020B0604030504040204" pitchFamily="34" charset="0"/>
                <a:ea typeface="Tahoma" panose="020B0604030504040204" pitchFamily="34" charset="0"/>
                <a:cs typeface="Tahoma" panose="020B0604030504040204" pitchFamily="34" charset="0"/>
              </a:rPr>
              <a:t>https://accesscollege.ie/wp-content/uploads/2024/10/DARE-2025-Handbook-WEB.pdf</a:t>
            </a:r>
          </a:p>
          <a:p>
            <a:pPr marL="273844" indent="-273844">
              <a:lnSpc>
                <a:spcPct val="150000"/>
              </a:lnSpc>
              <a:spcBef>
                <a:spcPts val="150"/>
              </a:spcBef>
              <a:buFontTx/>
              <a:buAutoNum type="arabicPeriod"/>
              <a:defRPr/>
            </a:pPr>
            <a:r>
              <a:rPr lang="en-IE" sz="1500" dirty="0">
                <a:solidFill>
                  <a:srgbClr val="000000"/>
                </a:solidFill>
                <a:latin typeface="Tahoma" panose="020B0604030504040204" pitchFamily="34" charset="0"/>
                <a:ea typeface="Tahoma" panose="020B0604030504040204" pitchFamily="34" charset="0"/>
                <a:cs typeface="Tahoma" panose="020B0604030504040204" pitchFamily="34" charset="0"/>
              </a:rPr>
              <a:t>Complete Section A of the Supplementary Info Form and apply to DARE by answering </a:t>
            </a:r>
            <a:r>
              <a:rPr lang="en-IE" sz="15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Yes</a:t>
            </a:r>
            <a:r>
              <a:rPr lang="en-IE" sz="1500" dirty="0">
                <a:solidFill>
                  <a:srgbClr val="13223D"/>
                </a:solidFill>
                <a:latin typeface="Tahoma" panose="020B0604030504040204" pitchFamily="34" charset="0"/>
                <a:ea typeface="Tahoma" panose="020B0604030504040204" pitchFamily="34" charset="0"/>
                <a:cs typeface="Tahoma" panose="020B0604030504040204" pitchFamily="34" charset="0"/>
              </a:rPr>
              <a:t> </a:t>
            </a:r>
            <a:r>
              <a:rPr lang="en-IE" sz="1500" dirty="0">
                <a:solidFill>
                  <a:srgbClr val="000000"/>
                </a:solidFill>
                <a:latin typeface="Tahoma" panose="020B0604030504040204" pitchFamily="34" charset="0"/>
                <a:ea typeface="Tahoma" panose="020B0604030504040204" pitchFamily="34" charset="0"/>
                <a:cs typeface="Tahoma" panose="020B0604030504040204" pitchFamily="34" charset="0"/>
              </a:rPr>
              <a:t>to </a:t>
            </a:r>
            <a:r>
              <a:rPr lang="en-IE" sz="15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Question 1</a:t>
            </a:r>
            <a:br>
              <a:rPr lang="en-IE" sz="15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IE" sz="1500" dirty="0">
                <a:solidFill>
                  <a:srgbClr val="000000"/>
                </a:solidFill>
                <a:latin typeface="Tahoma" panose="020B0604030504040204" pitchFamily="34" charset="0"/>
                <a:ea typeface="Tahoma" panose="020B0604030504040204" pitchFamily="34" charset="0"/>
                <a:cs typeface="Tahoma" panose="020B0604030504040204" pitchFamily="34" charset="0"/>
              </a:rPr>
              <a:t>by </a:t>
            </a:r>
            <a:r>
              <a:rPr lang="en-IE" sz="1500" b="1" dirty="0">
                <a:solidFill>
                  <a:srgbClr val="002060"/>
                </a:solidFill>
                <a:latin typeface="Tahoma" panose="020B0604030504040204" pitchFamily="34" charset="0"/>
                <a:ea typeface="Tahoma" panose="020B0604030504040204" pitchFamily="34" charset="0"/>
                <a:cs typeface="Tahoma" panose="020B0604030504040204" pitchFamily="34" charset="0"/>
              </a:rPr>
              <a:t>1 March 2025</a:t>
            </a:r>
            <a:r>
              <a:rPr lang="en-GB" sz="15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73844" indent="-273844">
              <a:lnSpc>
                <a:spcPct val="150000"/>
              </a:lnSpc>
              <a:spcBef>
                <a:spcPts val="150"/>
              </a:spcBef>
              <a:buFontTx/>
              <a:buAutoNum type="arabicPeriod"/>
              <a:defRPr/>
            </a:pPr>
            <a:r>
              <a:rPr lang="en-GB" sz="1500" dirty="0">
                <a:solidFill>
                  <a:prstClr val="black"/>
                </a:solidFill>
                <a:latin typeface="Tahoma" panose="020B0604030504040204" pitchFamily="34" charset="0"/>
                <a:ea typeface="Tahoma" panose="020B0604030504040204" pitchFamily="34" charset="0"/>
                <a:cs typeface="Tahoma" panose="020B0604030504040204" pitchFamily="34" charset="0"/>
              </a:rPr>
              <a:t>You should start gathering your documentation in a timely fashion, i.e. before 15 February.</a:t>
            </a:r>
          </a:p>
          <a:p>
            <a:pPr marL="273844" indent="-273844">
              <a:lnSpc>
                <a:spcPct val="150000"/>
              </a:lnSpc>
              <a:spcBef>
                <a:spcPct val="0"/>
              </a:spcBef>
              <a:buFontTx/>
              <a:buAutoNum type="arabicPeriod"/>
              <a:defRPr/>
            </a:pPr>
            <a:r>
              <a:rPr lang="en-IE" sz="1500" dirty="0">
                <a:solidFill>
                  <a:prstClr val="black"/>
                </a:solidFill>
                <a:latin typeface="Tahoma" panose="020B0604030504040204" pitchFamily="34" charset="0"/>
                <a:ea typeface="Tahoma" panose="020B0604030504040204" pitchFamily="34" charset="0"/>
                <a:cs typeface="Tahoma" panose="020B0604030504040204" pitchFamily="34" charset="0"/>
              </a:rPr>
              <a:t>Submit the Educational Impact Statement and Evidence of Disability to CAO by </a:t>
            </a:r>
            <a:r>
              <a:rPr lang="en-IE" sz="1500" b="1" dirty="0">
                <a:solidFill>
                  <a:srgbClr val="002060"/>
                </a:solidFill>
                <a:latin typeface="Tahoma" panose="020B0604030504040204" pitchFamily="34" charset="0"/>
                <a:ea typeface="Tahoma" panose="020B0604030504040204" pitchFamily="34" charset="0"/>
                <a:cs typeface="Tahoma" panose="020B0604030504040204" pitchFamily="34" charset="0"/>
              </a:rPr>
              <a:t>15 March 2025.</a:t>
            </a:r>
            <a:endParaRPr lang="en-IE"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1893725" y="299957"/>
            <a:ext cx="3369833" cy="780470"/>
          </a:xfrm>
          <a:prstGeom prst="rect">
            <a:avLst/>
          </a:prstGeom>
        </p:spPr>
        <p:txBody>
          <a:bodyPr wrap="none">
            <a:spAutoFit/>
          </a:bodyPr>
          <a:lstStyle/>
          <a:p>
            <a:pPr>
              <a:lnSpc>
                <a:spcPct val="150000"/>
              </a:lnSpc>
              <a:spcBef>
                <a:spcPts val="900"/>
              </a:spcBef>
            </a:pPr>
            <a:r>
              <a:rPr lang="en-GB" sz="3450" kern="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How do I apply?</a:t>
            </a:r>
          </a:p>
        </p:txBody>
      </p:sp>
      <p:sp>
        <p:nvSpPr>
          <p:cNvPr id="10" name="Rectangle 9"/>
          <p:cNvSpPr/>
          <p:nvPr/>
        </p:nvSpPr>
        <p:spPr>
          <a:xfrm>
            <a:off x="1524000" y="5924290"/>
            <a:ext cx="9144000" cy="76460"/>
          </a:xfrm>
          <a:prstGeom prst="rect">
            <a:avLst/>
          </a:prstGeom>
          <a:solidFill>
            <a:srgbClr val="92D050"/>
          </a:solidFill>
          <a:ln>
            <a:solidFill>
              <a:srgbClr val="85B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050" name="Picture 2" descr="Application Guides, Resources and Forms - Access Colle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113" y="1199937"/>
            <a:ext cx="3304803" cy="4650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2032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1003" y="1988500"/>
            <a:ext cx="7886700" cy="3263504"/>
          </a:xfrm>
        </p:spPr>
        <p:txBody>
          <a:bodyPr>
            <a:normAutofit/>
          </a:bodyPr>
          <a:lstStyle/>
          <a:p>
            <a:pPr lvl="2">
              <a:lnSpc>
                <a:spcPct val="150000"/>
              </a:lnSpc>
            </a:pPr>
            <a:endParaRPr lang="en-US" dirty="0">
              <a:latin typeface="Tahoma" panose="020B0604030504040204" pitchFamily="34" charset="0"/>
              <a:ea typeface="Tahoma" panose="020B0604030504040204" pitchFamily="34" charset="0"/>
              <a:cs typeface="Tahoma" panose="020B0604030504040204" pitchFamily="34" charset="0"/>
            </a:endParaRPr>
          </a:p>
          <a:p>
            <a:pPr>
              <a:lnSpc>
                <a:spcPct val="150000"/>
              </a:lnSpc>
              <a:buClr>
                <a:srgbClr val="0070C0"/>
              </a:buClr>
              <a:buFont typeface="Arial" pitchFamily="34" charset="0"/>
              <a:buChar char="•"/>
            </a:pPr>
            <a:endParaRPr lang="en-US" sz="1950" dirty="0">
              <a:latin typeface="Tahoma" panose="020B0604030504040204" pitchFamily="34" charset="0"/>
              <a:ea typeface="Tahoma" panose="020B0604030504040204" pitchFamily="34" charset="0"/>
              <a:cs typeface="Tahoma" panose="020B0604030504040204" pitchFamily="34" charset="0"/>
            </a:endParaRPr>
          </a:p>
          <a:p>
            <a:pPr>
              <a:lnSpc>
                <a:spcPct val="150000"/>
              </a:lnSpc>
              <a:buClr>
                <a:srgbClr val="0070C0"/>
              </a:buClr>
              <a:buNone/>
            </a:pPr>
            <a:endParaRPr lang="en-US" sz="195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795405" y="1147353"/>
            <a:ext cx="8601191" cy="4616648"/>
          </a:xfrm>
          <a:prstGeom prst="rect">
            <a:avLst/>
          </a:prstGeom>
          <a:noFill/>
        </p:spPr>
        <p:txBody>
          <a:bodyPr wrap="square" rtlCol="0">
            <a:spAutoFit/>
          </a:bodyPr>
          <a:lstStyle/>
          <a:p>
            <a:pPr>
              <a:lnSpc>
                <a:spcPct val="150000"/>
              </a:lnSpc>
              <a:spcBef>
                <a:spcPts val="150"/>
              </a:spcBef>
              <a:defRPr/>
            </a:pPr>
            <a:r>
              <a:rPr lang="en-GB" sz="1350" b="1" dirty="0">
                <a:solidFill>
                  <a:srgbClr val="002060"/>
                </a:solidFill>
                <a:latin typeface="Tahoma" panose="020B0604030504040204" pitchFamily="34" charset="0"/>
                <a:ea typeface="Tahoma" panose="020B0604030504040204" pitchFamily="34" charset="0"/>
                <a:cs typeface="Tahoma" panose="020B0604030504040204" pitchFamily="34" charset="0"/>
              </a:rPr>
              <a:t>Section A: Applicant Information </a:t>
            </a:r>
          </a:p>
          <a:p>
            <a:pPr marL="273844" indent="-273844">
              <a:lnSpc>
                <a:spcPct val="150000"/>
              </a:lnSpc>
              <a:spcBef>
                <a:spcPts val="150"/>
              </a:spcBef>
              <a:buFont typeface="Arial" panose="020B0604020202020204" pitchFamily="34" charset="0"/>
              <a:buChar char="•"/>
              <a:defRPr/>
            </a:pPr>
            <a:r>
              <a:rPr lang="en-GB" sz="1350" dirty="0">
                <a:solidFill>
                  <a:prstClr val="black"/>
                </a:solidFill>
                <a:latin typeface="Tahoma" panose="020B0604030504040204" pitchFamily="34" charset="0"/>
                <a:ea typeface="Tahoma" panose="020B0604030504040204" pitchFamily="34" charset="0"/>
                <a:cs typeface="Tahoma" panose="020B0604030504040204" pitchFamily="34" charset="0"/>
              </a:rPr>
              <a:t>Completed by you </a:t>
            </a:r>
            <a:r>
              <a:rPr lang="en-GB" sz="1350" b="1" dirty="0">
                <a:solidFill>
                  <a:prstClr val="black"/>
                </a:solidFill>
                <a:latin typeface="Tahoma" panose="020B0604030504040204" pitchFamily="34" charset="0"/>
                <a:ea typeface="Tahoma" panose="020B0604030504040204" pitchFamily="34" charset="0"/>
                <a:cs typeface="Tahoma" panose="020B0604030504040204" pitchFamily="34" charset="0"/>
              </a:rPr>
              <a:t>online</a:t>
            </a:r>
            <a:r>
              <a:rPr lang="en-GB" sz="1350" dirty="0">
                <a:solidFill>
                  <a:prstClr val="black"/>
                </a:solidFill>
                <a:latin typeface="Tahoma" panose="020B0604030504040204" pitchFamily="34" charset="0"/>
                <a:ea typeface="Tahoma" panose="020B0604030504040204" pitchFamily="34" charset="0"/>
                <a:cs typeface="Tahoma" panose="020B0604030504040204" pitchFamily="34" charset="0"/>
              </a:rPr>
              <a:t> by </a:t>
            </a:r>
            <a:r>
              <a:rPr lang="en-GB" sz="135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17:00</a:t>
            </a:r>
            <a:r>
              <a:rPr lang="en-GB" sz="1350" dirty="0">
                <a:solidFill>
                  <a:prstClr val="black"/>
                </a:solidFill>
                <a:latin typeface="Tahoma" panose="020B0604030504040204" pitchFamily="34" charset="0"/>
                <a:ea typeface="Tahoma" panose="020B0604030504040204" pitchFamily="34" charset="0"/>
                <a:cs typeface="Tahoma" panose="020B0604030504040204" pitchFamily="34" charset="0"/>
              </a:rPr>
              <a:t> on </a:t>
            </a:r>
            <a:r>
              <a:rPr lang="en-GB" sz="135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1 March 2025</a:t>
            </a:r>
            <a:r>
              <a:rPr lang="en-GB" sz="135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73844" indent="-273844">
              <a:lnSpc>
                <a:spcPct val="150000"/>
              </a:lnSpc>
              <a:spcBef>
                <a:spcPts val="150"/>
              </a:spcBef>
              <a:buFont typeface="Arial" panose="020B0604020202020204" pitchFamily="34" charset="0"/>
              <a:buChar char="•"/>
              <a:defRPr/>
            </a:pPr>
            <a:r>
              <a:rPr lang="en-GB" sz="1350" dirty="0">
                <a:solidFill>
                  <a:prstClr val="black"/>
                </a:solidFill>
                <a:latin typeface="Tahoma" panose="020B0604030504040204" pitchFamily="34" charset="0"/>
                <a:ea typeface="Tahoma" panose="020B0604030504040204" pitchFamily="34" charset="0"/>
                <a:cs typeface="Tahoma" panose="020B0604030504040204" pitchFamily="34" charset="0"/>
              </a:rPr>
              <a:t>Answer </a:t>
            </a:r>
            <a:r>
              <a:rPr lang="en-GB" sz="135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Yes to Q1 </a:t>
            </a:r>
            <a:r>
              <a:rPr lang="en-GB" sz="1350" dirty="0">
                <a:solidFill>
                  <a:prstClr val="black"/>
                </a:solidFill>
                <a:latin typeface="Tahoma" panose="020B0604030504040204" pitchFamily="34" charset="0"/>
                <a:ea typeface="Tahoma" panose="020B0604030504040204" pitchFamily="34" charset="0"/>
                <a:cs typeface="Tahoma" panose="020B0604030504040204" pitchFamily="34" charset="0"/>
              </a:rPr>
              <a:t>to apply to DARE and fully complete Questions 1-5.    </a:t>
            </a:r>
            <a:r>
              <a:rPr lang="en-GB" sz="1350" b="1" dirty="0">
                <a:solidFill>
                  <a:srgbClr val="002060"/>
                </a:solidFill>
                <a:latin typeface="Tahoma" panose="020B0604030504040204" pitchFamily="34" charset="0"/>
                <a:ea typeface="Tahoma" panose="020B0604030504040204" pitchFamily="34" charset="0"/>
                <a:cs typeface="Tahoma" panose="020B0604030504040204" pitchFamily="34" charset="0"/>
              </a:rPr>
              <a:t>OR</a:t>
            </a:r>
          </a:p>
          <a:p>
            <a:pPr marL="616744" lvl="1" indent="-273844">
              <a:lnSpc>
                <a:spcPct val="150000"/>
              </a:lnSpc>
              <a:spcBef>
                <a:spcPts val="150"/>
              </a:spcBef>
              <a:buFont typeface="Arial" panose="020B0604020202020204" pitchFamily="34" charset="0"/>
              <a:buChar char="•"/>
              <a:defRPr/>
            </a:pPr>
            <a:r>
              <a:rPr lang="en-GB" sz="1350" dirty="0">
                <a:solidFill>
                  <a:prstClr val="black"/>
                </a:solidFill>
                <a:latin typeface="Tahoma" panose="020B0604030504040204" pitchFamily="34" charset="0"/>
                <a:ea typeface="Tahoma" panose="020B0604030504040204" pitchFamily="34" charset="0"/>
                <a:cs typeface="Tahoma" panose="020B0604030504040204" pitchFamily="34" charset="0"/>
              </a:rPr>
              <a:t>Answer Yes to Q1(b) to apply to carry forward your DARE eligibility. </a:t>
            </a:r>
          </a:p>
          <a:p>
            <a:pPr>
              <a:lnSpc>
                <a:spcPct val="150000"/>
              </a:lnSpc>
              <a:spcBef>
                <a:spcPts val="150"/>
              </a:spcBef>
              <a:defRPr/>
            </a:pPr>
            <a:endParaRPr lang="en-GB" sz="75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nSpc>
                <a:spcPct val="150000"/>
              </a:lnSpc>
              <a:spcBef>
                <a:spcPts val="150"/>
              </a:spcBef>
              <a:defRPr/>
            </a:pPr>
            <a:r>
              <a:rPr lang="en-GB" sz="1350" b="1" dirty="0">
                <a:solidFill>
                  <a:srgbClr val="002060"/>
                </a:solidFill>
                <a:latin typeface="Tahoma" panose="020B0604030504040204" pitchFamily="34" charset="0"/>
                <a:ea typeface="Tahoma" panose="020B0604030504040204" pitchFamily="34" charset="0"/>
                <a:cs typeface="Tahoma" panose="020B0604030504040204" pitchFamily="34" charset="0"/>
              </a:rPr>
              <a:t>Section B: Educational Impact Statement</a:t>
            </a:r>
          </a:p>
          <a:p>
            <a:pPr marL="273844" indent="-273844">
              <a:lnSpc>
                <a:spcPct val="150000"/>
              </a:lnSpc>
              <a:spcBef>
                <a:spcPts val="150"/>
              </a:spcBef>
              <a:buFont typeface="Arial" panose="020B0604020202020204" pitchFamily="34" charset="0"/>
              <a:buChar char="•"/>
              <a:defRPr/>
            </a:pPr>
            <a:r>
              <a:rPr lang="en-GB" sz="1350" dirty="0">
                <a:solidFill>
                  <a:prstClr val="black"/>
                </a:solidFill>
                <a:latin typeface="Tahoma" panose="020B0604030504040204" pitchFamily="34" charset="0"/>
                <a:ea typeface="Tahoma" panose="020B0604030504040204" pitchFamily="34" charset="0"/>
                <a:cs typeface="Tahoma" panose="020B0604030504040204" pitchFamily="34" charset="0"/>
              </a:rPr>
              <a:t>Educational Impact Statement completed by your school. Send to CAO by </a:t>
            </a:r>
            <a:r>
              <a:rPr lang="en-GB" sz="135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15 March 2025</a:t>
            </a:r>
            <a:r>
              <a:rPr lang="en-GB" sz="135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73844" indent="-273844">
              <a:lnSpc>
                <a:spcPct val="150000"/>
              </a:lnSpc>
              <a:spcBef>
                <a:spcPts val="150"/>
              </a:spcBef>
              <a:buFontTx/>
              <a:buAutoNum type="arabicPeriod"/>
              <a:defRPr/>
            </a:pPr>
            <a:endParaRPr lang="en-GB" sz="75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nSpc>
                <a:spcPct val="150000"/>
              </a:lnSpc>
              <a:spcBef>
                <a:spcPts val="150"/>
              </a:spcBef>
              <a:defRPr/>
            </a:pPr>
            <a:r>
              <a:rPr lang="en-GB" sz="1350" b="1" dirty="0">
                <a:solidFill>
                  <a:srgbClr val="002060"/>
                </a:solidFill>
                <a:latin typeface="Tahoma" panose="020B0604030504040204" pitchFamily="34" charset="0"/>
                <a:ea typeface="Tahoma" panose="020B0604030504040204" pitchFamily="34" charset="0"/>
                <a:cs typeface="Tahoma" panose="020B0604030504040204" pitchFamily="34" charset="0"/>
              </a:rPr>
              <a:t>Section C: Evidence of a Disability</a:t>
            </a:r>
          </a:p>
          <a:p>
            <a:pPr marL="273844" indent="-273844">
              <a:lnSpc>
                <a:spcPct val="150000"/>
              </a:lnSpc>
              <a:spcBef>
                <a:spcPts val="150"/>
              </a:spcBef>
              <a:buFont typeface="Arial" panose="020B0604020202020204" pitchFamily="34" charset="0"/>
              <a:buChar char="•"/>
              <a:defRPr/>
            </a:pPr>
            <a:r>
              <a:rPr lang="en-GB" sz="1350" dirty="0">
                <a:solidFill>
                  <a:prstClr val="black"/>
                </a:solidFill>
                <a:latin typeface="Tahoma" panose="020B0604030504040204" pitchFamily="34" charset="0"/>
                <a:ea typeface="Tahoma" panose="020B0604030504040204" pitchFamily="34" charset="0"/>
                <a:cs typeface="Tahoma" panose="020B0604030504040204" pitchFamily="34" charset="0"/>
              </a:rPr>
              <a:t>Completed by the appropriate professional. Send to CAO by </a:t>
            </a:r>
            <a:r>
              <a:rPr lang="en-GB" sz="135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15 March 2025</a:t>
            </a:r>
            <a:r>
              <a:rPr lang="en-GB" sz="135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73844" indent="-273844">
              <a:lnSpc>
                <a:spcPct val="150000"/>
              </a:lnSpc>
              <a:spcBef>
                <a:spcPts val="150"/>
              </a:spcBef>
              <a:buFont typeface="Arial" panose="020B0604020202020204" pitchFamily="34" charset="0"/>
              <a:buChar char="•"/>
              <a:defRPr/>
            </a:pPr>
            <a:endParaRPr lang="en-GB" sz="75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nSpc>
                <a:spcPct val="150000"/>
              </a:lnSpc>
              <a:spcBef>
                <a:spcPts val="150"/>
              </a:spcBef>
              <a:defRPr/>
            </a:pPr>
            <a:r>
              <a:rPr lang="en-GB" sz="1350" b="1" dirty="0">
                <a:solidFill>
                  <a:srgbClr val="002060"/>
                </a:solidFill>
                <a:latin typeface="Tahoma" panose="020B0604030504040204" pitchFamily="34" charset="0"/>
                <a:ea typeface="Tahoma" panose="020B0604030504040204" pitchFamily="34" charset="0"/>
                <a:cs typeface="Tahoma" panose="020B0604030504040204" pitchFamily="34" charset="0"/>
              </a:rPr>
              <a:t>Section D: School Statement</a:t>
            </a:r>
          </a:p>
          <a:p>
            <a:pPr marL="214313" indent="-214313">
              <a:lnSpc>
                <a:spcPct val="150000"/>
              </a:lnSpc>
              <a:spcBef>
                <a:spcPts val="150"/>
              </a:spcBef>
              <a:buFont typeface="Arial" panose="020B0604020202020204" pitchFamily="34" charset="0"/>
              <a:buChar char="•"/>
              <a:defRPr/>
            </a:pPr>
            <a:r>
              <a:rPr lang="en-US" sz="1350" dirty="0">
                <a:latin typeface="Tahoma" panose="020B0604030504040204" pitchFamily="34" charset="0"/>
                <a:ea typeface="Tahoma" panose="020B0604030504040204" pitchFamily="34" charset="0"/>
                <a:cs typeface="Tahoma" panose="020B0604030504040204" pitchFamily="34" charset="0"/>
              </a:rPr>
              <a:t>Where applying under the Dyslexia/ Significant Literacy Difficulties category, applicants who do not have a Psychological Assessment Report identifying Dyslexia should submit </a:t>
            </a:r>
            <a:r>
              <a:rPr lang="en-US" sz="135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Section D</a:t>
            </a:r>
            <a:r>
              <a:rPr lang="en-US" sz="1350" b="1" dirty="0">
                <a:latin typeface="Tahoma" panose="020B0604030504040204" pitchFamily="34" charset="0"/>
                <a:ea typeface="Tahoma" panose="020B0604030504040204" pitchFamily="34" charset="0"/>
                <a:cs typeface="Tahoma" panose="020B0604030504040204" pitchFamily="34" charset="0"/>
              </a:rPr>
              <a:t>. </a:t>
            </a:r>
            <a:r>
              <a:rPr lang="en-GB" sz="1350" dirty="0">
                <a:solidFill>
                  <a:prstClr val="black"/>
                </a:solidFill>
                <a:latin typeface="Tahoma" panose="020B0604030504040204" pitchFamily="34" charset="0"/>
                <a:ea typeface="Tahoma" panose="020B0604030504040204" pitchFamily="34" charset="0"/>
                <a:cs typeface="Tahoma" panose="020B0604030504040204" pitchFamily="34" charset="0"/>
              </a:rPr>
              <a:t>Send to CAO by </a:t>
            </a:r>
            <a:r>
              <a:rPr lang="en-GB" sz="135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15 March</a:t>
            </a:r>
            <a:r>
              <a:rPr lang="en-GB" sz="1350"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sp>
        <p:nvSpPr>
          <p:cNvPr id="8" name="Rectangle 7"/>
          <p:cNvSpPr/>
          <p:nvPr/>
        </p:nvSpPr>
        <p:spPr>
          <a:xfrm>
            <a:off x="1910142" y="366883"/>
            <a:ext cx="7802136" cy="780470"/>
          </a:xfrm>
          <a:prstGeom prst="rect">
            <a:avLst/>
          </a:prstGeom>
        </p:spPr>
        <p:txBody>
          <a:bodyPr wrap="none">
            <a:spAutoFit/>
          </a:bodyPr>
          <a:lstStyle/>
          <a:p>
            <a:pPr>
              <a:lnSpc>
                <a:spcPct val="150000"/>
              </a:lnSpc>
              <a:spcBef>
                <a:spcPts val="900"/>
              </a:spcBef>
            </a:pPr>
            <a:r>
              <a:rPr lang="en-GB" sz="3450" kern="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Supplementary Information Form (SIF)</a:t>
            </a:r>
          </a:p>
        </p:txBody>
      </p:sp>
      <p:sp>
        <p:nvSpPr>
          <p:cNvPr id="10" name="Rectangle 9"/>
          <p:cNvSpPr/>
          <p:nvPr/>
        </p:nvSpPr>
        <p:spPr>
          <a:xfrm>
            <a:off x="1524000" y="5924290"/>
            <a:ext cx="9144000" cy="76460"/>
          </a:xfrm>
          <a:prstGeom prst="rect">
            <a:avLst/>
          </a:prstGeom>
          <a:solidFill>
            <a:srgbClr val="92D050"/>
          </a:solidFill>
          <a:ln>
            <a:solidFill>
              <a:srgbClr val="85B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9881704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5010" y="2515013"/>
            <a:ext cx="8012357" cy="1036181"/>
          </a:xfrm>
          <a:prstGeom prst="rect">
            <a:avLst/>
          </a:prstGeom>
          <a:noFill/>
        </p:spPr>
        <p:txBody>
          <a:bodyPr wrap="square" rtlCol="0">
            <a:spAutoFit/>
          </a:bodyPr>
          <a:lstStyle/>
          <a:p>
            <a:pPr lvl="1">
              <a:lnSpc>
                <a:spcPct val="150000"/>
              </a:lnSpc>
              <a:spcBef>
                <a:spcPts val="150"/>
              </a:spcBef>
              <a:defRPr/>
            </a:pPr>
            <a:r>
              <a:rPr lang="en-GB" sz="135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Check out the information on providing evidence of your disability on </a:t>
            </a:r>
          </a:p>
          <a:p>
            <a:pPr lvl="1">
              <a:lnSpc>
                <a:spcPct val="150000"/>
              </a:lnSpc>
              <a:spcBef>
                <a:spcPts val="150"/>
              </a:spcBef>
              <a:defRPr/>
            </a:pPr>
            <a:endParaRPr lang="en-GB" sz="135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pPr lvl="1">
              <a:lnSpc>
                <a:spcPct val="150000"/>
              </a:lnSpc>
              <a:spcBef>
                <a:spcPts val="150"/>
              </a:spcBef>
              <a:defRPr/>
            </a:pPr>
            <a:r>
              <a:rPr lang="en-GB" sz="1350" dirty="0">
                <a:latin typeface="Tahoma" panose="020B0604030504040204" pitchFamily="34" charset="0"/>
                <a:ea typeface="Tahoma" panose="020B0604030504040204" pitchFamily="34" charset="0"/>
                <a:cs typeface="Tahoma" panose="020B0604030504040204" pitchFamily="34" charset="0"/>
                <a:hlinkClick r:id="rId3"/>
              </a:rPr>
              <a:t>www.accesscollege.ie/dare/providing-evidence-of-your-disability</a:t>
            </a:r>
            <a:r>
              <a:rPr lang="en-GB" sz="1350" dirty="0">
                <a:latin typeface="Tahoma" panose="020B0604030504040204" pitchFamily="34" charset="0"/>
                <a:ea typeface="Tahoma" panose="020B0604030504040204" pitchFamily="34" charset="0"/>
                <a:cs typeface="Tahoma" panose="020B0604030504040204" pitchFamily="34" charset="0"/>
              </a:rPr>
              <a:t> </a:t>
            </a:r>
          </a:p>
        </p:txBody>
      </p:sp>
      <p:sp>
        <p:nvSpPr>
          <p:cNvPr id="8" name="Rectangle 7"/>
          <p:cNvSpPr/>
          <p:nvPr/>
        </p:nvSpPr>
        <p:spPr>
          <a:xfrm>
            <a:off x="1921004" y="930520"/>
            <a:ext cx="6572633" cy="780470"/>
          </a:xfrm>
          <a:prstGeom prst="rect">
            <a:avLst/>
          </a:prstGeom>
        </p:spPr>
        <p:txBody>
          <a:bodyPr wrap="none">
            <a:spAutoFit/>
          </a:bodyPr>
          <a:lstStyle/>
          <a:p>
            <a:pPr>
              <a:lnSpc>
                <a:spcPct val="150000"/>
              </a:lnSpc>
              <a:spcBef>
                <a:spcPts val="900"/>
              </a:spcBef>
            </a:pPr>
            <a:r>
              <a:rPr lang="en-GB" sz="3450" kern="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Section C:  Evidence of Disability</a:t>
            </a:r>
          </a:p>
        </p:txBody>
      </p:sp>
      <p:sp>
        <p:nvSpPr>
          <p:cNvPr id="10" name="Rectangle 9"/>
          <p:cNvSpPr/>
          <p:nvPr/>
        </p:nvSpPr>
        <p:spPr>
          <a:xfrm>
            <a:off x="1524000" y="5924290"/>
            <a:ext cx="9144000" cy="76460"/>
          </a:xfrm>
          <a:prstGeom prst="rect">
            <a:avLst/>
          </a:prstGeom>
          <a:solidFill>
            <a:srgbClr val="92D050"/>
          </a:solidFill>
          <a:ln>
            <a:solidFill>
              <a:srgbClr val="85B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154" t="28293" r="16748" b="25366"/>
          <a:stretch/>
        </p:blipFill>
        <p:spPr>
          <a:xfrm>
            <a:off x="9586333" y="5527008"/>
            <a:ext cx="981584" cy="344098"/>
          </a:xfrm>
          <a:prstGeom prst="rect">
            <a:avLst/>
          </a:prstGeom>
        </p:spPr>
      </p:pic>
      <p:sp>
        <p:nvSpPr>
          <p:cNvPr id="3" name="Rectangle 2"/>
          <p:cNvSpPr/>
          <p:nvPr/>
        </p:nvSpPr>
        <p:spPr>
          <a:xfrm>
            <a:off x="2112923" y="4096897"/>
            <a:ext cx="6942478" cy="1036181"/>
          </a:xfrm>
          <a:prstGeom prst="rect">
            <a:avLst/>
          </a:prstGeom>
        </p:spPr>
        <p:txBody>
          <a:bodyPr wrap="none">
            <a:spAutoFit/>
          </a:bodyPr>
          <a:lstStyle/>
          <a:p>
            <a:pPr marL="257175" indent="-257175">
              <a:lnSpc>
                <a:spcPct val="150000"/>
              </a:lnSpc>
              <a:spcBef>
                <a:spcPts val="150"/>
              </a:spcBef>
              <a:buFont typeface="Arial" panose="020B0604020202020204" pitchFamily="34" charset="0"/>
              <a:buChar char="•"/>
              <a:defRPr/>
            </a:pPr>
            <a:r>
              <a:rPr lang="en-GB" sz="1350" dirty="0">
                <a:solidFill>
                  <a:prstClr val="black"/>
                </a:solidFill>
                <a:latin typeface="Tahoma" panose="020B0604030504040204" pitchFamily="34" charset="0"/>
                <a:ea typeface="Tahoma" panose="020B0604030504040204" pitchFamily="34" charset="0"/>
                <a:cs typeface="Tahoma" panose="020B0604030504040204" pitchFamily="34" charset="0"/>
              </a:rPr>
              <a:t>You must post Evidence of Disability documentation to the CAO by </a:t>
            </a:r>
            <a:r>
              <a:rPr lang="en-GB" sz="1350" b="1" dirty="0">
                <a:solidFill>
                  <a:srgbClr val="002060"/>
                </a:solidFill>
                <a:latin typeface="Tahoma" panose="020B0604030504040204" pitchFamily="34" charset="0"/>
                <a:ea typeface="Tahoma" panose="020B0604030504040204" pitchFamily="34" charset="0"/>
                <a:cs typeface="Tahoma" panose="020B0604030504040204" pitchFamily="34" charset="0"/>
              </a:rPr>
              <a:t>15 March 2025</a:t>
            </a:r>
            <a:r>
              <a:rPr lang="en-GB" sz="135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57175" indent="-257175">
              <a:lnSpc>
                <a:spcPct val="150000"/>
              </a:lnSpc>
              <a:spcBef>
                <a:spcPts val="150"/>
              </a:spcBef>
              <a:buFont typeface="Arial" panose="020B0604020202020204" pitchFamily="34" charset="0"/>
              <a:buChar char="•"/>
              <a:defRPr/>
            </a:pPr>
            <a:endParaRPr lang="en-GB" sz="135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57175" indent="-257175">
              <a:lnSpc>
                <a:spcPct val="150000"/>
              </a:lnSpc>
              <a:spcBef>
                <a:spcPts val="150"/>
              </a:spcBef>
              <a:buFont typeface="Arial" panose="020B0604020202020204" pitchFamily="34" charset="0"/>
              <a:buChar char="•"/>
              <a:defRPr/>
            </a:pPr>
            <a:r>
              <a:rPr lang="en-GB" sz="1350" dirty="0">
                <a:solidFill>
                  <a:prstClr val="black"/>
                </a:solidFill>
                <a:latin typeface="Tahoma" panose="020B0604030504040204" pitchFamily="34" charset="0"/>
                <a:ea typeface="Tahoma" panose="020B0604030504040204" pitchFamily="34" charset="0"/>
                <a:cs typeface="Tahoma" panose="020B0604030504040204" pitchFamily="34" charset="0"/>
              </a:rPr>
              <a:t>Please keep a copy of all documents that you post to CAO.</a:t>
            </a:r>
          </a:p>
        </p:txBody>
      </p:sp>
    </p:spTree>
    <p:extLst>
      <p:ext uri="{BB962C8B-B14F-4D97-AF65-F5344CB8AC3E}">
        <p14:creationId xmlns:p14="http://schemas.microsoft.com/office/powerpoint/2010/main" val="9091848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06090"/>
          </a:xfrm>
        </p:spPr>
        <p:txBody>
          <a:bodyPr>
            <a:normAutofit/>
          </a:bodyPr>
          <a:lstStyle/>
          <a:p>
            <a:r>
              <a:rPr lang="en-IE" sz="2800" b="1" dirty="0">
                <a:solidFill>
                  <a:schemeClr val="accent3"/>
                </a:solidFill>
              </a:rPr>
              <a:t>Meeting DARE’s Educational Impact Criteria</a:t>
            </a:r>
          </a:p>
        </p:txBody>
      </p:sp>
      <p:pic>
        <p:nvPicPr>
          <p:cNvPr id="1029"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063552" y="1484784"/>
            <a:ext cx="4248472" cy="48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847528" y="995788"/>
            <a:ext cx="8712968" cy="523220"/>
          </a:xfrm>
          <a:prstGeom prst="rect">
            <a:avLst/>
          </a:prstGeom>
          <a:noFill/>
        </p:spPr>
        <p:txBody>
          <a:bodyPr wrap="square" rtlCol="0">
            <a:spAutoFit/>
          </a:bodyPr>
          <a:lstStyle/>
          <a:p>
            <a:r>
              <a:rPr lang="en-IE" sz="2800" dirty="0"/>
              <a:t>Applicants must meet a </a:t>
            </a:r>
            <a:r>
              <a:rPr lang="en-IE" sz="2800" b="1" dirty="0"/>
              <a:t>combination of *two</a:t>
            </a:r>
            <a:r>
              <a:rPr lang="en-IE" sz="2800" dirty="0"/>
              <a:t> indicators</a:t>
            </a:r>
          </a:p>
        </p:txBody>
      </p:sp>
      <p:sp>
        <p:nvSpPr>
          <p:cNvPr id="7" name="TextBox 6"/>
          <p:cNvSpPr txBox="1"/>
          <p:nvPr/>
        </p:nvSpPr>
        <p:spPr>
          <a:xfrm>
            <a:off x="6528048" y="4941169"/>
            <a:ext cx="3816424" cy="1323439"/>
          </a:xfrm>
          <a:prstGeom prst="rect">
            <a:avLst/>
          </a:prstGeom>
          <a:noFill/>
        </p:spPr>
        <p:txBody>
          <a:bodyPr wrap="square" rtlCol="0">
            <a:spAutoFit/>
          </a:bodyPr>
          <a:lstStyle/>
          <a:p>
            <a:r>
              <a:rPr lang="en-IE" dirty="0"/>
              <a:t>* </a:t>
            </a:r>
            <a:r>
              <a:rPr lang="en-IE" sz="2000" b="1" dirty="0"/>
              <a:t>Applications with Specific Learning Difficulty must meet indicator 6 + one other.  All others any two indicators.</a:t>
            </a:r>
          </a:p>
        </p:txBody>
      </p:sp>
      <p:pic>
        <p:nvPicPr>
          <p:cNvPr id="5" name="Picture 4">
            <a:extLst>
              <a:ext uri="{FF2B5EF4-FFF2-40B4-BE49-F238E27FC236}">
                <a16:creationId xmlns:a16="http://schemas.microsoft.com/office/drawing/2014/main" id="{9D76AAD4-41FA-410E-827C-5F43265FA29E}"/>
              </a:ext>
            </a:extLst>
          </p:cNvPr>
          <p:cNvPicPr>
            <a:picLocks noChangeAspect="1"/>
          </p:cNvPicPr>
          <p:nvPr/>
        </p:nvPicPr>
        <p:blipFill>
          <a:blip r:embed="rId4"/>
          <a:stretch>
            <a:fillRect/>
          </a:stretch>
        </p:blipFill>
        <p:spPr>
          <a:xfrm>
            <a:off x="6304447" y="1527631"/>
            <a:ext cx="4038601" cy="3214230"/>
          </a:xfrm>
          <a:prstGeom prst="rect">
            <a:avLst/>
          </a:prstGeom>
        </p:spPr>
      </p:pic>
    </p:spTree>
    <p:extLst>
      <p:ext uri="{BB962C8B-B14F-4D97-AF65-F5344CB8AC3E}">
        <p14:creationId xmlns:p14="http://schemas.microsoft.com/office/powerpoint/2010/main" val="33098883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8D1BF5-3266-400C-BF29-5B563EF49366}"/>
              </a:ext>
            </a:extLst>
          </p:cNvPr>
          <p:cNvSpPr/>
          <p:nvPr/>
        </p:nvSpPr>
        <p:spPr>
          <a:xfrm>
            <a:off x="1919536" y="4149081"/>
            <a:ext cx="7560840" cy="2139047"/>
          </a:xfrm>
          <a:prstGeom prst="rect">
            <a:avLst/>
          </a:prstGeom>
        </p:spPr>
        <p:txBody>
          <a:bodyPr wrap="square">
            <a:spAutoFit/>
          </a:bodyPr>
          <a:lstStyle/>
          <a:p>
            <a:pPr lvl="0" eaLnBrk="0" fontAlgn="base" hangingPunct="0">
              <a:spcBef>
                <a:spcPct val="0"/>
              </a:spcBef>
              <a:spcAft>
                <a:spcPct val="0"/>
              </a:spcAft>
            </a:pPr>
            <a:r>
              <a:rPr lang="en-US" altLang="en-US" b="1" dirty="0">
                <a:solidFill>
                  <a:srgbClr val="222222"/>
                </a:solidFill>
                <a:latin typeface="Helvetica Neue"/>
              </a:rPr>
              <a:t>Disability </a:t>
            </a:r>
            <a:endParaRPr lang="en-US" altLang="en-US" sz="700" dirty="0"/>
          </a:p>
          <a:p>
            <a:pPr lvl="0" eaLnBrk="0" fontAlgn="base" hangingPunct="0">
              <a:spcBef>
                <a:spcPct val="0"/>
              </a:spcBef>
              <a:spcAft>
                <a:spcPct val="0"/>
              </a:spcAft>
            </a:pPr>
            <a:r>
              <a:rPr lang="en-US" altLang="en-US" dirty="0">
                <a:solidFill>
                  <a:srgbClr val="222222"/>
                </a:solidFill>
                <a:latin typeface="Helvetica Neue"/>
              </a:rPr>
              <a:t>If you wish to disclose a disability or Dyslexia/ Significant Literacy Difficulties or Dyscalculia/ Significant Numeracy Difficulties or apply to the Disability Access Route to Education (DARE) click on the</a:t>
            </a:r>
          </a:p>
          <a:p>
            <a:pPr lvl="0" eaLnBrk="0" fontAlgn="base" hangingPunct="0">
              <a:spcBef>
                <a:spcPct val="0"/>
              </a:spcBef>
              <a:spcAft>
                <a:spcPct val="0"/>
              </a:spcAft>
            </a:pPr>
            <a:r>
              <a:rPr lang="en-US" altLang="en-US" b="1" dirty="0">
                <a:solidFill>
                  <a:srgbClr val="222222"/>
                </a:solidFill>
                <a:latin typeface="Helvetica Neue"/>
              </a:rPr>
              <a:t> 'Modify Disability (&amp; DARE Application) Status'</a:t>
            </a:r>
            <a:r>
              <a:rPr lang="en-US" altLang="en-US" dirty="0">
                <a:solidFill>
                  <a:srgbClr val="222222"/>
                </a:solidFill>
                <a:latin typeface="Helvetica Neue"/>
              </a:rPr>
              <a:t> button below.</a:t>
            </a:r>
          </a:p>
          <a:p>
            <a:pPr lvl="0" eaLnBrk="0" fontAlgn="base" hangingPunct="0">
              <a:spcBef>
                <a:spcPct val="0"/>
              </a:spcBef>
              <a:spcAft>
                <a:spcPct val="0"/>
              </a:spcAft>
            </a:pPr>
            <a:br>
              <a:rPr lang="en-US" altLang="en-US" dirty="0">
                <a:solidFill>
                  <a:srgbClr val="222222"/>
                </a:solidFill>
                <a:latin typeface="Helvetica Neue"/>
              </a:rPr>
            </a:br>
            <a:br>
              <a:rPr lang="en-US" altLang="en-US" dirty="0">
                <a:solidFill>
                  <a:srgbClr val="222222"/>
                </a:solidFill>
                <a:latin typeface="Helvetica Neue"/>
              </a:rPr>
            </a:br>
            <a:endParaRPr lang="en-US" altLang="en-US" sz="700" dirty="0"/>
          </a:p>
        </p:txBody>
      </p:sp>
      <p:sp>
        <p:nvSpPr>
          <p:cNvPr id="5" name="TextBox 4">
            <a:extLst>
              <a:ext uri="{FF2B5EF4-FFF2-40B4-BE49-F238E27FC236}">
                <a16:creationId xmlns:a16="http://schemas.microsoft.com/office/drawing/2014/main" id="{13E44CD3-2ABA-4B86-981B-4BFBF0936F30}"/>
              </a:ext>
            </a:extLst>
          </p:cNvPr>
          <p:cNvSpPr txBox="1"/>
          <p:nvPr/>
        </p:nvSpPr>
        <p:spPr>
          <a:xfrm>
            <a:off x="1847528" y="116633"/>
            <a:ext cx="8064896" cy="3693319"/>
          </a:xfrm>
          <a:prstGeom prst="rect">
            <a:avLst/>
          </a:prstGeom>
          <a:noFill/>
        </p:spPr>
        <p:txBody>
          <a:bodyPr wrap="square" rtlCol="0">
            <a:spAutoFit/>
          </a:bodyPr>
          <a:lstStyle/>
          <a:p>
            <a:r>
              <a:rPr lang="en-GB" sz="2600" b="1" dirty="0">
                <a:solidFill>
                  <a:srgbClr val="FF0000"/>
                </a:solidFill>
              </a:rPr>
              <a:t>IMPORTANT</a:t>
            </a:r>
          </a:p>
          <a:p>
            <a:endParaRPr lang="en-GB" sz="2600" dirty="0"/>
          </a:p>
          <a:p>
            <a:r>
              <a:rPr lang="en-GB" sz="2600" dirty="0"/>
              <a:t>HEAR/DARE Applications are embedded within the CAO application, if you do not tick on the relevant box, within the CAO application, you will not gain access to the HEAR &amp; DARE applications.</a:t>
            </a:r>
          </a:p>
          <a:p>
            <a:endParaRPr lang="en-GB" sz="2600" dirty="0"/>
          </a:p>
          <a:p>
            <a:r>
              <a:rPr lang="en-GB" sz="2600" dirty="0"/>
              <a:t>The information appears after the Qualifications Sections in the CAO application</a:t>
            </a:r>
          </a:p>
        </p:txBody>
      </p:sp>
      <p:pic>
        <p:nvPicPr>
          <p:cNvPr id="6" name="Picture 5">
            <a:extLst>
              <a:ext uri="{FF2B5EF4-FFF2-40B4-BE49-F238E27FC236}">
                <a16:creationId xmlns:a16="http://schemas.microsoft.com/office/drawing/2014/main" id="{93A39C4F-E13F-4FDF-A278-08AED399F3CE}"/>
              </a:ext>
            </a:extLst>
          </p:cNvPr>
          <p:cNvPicPr>
            <a:picLocks noChangeAspect="1"/>
          </p:cNvPicPr>
          <p:nvPr/>
        </p:nvPicPr>
        <p:blipFill>
          <a:blip r:embed="rId2"/>
          <a:stretch>
            <a:fillRect/>
          </a:stretch>
        </p:blipFill>
        <p:spPr>
          <a:xfrm>
            <a:off x="3935761" y="5733256"/>
            <a:ext cx="6296025" cy="819150"/>
          </a:xfrm>
          <a:prstGeom prst="rect">
            <a:avLst/>
          </a:prstGeom>
        </p:spPr>
      </p:pic>
    </p:spTree>
    <p:extLst>
      <p:ext uri="{BB962C8B-B14F-4D97-AF65-F5344CB8AC3E}">
        <p14:creationId xmlns:p14="http://schemas.microsoft.com/office/powerpoint/2010/main" val="3452942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760" t="9170"/>
          <a:stretch/>
        </p:blipFill>
        <p:spPr>
          <a:xfrm>
            <a:off x="1524000" y="0"/>
            <a:ext cx="9144000" cy="6858000"/>
          </a:xfrm>
          <a:prstGeom prst="rect">
            <a:avLst/>
          </a:prstGeom>
        </p:spPr>
      </p:pic>
      <p:sp>
        <p:nvSpPr>
          <p:cNvPr id="3" name="Content Placeholder 1"/>
          <p:cNvSpPr txBox="1">
            <a:spLocks noGrp="1"/>
          </p:cNvSpPr>
          <p:nvPr>
            <p:ph idx="1"/>
          </p:nvPr>
        </p:nvSpPr>
        <p:spPr>
          <a:xfrm>
            <a:off x="1909674" y="3125339"/>
            <a:ext cx="8372652" cy="1539571"/>
          </a:xfrm>
          <a:noFill/>
          <a:ln>
            <a:noFill/>
          </a:ln>
        </p:spPr>
        <p:txBody>
          <a:bodyPr vert="horz" lIns="68580" tIns="34290" rIns="68580" bIns="34290" rtlCol="0" anchor="ctr">
            <a:noAutofit/>
          </a:bodyPr>
          <a:lstStyle/>
          <a:p>
            <a:pPr marL="228600" indent="-228600" algn="ctr" defTabSz="514350">
              <a:spcBef>
                <a:spcPct val="0"/>
              </a:spcBef>
            </a:pPr>
            <a:r>
              <a:rPr lang="en-US" sz="4000" b="1">
                <a:solidFill>
                  <a:schemeClr val="bg1"/>
                </a:solidFill>
                <a:latin typeface="Calibri" panose="020F0502020204030204" pitchFamily="34" charset="0"/>
                <a:ea typeface="Yu Gothic Medium" panose="020B0500000000000000" pitchFamily="34" charset="-128"/>
              </a:rPr>
              <a:t>They often act like a “</a:t>
            </a:r>
            <a:r>
              <a:rPr lang="en-US" sz="4000" b="1" u="sng">
                <a:solidFill>
                  <a:schemeClr val="bg1"/>
                </a:solidFill>
                <a:latin typeface="Calibri" panose="020F0502020204030204" pitchFamily="34" charset="0"/>
                <a:ea typeface="Yu Gothic Medium" panose="020B0500000000000000" pitchFamily="34" charset="-128"/>
              </a:rPr>
              <a:t>stepping stone</a:t>
            </a:r>
            <a:r>
              <a:rPr lang="en-US" sz="4000" b="1">
                <a:solidFill>
                  <a:schemeClr val="bg1"/>
                </a:solidFill>
                <a:latin typeface="Calibri" panose="020F0502020204030204" pitchFamily="34" charset="0"/>
                <a:ea typeface="Yu Gothic Medium" panose="020B0500000000000000" pitchFamily="34" charset="-128"/>
              </a:rPr>
              <a:t>” into college or university.</a:t>
            </a:r>
          </a:p>
        </p:txBody>
      </p:sp>
    </p:spTree>
    <p:extLst>
      <p:ext uri="{BB962C8B-B14F-4D97-AF65-F5344CB8AC3E}">
        <p14:creationId xmlns:p14="http://schemas.microsoft.com/office/powerpoint/2010/main" val="1308931696"/>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76AE55-5B31-48CF-9A2B-162424A83363}"/>
              </a:ext>
            </a:extLst>
          </p:cNvPr>
          <p:cNvSpPr>
            <a:spLocks noChangeArrowheads="1"/>
          </p:cNvSpPr>
          <p:nvPr/>
        </p:nvSpPr>
        <p:spPr bwMode="auto">
          <a:xfrm>
            <a:off x="1847528" y="3944975"/>
            <a:ext cx="43282" cy="7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8375" rIns="0" bIns="18885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solidFill>
                  <a:srgbClr val="222222"/>
                </a:solidFill>
                <a:latin typeface="Helvetica Neue"/>
              </a:rPr>
              <a:t>.</a:t>
            </a:r>
            <a:br>
              <a:rPr lang="en-US" altLang="en-US" sz="1200" dirty="0">
                <a:solidFill>
                  <a:srgbClr val="222222"/>
                </a:solidFill>
                <a:latin typeface="Helvetica Neue"/>
              </a:rPr>
            </a:br>
            <a:endParaRPr lang="en-US" altLang="en-US" sz="1200" dirty="0">
              <a:solidFill>
                <a:srgbClr val="2BA6CB"/>
              </a:solidFill>
              <a:latin typeface="Helvetica Neue"/>
            </a:endParaRPr>
          </a:p>
        </p:txBody>
      </p:sp>
      <p:pic>
        <p:nvPicPr>
          <p:cNvPr id="1034" name="Picture 10" descr="Opens in a new window">
            <a:hlinkClick r:id="rId3" tooltip="Opens in a new window"/>
            <a:extLst>
              <a:ext uri="{FF2B5EF4-FFF2-40B4-BE49-F238E27FC236}">
                <a16:creationId xmlns:a16="http://schemas.microsoft.com/office/drawing/2014/main" id="{503E2178-9DAF-4A88-8AF1-D57F9AF92B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587375"/>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35130E2-5EEC-4F63-9C9B-13F690065B0C}"/>
              </a:ext>
            </a:extLst>
          </p:cNvPr>
          <p:cNvSpPr/>
          <p:nvPr/>
        </p:nvSpPr>
        <p:spPr>
          <a:xfrm>
            <a:off x="1746794" y="3044400"/>
            <a:ext cx="8597678" cy="3539430"/>
          </a:xfrm>
          <a:prstGeom prst="rect">
            <a:avLst/>
          </a:prstGeom>
        </p:spPr>
        <p:txBody>
          <a:bodyPr wrap="square">
            <a:spAutoFit/>
          </a:bodyPr>
          <a:lstStyle/>
          <a:p>
            <a:pPr lvl="0" eaLnBrk="0" fontAlgn="base" hangingPunct="0">
              <a:spcBef>
                <a:spcPct val="0"/>
              </a:spcBef>
              <a:spcAft>
                <a:spcPct val="0"/>
              </a:spcAft>
            </a:pPr>
            <a:r>
              <a:rPr lang="en-US" altLang="en-US" sz="1600" b="1" dirty="0">
                <a:solidFill>
                  <a:srgbClr val="222222"/>
                </a:solidFill>
                <a:latin typeface="Helvetica Neue"/>
              </a:rPr>
              <a:t>SUSI - Maintenance/Fee Grant Application </a:t>
            </a:r>
            <a:r>
              <a:rPr lang="en-US" altLang="en-US" sz="1600" dirty="0">
                <a:solidFill>
                  <a:srgbClr val="222222"/>
                </a:solidFill>
                <a:latin typeface="Helvetica Neue"/>
              </a:rPr>
              <a:t> (</a:t>
            </a:r>
            <a:r>
              <a:rPr lang="en-US" altLang="en-US" sz="1600" u="sng" dirty="0">
                <a:solidFill>
                  <a:srgbClr val="2BA6CB"/>
                </a:solidFill>
                <a:latin typeface="Helvetica Neue"/>
                <a:hlinkClick r:id="rId5"/>
              </a:rPr>
              <a:t>Further Information</a:t>
            </a:r>
            <a:r>
              <a:rPr lang="en-US" altLang="en-US" sz="1600" dirty="0">
                <a:solidFill>
                  <a:srgbClr val="222222"/>
                </a:solidFill>
                <a:latin typeface="Helvetica Neue"/>
              </a:rPr>
              <a:t>)</a:t>
            </a:r>
            <a:br>
              <a:rPr lang="en-US" altLang="en-US" sz="1600" dirty="0">
                <a:solidFill>
                  <a:srgbClr val="222222"/>
                </a:solidFill>
                <a:latin typeface="Helvetica Neue"/>
              </a:rPr>
            </a:br>
            <a:br>
              <a:rPr lang="en-US" altLang="en-US" sz="1600" dirty="0">
                <a:solidFill>
                  <a:srgbClr val="222222"/>
                </a:solidFill>
                <a:latin typeface="Helvetica Neue"/>
              </a:rPr>
            </a:br>
            <a:r>
              <a:rPr lang="en-US" altLang="en-US" sz="1600" dirty="0">
                <a:solidFill>
                  <a:srgbClr val="222222"/>
                </a:solidFill>
                <a:latin typeface="Helvetica Neue"/>
              </a:rPr>
              <a:t>All new student Maintenance/Fee Grant applications will be made online to SUSI (Student Universal Support Ireland) through their website at </a:t>
            </a:r>
            <a:r>
              <a:rPr lang="en-US" altLang="en-US" sz="1600" dirty="0">
                <a:solidFill>
                  <a:srgbClr val="2BA6CB"/>
                </a:solidFill>
                <a:latin typeface="Helvetica Neue"/>
                <a:hlinkClick r:id="rId6"/>
              </a:rPr>
              <a:t>www.susi.ie</a:t>
            </a:r>
            <a:r>
              <a:rPr lang="en-US" altLang="en-US" sz="1600" dirty="0">
                <a:solidFill>
                  <a:srgbClr val="222222"/>
                </a:solidFill>
                <a:latin typeface="Helvetica Neue"/>
              </a:rPr>
              <a:t> (see also </a:t>
            </a:r>
            <a:r>
              <a:rPr lang="en-US" altLang="en-US" sz="1600" dirty="0">
                <a:solidFill>
                  <a:srgbClr val="2BA6CB"/>
                </a:solidFill>
                <a:latin typeface="Helvetica Neue"/>
                <a:hlinkClick r:id="rId7"/>
              </a:rPr>
              <a:t>www.studentfinance.ie</a:t>
            </a:r>
            <a:r>
              <a:rPr lang="en-US" altLang="en-US" sz="1600" dirty="0">
                <a:solidFill>
                  <a:srgbClr val="222222"/>
                </a:solidFill>
                <a:latin typeface="Helvetica Neue"/>
              </a:rPr>
              <a:t>).</a:t>
            </a:r>
            <a:br>
              <a:rPr lang="en-US" altLang="en-US" sz="1600" dirty="0">
                <a:solidFill>
                  <a:srgbClr val="222222"/>
                </a:solidFill>
                <a:latin typeface="Helvetica Neue"/>
              </a:rPr>
            </a:br>
            <a:br>
              <a:rPr lang="en-US" altLang="en-US" sz="1600" dirty="0">
                <a:solidFill>
                  <a:srgbClr val="222222"/>
                </a:solidFill>
                <a:latin typeface="Helvetica Neue"/>
              </a:rPr>
            </a:br>
            <a:r>
              <a:rPr lang="en-US" altLang="en-US" sz="1600" dirty="0">
                <a:solidFill>
                  <a:srgbClr val="222222"/>
                </a:solidFill>
                <a:latin typeface="Helvetica Neue"/>
              </a:rPr>
              <a:t>Please refer to the </a:t>
            </a:r>
            <a:r>
              <a:rPr lang="en-US" altLang="en-US" sz="1600" dirty="0">
                <a:solidFill>
                  <a:srgbClr val="2BA6CB"/>
                </a:solidFill>
                <a:latin typeface="Helvetica Neue"/>
                <a:hlinkClick r:id="rId8"/>
              </a:rPr>
              <a:t>SUSI web site</a:t>
            </a:r>
            <a:r>
              <a:rPr lang="en-US" altLang="en-US" sz="1600" dirty="0">
                <a:solidFill>
                  <a:srgbClr val="222222"/>
                </a:solidFill>
                <a:latin typeface="Helvetica Neue"/>
              </a:rPr>
              <a:t> for details of courses that may be eligible for student grant funding from SUSI.</a:t>
            </a:r>
          </a:p>
          <a:p>
            <a:pPr lvl="0" eaLnBrk="0" fontAlgn="base" hangingPunct="0">
              <a:spcBef>
                <a:spcPct val="0"/>
              </a:spcBef>
              <a:spcAft>
                <a:spcPct val="0"/>
              </a:spcAft>
            </a:pPr>
            <a:endParaRPr lang="en-US" altLang="en-US" sz="1600" dirty="0">
              <a:solidFill>
                <a:srgbClr val="222222"/>
              </a:solidFill>
              <a:latin typeface="Helvetica Neue"/>
            </a:endParaRPr>
          </a:p>
          <a:p>
            <a:pPr lvl="0" eaLnBrk="0" fontAlgn="base" hangingPunct="0">
              <a:spcBef>
                <a:spcPct val="0"/>
              </a:spcBef>
              <a:spcAft>
                <a:spcPct val="0"/>
              </a:spcAft>
            </a:pPr>
            <a:r>
              <a:rPr lang="en-US" altLang="en-US" sz="1600" dirty="0">
                <a:solidFill>
                  <a:srgbClr val="222222"/>
                </a:solidFill>
                <a:latin typeface="Helvetica Neue"/>
                <a:hlinkClick r:id="rId9"/>
              </a:rPr>
              <a:t>Online SUSI Eligibility Indicator</a:t>
            </a:r>
            <a:r>
              <a:rPr lang="en-US" altLang="en-US" sz="1600" dirty="0">
                <a:solidFill>
                  <a:srgbClr val="222222"/>
                </a:solidFill>
                <a:latin typeface="Helvetica Neue"/>
              </a:rPr>
              <a:t>	</a:t>
            </a:r>
            <a:r>
              <a:rPr lang="en-US" altLang="en-US" sz="1600" dirty="0">
                <a:solidFill>
                  <a:srgbClr val="222222"/>
                </a:solidFill>
                <a:latin typeface="Helvetica Neue"/>
                <a:hlinkClick r:id="rId10"/>
              </a:rPr>
              <a:t>Thresholds </a:t>
            </a:r>
            <a:br>
              <a:rPr lang="en-US" altLang="en-US" sz="1600" dirty="0">
                <a:solidFill>
                  <a:srgbClr val="222222"/>
                </a:solidFill>
                <a:latin typeface="Helvetica Neue"/>
              </a:rPr>
            </a:br>
            <a:br>
              <a:rPr lang="en-US" altLang="en-US" sz="1600" dirty="0">
                <a:solidFill>
                  <a:srgbClr val="222222"/>
                </a:solidFill>
                <a:latin typeface="Helvetica Neue"/>
              </a:rPr>
            </a:br>
            <a:r>
              <a:rPr lang="en-US" altLang="en-US" sz="1600" dirty="0">
                <a:solidFill>
                  <a:srgbClr val="222222"/>
                </a:solidFill>
                <a:latin typeface="Helvetica Neue"/>
              </a:rPr>
              <a:t>If you wish to apply for a grant, you may indicate this on your CAO online application. CAO will then provide your Identification, Contact and Offer/Acceptance details to the grant authority (SUSI).</a:t>
            </a:r>
            <a:endParaRPr lang="en-US" altLang="en-US" sz="1600" dirty="0"/>
          </a:p>
        </p:txBody>
      </p:sp>
      <p:sp>
        <p:nvSpPr>
          <p:cNvPr id="15" name="Rectangle 14">
            <a:extLst>
              <a:ext uri="{FF2B5EF4-FFF2-40B4-BE49-F238E27FC236}">
                <a16:creationId xmlns:a16="http://schemas.microsoft.com/office/drawing/2014/main" id="{BEA62497-CCF6-4718-AD73-50B9BDC5DAE6}"/>
              </a:ext>
            </a:extLst>
          </p:cNvPr>
          <p:cNvSpPr/>
          <p:nvPr/>
        </p:nvSpPr>
        <p:spPr>
          <a:xfrm>
            <a:off x="1783220" y="84305"/>
            <a:ext cx="8496944" cy="2908489"/>
          </a:xfrm>
          <a:prstGeom prst="rect">
            <a:avLst/>
          </a:prstGeom>
        </p:spPr>
        <p:txBody>
          <a:bodyPr wrap="square">
            <a:spAutoFit/>
          </a:bodyPr>
          <a:lstStyle/>
          <a:p>
            <a:r>
              <a:rPr lang="en-US" altLang="en-US" sz="1600" b="1" dirty="0">
                <a:solidFill>
                  <a:srgbClr val="222222"/>
                </a:solidFill>
                <a:latin typeface="Helvetica Neue"/>
              </a:rPr>
              <a:t>Higher Education Access Route (HEAR) </a:t>
            </a:r>
            <a:r>
              <a:rPr lang="en-US" altLang="en-US" sz="1600" dirty="0">
                <a:solidFill>
                  <a:srgbClr val="222222"/>
                </a:solidFill>
                <a:latin typeface="Helvetica Neue"/>
              </a:rPr>
              <a:t> (</a:t>
            </a:r>
            <a:r>
              <a:rPr lang="en-US" altLang="en-US" sz="1600" u="sng" dirty="0">
                <a:solidFill>
                  <a:srgbClr val="2BA6CB"/>
                </a:solidFill>
                <a:latin typeface="Helvetica Neue"/>
                <a:hlinkClick r:id="rId3" tooltip="Opens in a new window"/>
              </a:rPr>
              <a:t>Further Information</a:t>
            </a:r>
            <a:r>
              <a:rPr lang="en-US" altLang="en-US" sz="1600" dirty="0">
                <a:solidFill>
                  <a:srgbClr val="2BA6CB"/>
                </a:solidFill>
                <a:latin typeface="Helvetica Neue"/>
                <a:hlinkClick r:id="rId3" tooltip="Opens in a new window"/>
              </a:rPr>
              <a:t>  </a:t>
            </a:r>
            <a:r>
              <a:rPr lang="en-US" altLang="en-US" sz="1600" dirty="0">
                <a:solidFill>
                  <a:srgbClr val="222222"/>
                </a:solidFill>
                <a:latin typeface="Helvetica Neue"/>
              </a:rPr>
              <a:t>)</a:t>
            </a:r>
            <a:br>
              <a:rPr lang="en-US" altLang="en-US" sz="1600" dirty="0">
                <a:solidFill>
                  <a:srgbClr val="222222"/>
                </a:solidFill>
                <a:latin typeface="Helvetica Neue"/>
              </a:rPr>
            </a:br>
            <a:r>
              <a:rPr lang="en-US" altLang="en-US" sz="1600" dirty="0">
                <a:solidFill>
                  <a:srgbClr val="222222"/>
                </a:solidFill>
                <a:latin typeface="Helvetica Neue"/>
              </a:rPr>
              <a:t>(for school-leavers from socio-economically disadvantaged backgrounds)</a:t>
            </a:r>
            <a:br>
              <a:rPr lang="en-US" altLang="en-US" sz="1600" dirty="0">
                <a:solidFill>
                  <a:srgbClr val="222222"/>
                </a:solidFill>
                <a:latin typeface="Helvetica Neue"/>
              </a:rPr>
            </a:br>
            <a:br>
              <a:rPr lang="en-US" altLang="en-US" sz="1600" dirty="0">
                <a:solidFill>
                  <a:srgbClr val="222222"/>
                </a:solidFill>
                <a:latin typeface="Helvetica Neue"/>
              </a:rPr>
            </a:br>
            <a:r>
              <a:rPr lang="en-US" altLang="en-US" sz="1600" dirty="0">
                <a:solidFill>
                  <a:srgbClr val="222222"/>
                </a:solidFill>
                <a:latin typeface="Helvetica Neue"/>
              </a:rPr>
              <a:t>The Higher Education Access Route (HEAR) is a third level admissions scheme for school leavers from socio-economically disadvantaged backgrounds.</a:t>
            </a:r>
            <a:br>
              <a:rPr lang="en-US" altLang="en-US" sz="1600" dirty="0">
                <a:solidFill>
                  <a:srgbClr val="222222"/>
                </a:solidFill>
                <a:latin typeface="Helvetica Neue"/>
              </a:rPr>
            </a:br>
            <a:br>
              <a:rPr lang="en-US" altLang="en-US" sz="1600" dirty="0">
                <a:solidFill>
                  <a:srgbClr val="222222"/>
                </a:solidFill>
                <a:latin typeface="Helvetica Neue"/>
              </a:rPr>
            </a:br>
            <a:r>
              <a:rPr lang="en-US" altLang="en-US" sz="1600" dirty="0">
                <a:solidFill>
                  <a:srgbClr val="222222"/>
                </a:solidFill>
                <a:latin typeface="Helvetica Neue"/>
              </a:rPr>
              <a:t>You must complete all relevant Sections (1-8) of the online HEAR application by 17:00 on 1 March 2025 to be considered for HEAR</a:t>
            </a:r>
          </a:p>
          <a:p>
            <a:endParaRPr lang="en-US" altLang="en-US" sz="1600" b="1" dirty="0">
              <a:solidFill>
                <a:srgbClr val="222222"/>
              </a:solidFill>
              <a:latin typeface="Helvetica Neue"/>
            </a:endParaRPr>
          </a:p>
          <a:p>
            <a:r>
              <a:rPr lang="en-US" altLang="en-US" sz="1600" b="1" dirty="0">
                <a:solidFill>
                  <a:srgbClr val="222222"/>
                </a:solidFill>
                <a:latin typeface="Helvetica Neue"/>
              </a:rPr>
              <a:t>Click on the HEAR Application button below to complete your online HEAR application.</a:t>
            </a:r>
          </a:p>
          <a:p>
            <a:endParaRPr lang="en-US" altLang="en-US" sz="700" dirty="0"/>
          </a:p>
        </p:txBody>
      </p:sp>
      <p:pic>
        <p:nvPicPr>
          <p:cNvPr id="16" name="Picture 15">
            <a:extLst>
              <a:ext uri="{FF2B5EF4-FFF2-40B4-BE49-F238E27FC236}">
                <a16:creationId xmlns:a16="http://schemas.microsoft.com/office/drawing/2014/main" id="{1F3D0C89-B0E5-403D-AA91-F2DCF61E3AF9}"/>
              </a:ext>
            </a:extLst>
          </p:cNvPr>
          <p:cNvPicPr>
            <a:picLocks noChangeAspect="1"/>
          </p:cNvPicPr>
          <p:nvPr/>
        </p:nvPicPr>
        <p:blipFill>
          <a:blip r:embed="rId11"/>
          <a:stretch>
            <a:fillRect/>
          </a:stretch>
        </p:blipFill>
        <p:spPr>
          <a:xfrm>
            <a:off x="7901083" y="2586240"/>
            <a:ext cx="2388006" cy="554729"/>
          </a:xfrm>
          <a:prstGeom prst="rect">
            <a:avLst/>
          </a:prstGeom>
        </p:spPr>
      </p:pic>
      <p:pic>
        <p:nvPicPr>
          <p:cNvPr id="18" name="Picture 17">
            <a:extLst>
              <a:ext uri="{FF2B5EF4-FFF2-40B4-BE49-F238E27FC236}">
                <a16:creationId xmlns:a16="http://schemas.microsoft.com/office/drawing/2014/main" id="{1AB6C1F6-73D6-49CA-B50D-F2E271A05318}"/>
              </a:ext>
            </a:extLst>
          </p:cNvPr>
          <p:cNvPicPr>
            <a:picLocks noChangeAspect="1"/>
          </p:cNvPicPr>
          <p:nvPr/>
        </p:nvPicPr>
        <p:blipFill>
          <a:blip r:embed="rId12"/>
          <a:stretch>
            <a:fillRect/>
          </a:stretch>
        </p:blipFill>
        <p:spPr>
          <a:xfrm>
            <a:off x="6356491" y="6264305"/>
            <a:ext cx="4207371" cy="593347"/>
          </a:xfrm>
          <a:prstGeom prst="rect">
            <a:avLst/>
          </a:prstGeom>
        </p:spPr>
      </p:pic>
    </p:spTree>
    <p:extLst>
      <p:ext uri="{BB962C8B-B14F-4D97-AF65-F5344CB8AC3E}">
        <p14:creationId xmlns:p14="http://schemas.microsoft.com/office/powerpoint/2010/main" val="25101255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11483" y="981956"/>
            <a:ext cx="5336717" cy="780470"/>
          </a:xfrm>
          <a:prstGeom prst="rect">
            <a:avLst/>
          </a:prstGeom>
        </p:spPr>
        <p:txBody>
          <a:bodyPr wrap="none">
            <a:spAutoFit/>
          </a:bodyPr>
          <a:lstStyle/>
          <a:p>
            <a:pPr>
              <a:lnSpc>
                <a:spcPct val="150000"/>
              </a:lnSpc>
              <a:spcBef>
                <a:spcPts val="900"/>
              </a:spcBef>
            </a:pPr>
            <a:r>
              <a:rPr lang="en-GB" sz="3450" kern="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DARE and HEAR Timelines</a:t>
            </a:r>
          </a:p>
        </p:txBody>
      </p:sp>
      <p:graphicFrame>
        <p:nvGraphicFramePr>
          <p:cNvPr id="3" name="Table 2"/>
          <p:cNvGraphicFramePr>
            <a:graphicFrameLocks noGrp="1"/>
          </p:cNvGraphicFramePr>
          <p:nvPr>
            <p:extLst/>
          </p:nvPr>
        </p:nvGraphicFramePr>
        <p:xfrm>
          <a:off x="1959428" y="2307681"/>
          <a:ext cx="7249886" cy="3154680"/>
        </p:xfrm>
        <a:graphic>
          <a:graphicData uri="http://schemas.openxmlformats.org/drawingml/2006/table">
            <a:tbl>
              <a:tblPr firstRow="1" bandRow="1">
                <a:tableStyleId>{5C22544A-7EE6-4342-B048-85BDC9FD1C3A}</a:tableStyleId>
              </a:tblPr>
              <a:tblGrid>
                <a:gridCol w="3298582">
                  <a:extLst>
                    <a:ext uri="{9D8B030D-6E8A-4147-A177-3AD203B41FA5}">
                      <a16:colId xmlns:a16="http://schemas.microsoft.com/office/drawing/2014/main" val="20000"/>
                    </a:ext>
                  </a:extLst>
                </a:gridCol>
                <a:gridCol w="467876">
                  <a:extLst>
                    <a:ext uri="{9D8B030D-6E8A-4147-A177-3AD203B41FA5}">
                      <a16:colId xmlns:a16="http://schemas.microsoft.com/office/drawing/2014/main" val="20001"/>
                    </a:ext>
                  </a:extLst>
                </a:gridCol>
                <a:gridCol w="3483428">
                  <a:extLst>
                    <a:ext uri="{9D8B030D-6E8A-4147-A177-3AD203B41FA5}">
                      <a16:colId xmlns:a16="http://schemas.microsoft.com/office/drawing/2014/main" val="20002"/>
                    </a:ext>
                  </a:extLst>
                </a:gridCol>
              </a:tblGrid>
              <a:tr h="525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500" b="1" u="none" strike="noStrike" cap="none" normalizeH="0" baseline="0" dirty="0">
                          <a:ln>
                            <a:noFill/>
                          </a:ln>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DARE &amp; HEAR closing date</a:t>
                      </a:r>
                      <a:endParaRPr kumimoji="0" lang="en-IE" sz="1500" b="1" u="none" strike="noStrike" kern="1200" cap="none" normalizeH="0" baseline="0" dirty="0">
                        <a:ln>
                          <a:noFill/>
                        </a:ln>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endParaRPr>
                    </a:p>
                    <a:p>
                      <a:endParaRPr lang="en-GB" sz="15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chemeClr val="accent2">
                        <a:lumMod val="20000"/>
                        <a:lumOff val="80000"/>
                      </a:schemeClr>
                    </a:solidFill>
                  </a:tcPr>
                </a:tc>
                <a:tc>
                  <a:txBody>
                    <a:bodyPr/>
                    <a:lstStyle/>
                    <a:p>
                      <a:endParaRPr lang="en-GB" sz="15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500" b="1" u="none" strike="noStrike" cap="none" normalizeH="0" baseline="0" dirty="0">
                          <a:ln>
                            <a:noFill/>
                          </a:ln>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rPr>
                        <a:t>1 March 2025 at 17:00</a:t>
                      </a:r>
                      <a:endParaRPr kumimoji="0" lang="en-IE" sz="1500" b="1" u="none" strike="noStrike" kern="1200" cap="none" normalizeH="0" baseline="0" dirty="0">
                        <a:ln>
                          <a:noFill/>
                        </a:ln>
                        <a:solidFill>
                          <a:schemeClr val="accent5">
                            <a:lumMod val="50000"/>
                          </a:schemeClr>
                        </a:solidFill>
                        <a:effectLst/>
                        <a:latin typeface="Tahoma" panose="020B0604030504040204" pitchFamily="34" charset="0"/>
                        <a:ea typeface="Tahoma" panose="020B0604030504040204" pitchFamily="34" charset="0"/>
                        <a:cs typeface="Tahoma" panose="020B0604030504040204" pitchFamily="34" charset="0"/>
                      </a:endParaRPr>
                    </a:p>
                    <a:p>
                      <a:endParaRPr lang="en-GB" sz="1500" b="1"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chemeClr val="accent2">
                        <a:lumMod val="60000"/>
                        <a:lumOff val="40000"/>
                      </a:schemeClr>
                    </a:solidFill>
                  </a:tcPr>
                </a:tc>
                <a:extLst>
                  <a:ext uri="{0D108BD9-81ED-4DB2-BD59-A6C34878D82A}">
                    <a16:rowId xmlns:a16="http://schemas.microsoft.com/office/drawing/2014/main" val="10000"/>
                  </a:ext>
                </a:extLst>
              </a:tr>
              <a:tr h="525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500" b="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Supporting documents closing date</a:t>
                      </a:r>
                      <a:endParaRPr kumimoji="0" lang="en-IE" sz="1500" b="0" i="0" u="none" strike="noStrike" kern="1200"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endParaRPr>
                    </a:p>
                    <a:p>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chemeClr val="accent4">
                        <a:lumMod val="40000"/>
                        <a:lumOff val="60000"/>
                      </a:schemeClr>
                    </a:solidFill>
                  </a:tcPr>
                </a:tc>
                <a:tc>
                  <a:txBody>
                    <a:bodyPr/>
                    <a:lstStyle/>
                    <a:p>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rgbClr val="FF33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500" b="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15 March 2025</a:t>
                      </a:r>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chemeClr val="accent2">
                        <a:lumMod val="40000"/>
                        <a:lumOff val="60000"/>
                      </a:schemeClr>
                    </a:solidFill>
                  </a:tcPr>
                </a:tc>
                <a:extLst>
                  <a:ext uri="{0D108BD9-81ED-4DB2-BD59-A6C34878D82A}">
                    <a16:rowId xmlns:a16="http://schemas.microsoft.com/office/drawing/2014/main" val="10001"/>
                  </a:ext>
                </a:extLst>
              </a:tr>
              <a:tr h="525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500" b="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Notification of eligibility</a:t>
                      </a:r>
                      <a:endParaRPr kumimoji="0" lang="en-IE" sz="1500" b="0" i="0" u="none" strike="noStrike" kern="1200"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chemeClr val="accent4">
                        <a:lumMod val="20000"/>
                        <a:lumOff val="80000"/>
                      </a:schemeClr>
                    </a:solidFill>
                  </a:tcPr>
                </a:tc>
                <a:tc>
                  <a:txBody>
                    <a:bodyPr/>
                    <a:lstStyle/>
                    <a:p>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500" b="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June 2025</a:t>
                      </a:r>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rgbClr val="FFFF99">
                        <a:alpha val="73725"/>
                      </a:srgbClr>
                    </a:solidFill>
                  </a:tcPr>
                </a:tc>
                <a:extLst>
                  <a:ext uri="{0D108BD9-81ED-4DB2-BD59-A6C34878D82A}">
                    <a16:rowId xmlns:a16="http://schemas.microsoft.com/office/drawing/2014/main" val="10002"/>
                  </a:ext>
                </a:extLst>
              </a:tr>
              <a:tr h="525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500" b="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Review and Appeals Application </a:t>
                      </a:r>
                      <a:endParaRPr kumimoji="0" lang="en-IE" sz="1500" b="0" i="0" u="none" strike="noStrike" kern="1200"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chemeClr val="accent6">
                        <a:lumMod val="40000"/>
                        <a:lumOff val="60000"/>
                      </a:schemeClr>
                    </a:solidFill>
                  </a:tcPr>
                </a:tc>
                <a:tc>
                  <a:txBody>
                    <a:bodyPr/>
                    <a:lstStyle/>
                    <a:p>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500" b="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Late June 2025</a:t>
                      </a:r>
                      <a:endParaRPr kumimoji="0" lang="en-IE" sz="1500" b="0" i="0" u="none" strike="noStrike" kern="1200"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chemeClr val="accent6">
                        <a:lumMod val="60000"/>
                        <a:lumOff val="40000"/>
                      </a:schemeClr>
                    </a:solidFill>
                  </a:tcPr>
                </a:tc>
                <a:extLst>
                  <a:ext uri="{0D108BD9-81ED-4DB2-BD59-A6C34878D82A}">
                    <a16:rowId xmlns:a16="http://schemas.microsoft.com/office/drawing/2014/main" val="10003"/>
                  </a:ext>
                </a:extLst>
              </a:tr>
              <a:tr h="525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500" b="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HEAR/DARE offers</a:t>
                      </a:r>
                      <a:endParaRPr kumimoji="0" lang="en-IE" sz="1500" b="0" i="0" u="none" strike="noStrike" kern="1200"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chemeClr val="accent5">
                        <a:lumMod val="20000"/>
                        <a:lumOff val="80000"/>
                      </a:schemeClr>
                    </a:solidFill>
                  </a:tcPr>
                </a:tc>
                <a:tc>
                  <a:txBody>
                    <a:bodyPr/>
                    <a:lstStyle/>
                    <a:p>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500" b="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August 2025</a:t>
                      </a:r>
                      <a:endParaRPr kumimoji="0" lang="en-IE" sz="1500" b="0" i="0" u="none" strike="noStrike" kern="1200"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chemeClr val="accent5">
                        <a:lumMod val="40000"/>
                        <a:lumOff val="60000"/>
                      </a:schemeClr>
                    </a:solidFill>
                  </a:tcPr>
                </a:tc>
                <a:extLst>
                  <a:ext uri="{0D108BD9-81ED-4DB2-BD59-A6C34878D82A}">
                    <a16:rowId xmlns:a16="http://schemas.microsoft.com/office/drawing/2014/main" val="10004"/>
                  </a:ext>
                </a:extLst>
              </a:tr>
              <a:tr h="525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500" b="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College Orientation</a:t>
                      </a:r>
                      <a:endParaRPr kumimoji="0" lang="en-IE" sz="1500" b="0" i="0" u="none" strike="noStrike" kern="1200"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rgbClr val="FFCCFF"/>
                    </a:solidFill>
                  </a:tcPr>
                </a:tc>
                <a:tc>
                  <a:txBody>
                    <a:bodyPr/>
                    <a:lstStyle/>
                    <a:p>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rgbClr val="80008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500" b="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Late Aug /Early Sept 2025</a:t>
                      </a:r>
                      <a:endParaRPr kumimoji="0" lang="en-IE" sz="1500" b="0" u="none" strike="noStrike" kern="1200" cap="none" normalizeH="0" baseline="0" dirty="0">
                        <a:ln>
                          <a:noFill/>
                        </a:ln>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rgbClr val="FF99CC"/>
                    </a:solidFill>
                  </a:tcPr>
                </a:tc>
                <a:extLst>
                  <a:ext uri="{0D108BD9-81ED-4DB2-BD59-A6C34878D82A}">
                    <a16:rowId xmlns:a16="http://schemas.microsoft.com/office/drawing/2014/main" val="10005"/>
                  </a:ext>
                </a:extLst>
              </a:tr>
            </a:tbl>
          </a:graphicData>
        </a:graphic>
      </p:graphicFrame>
      <p:sp>
        <p:nvSpPr>
          <p:cNvPr id="4" name="Oval 3"/>
          <p:cNvSpPr/>
          <p:nvPr/>
        </p:nvSpPr>
        <p:spPr>
          <a:xfrm>
            <a:off x="5410200" y="2464619"/>
            <a:ext cx="174171" cy="17417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Oval 9"/>
          <p:cNvSpPr/>
          <p:nvPr/>
        </p:nvSpPr>
        <p:spPr>
          <a:xfrm>
            <a:off x="5410200" y="3008571"/>
            <a:ext cx="174171" cy="17417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Oval 10"/>
          <p:cNvSpPr/>
          <p:nvPr/>
        </p:nvSpPr>
        <p:spPr>
          <a:xfrm>
            <a:off x="5410200" y="3526212"/>
            <a:ext cx="174171" cy="17417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Oval 11"/>
          <p:cNvSpPr/>
          <p:nvPr/>
        </p:nvSpPr>
        <p:spPr>
          <a:xfrm>
            <a:off x="5410200" y="4043854"/>
            <a:ext cx="174171" cy="17417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Oval 12"/>
          <p:cNvSpPr/>
          <p:nvPr/>
        </p:nvSpPr>
        <p:spPr>
          <a:xfrm>
            <a:off x="5399314" y="4539725"/>
            <a:ext cx="174171" cy="17417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Oval 13"/>
          <p:cNvSpPr/>
          <p:nvPr/>
        </p:nvSpPr>
        <p:spPr>
          <a:xfrm>
            <a:off x="5399314" y="5094562"/>
            <a:ext cx="174171" cy="17417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Rectangle 14"/>
          <p:cNvSpPr/>
          <p:nvPr/>
        </p:nvSpPr>
        <p:spPr>
          <a:xfrm>
            <a:off x="1524000" y="5908754"/>
            <a:ext cx="9144000" cy="9199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7306" t="27178" r="16318" b="27177"/>
          <a:stretch/>
        </p:blipFill>
        <p:spPr>
          <a:xfrm>
            <a:off x="9561242" y="5520642"/>
            <a:ext cx="936702" cy="322068"/>
          </a:xfrm>
          <a:prstGeom prst="rect">
            <a:avLst/>
          </a:prstGeom>
        </p:spPr>
      </p:pic>
    </p:spTree>
    <p:extLst>
      <p:ext uri="{BB962C8B-B14F-4D97-AF65-F5344CB8AC3E}">
        <p14:creationId xmlns:p14="http://schemas.microsoft.com/office/powerpoint/2010/main" val="8211477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54446" y="2057402"/>
            <a:ext cx="6686550" cy="3394472"/>
          </a:xfrm>
        </p:spPr>
        <p:txBody>
          <a:bodyPr>
            <a:normAutofit/>
          </a:bodyPr>
          <a:lstStyle/>
          <a:p>
            <a:endParaRPr lang="en-US" sz="2700" dirty="0">
              <a:latin typeface="Myriad Pro" pitchFamily="34" charset="0"/>
            </a:endParaRPr>
          </a:p>
          <a:p>
            <a:pPr>
              <a:buClr>
                <a:srgbClr val="0070C0"/>
              </a:buClr>
              <a:buFont typeface="Arial" pitchFamily="34" charset="0"/>
              <a:buChar char="•"/>
            </a:pPr>
            <a:endParaRPr lang="en-US" sz="1950" dirty="0">
              <a:latin typeface="Myriad Pro" pitchFamily="34" charset="0"/>
            </a:endParaRPr>
          </a:p>
          <a:p>
            <a:pPr>
              <a:buClr>
                <a:srgbClr val="0070C0"/>
              </a:buClr>
              <a:buNone/>
            </a:pPr>
            <a:endParaRPr lang="en-US" sz="1950" dirty="0">
              <a:latin typeface="Myriad Pro" pitchFamily="34" charset="0"/>
            </a:endParaRPr>
          </a:p>
        </p:txBody>
      </p:sp>
      <p:sp>
        <p:nvSpPr>
          <p:cNvPr id="8" name="Rectangle 7"/>
          <p:cNvSpPr/>
          <p:nvPr/>
        </p:nvSpPr>
        <p:spPr>
          <a:xfrm>
            <a:off x="1811483" y="981956"/>
            <a:ext cx="8582799" cy="780470"/>
          </a:xfrm>
          <a:prstGeom prst="rect">
            <a:avLst/>
          </a:prstGeom>
        </p:spPr>
        <p:txBody>
          <a:bodyPr wrap="none">
            <a:spAutoFit/>
          </a:bodyPr>
          <a:lstStyle/>
          <a:p>
            <a:pPr>
              <a:lnSpc>
                <a:spcPct val="150000"/>
              </a:lnSpc>
              <a:spcBef>
                <a:spcPts val="900"/>
              </a:spcBef>
            </a:pPr>
            <a:r>
              <a:rPr lang="en-GB" sz="3450" kern="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Further Information: </a:t>
            </a:r>
            <a:r>
              <a:rPr lang="en-GB" sz="3000" b="1" kern="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www.accesscollege.ie</a:t>
            </a:r>
          </a:p>
        </p:txBody>
      </p:sp>
      <p:sp>
        <p:nvSpPr>
          <p:cNvPr id="7" name="Rectangle 6"/>
          <p:cNvSpPr/>
          <p:nvPr/>
        </p:nvSpPr>
        <p:spPr>
          <a:xfrm>
            <a:off x="1524000" y="5924290"/>
            <a:ext cx="9144000" cy="76460"/>
          </a:xfrm>
          <a:prstGeom prst="rect">
            <a:avLst/>
          </a:prstGeom>
          <a:solidFill>
            <a:srgbClr val="92D050"/>
          </a:solidFill>
          <a:ln>
            <a:solidFill>
              <a:srgbClr val="85B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7154" t="28293" r="16748" b="25366"/>
          <a:stretch/>
        </p:blipFill>
        <p:spPr>
          <a:xfrm>
            <a:off x="9586333" y="5527008"/>
            <a:ext cx="981584" cy="344098"/>
          </a:xfrm>
          <a:prstGeom prst="rect">
            <a:avLst/>
          </a:prstGeom>
        </p:spPr>
      </p:pic>
      <p:pic>
        <p:nvPicPr>
          <p:cNvPr id="5" name="Picture 4">
            <a:extLst>
              <a:ext uri="{FF2B5EF4-FFF2-40B4-BE49-F238E27FC236}">
                <a16:creationId xmlns:a16="http://schemas.microsoft.com/office/drawing/2014/main" id="{48BA8BF1-4A93-A455-AFB1-C747C4BE4A66}"/>
              </a:ext>
            </a:extLst>
          </p:cNvPr>
          <p:cNvPicPr>
            <a:picLocks noChangeAspect="1"/>
          </p:cNvPicPr>
          <p:nvPr/>
        </p:nvPicPr>
        <p:blipFill>
          <a:blip r:embed="rId4"/>
          <a:stretch>
            <a:fillRect/>
          </a:stretch>
        </p:blipFill>
        <p:spPr>
          <a:xfrm>
            <a:off x="2083882" y="1726579"/>
            <a:ext cx="7716327" cy="3972479"/>
          </a:xfrm>
          <a:prstGeom prst="rect">
            <a:avLst/>
          </a:prstGeom>
        </p:spPr>
      </p:pic>
    </p:spTree>
    <p:extLst>
      <p:ext uri="{BB962C8B-B14F-4D97-AF65-F5344CB8AC3E}">
        <p14:creationId xmlns:p14="http://schemas.microsoft.com/office/powerpoint/2010/main" val="947349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0" y="-1"/>
            <a:ext cx="9144001" cy="6858001"/>
          </a:xfrm>
          <a:prstGeom prst="rect">
            <a:avLst/>
          </a:prstGeom>
          <a:ln>
            <a:solidFill>
              <a:schemeClr val="accent4">
                <a:lumMod val="75000"/>
              </a:schemeClr>
            </a:solidFill>
          </a:ln>
        </p:spPr>
      </p:pic>
      <p:sp>
        <p:nvSpPr>
          <p:cNvPr id="3" name="Content Placeholder 1"/>
          <p:cNvSpPr txBox="1">
            <a:spLocks noGrp="1"/>
          </p:cNvSpPr>
          <p:nvPr>
            <p:ph idx="1"/>
          </p:nvPr>
        </p:nvSpPr>
        <p:spPr>
          <a:xfrm>
            <a:off x="5179342" y="420443"/>
            <a:ext cx="4899030" cy="3115659"/>
          </a:xfrm>
          <a:solidFill>
            <a:srgbClr val="D7BC0D"/>
          </a:solidFill>
          <a:ln>
            <a:solidFill>
              <a:schemeClr val="bg1"/>
            </a:solidFill>
          </a:ln>
        </p:spPr>
        <p:txBody>
          <a:bodyPr vert="horz" lIns="68580" tIns="34290" rIns="68580" bIns="34290" rtlCol="0" anchor="ctr">
            <a:noAutofit/>
          </a:bodyPr>
          <a:lstStyle/>
          <a:p>
            <a:pPr marL="228600" indent="-228600" algn="ctr" defTabSz="514350">
              <a:spcBef>
                <a:spcPct val="0"/>
              </a:spcBef>
            </a:pPr>
            <a:r>
              <a:rPr lang="en-US" sz="4000" dirty="0">
                <a:solidFill>
                  <a:schemeClr val="bg1"/>
                </a:solidFill>
                <a:latin typeface="Calibri"/>
                <a:ea typeface="Yu Gothic Medium"/>
                <a:cs typeface="Calibri"/>
              </a:rPr>
              <a:t>FE graduates </a:t>
            </a:r>
            <a:r>
              <a:rPr lang="en-US" sz="4000" b="1" u="sng" dirty="0">
                <a:solidFill>
                  <a:schemeClr val="bg1"/>
                </a:solidFill>
                <a:latin typeface="Calibri"/>
                <a:ea typeface="Yu Gothic Medium"/>
                <a:cs typeface="Calibri"/>
              </a:rPr>
              <a:t>often</a:t>
            </a:r>
            <a:r>
              <a:rPr lang="en-US" sz="4000" dirty="0">
                <a:solidFill>
                  <a:schemeClr val="bg1"/>
                </a:solidFill>
                <a:latin typeface="Calibri"/>
                <a:ea typeface="Yu Gothic Medium"/>
                <a:cs typeface="Calibri"/>
              </a:rPr>
              <a:t> go on to gain higher education &amp; training awards too.</a:t>
            </a:r>
          </a:p>
        </p:txBody>
      </p:sp>
    </p:spTree>
    <p:extLst>
      <p:ext uri="{BB962C8B-B14F-4D97-AF65-F5344CB8AC3E}">
        <p14:creationId xmlns:p14="http://schemas.microsoft.com/office/powerpoint/2010/main" val="3544275962"/>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8653F8FFD907E49ACF4E408F63D290D" ma:contentTypeVersion="16" ma:contentTypeDescription="Create a new document." ma:contentTypeScope="" ma:versionID="4d235de66c12a48af54fccad1b629f66">
  <xsd:schema xmlns:xsd="http://www.w3.org/2001/XMLSchema" xmlns:xs="http://www.w3.org/2001/XMLSchema" xmlns:p="http://schemas.microsoft.com/office/2006/metadata/properties" xmlns:ns3="0af2280c-31e4-4deb-a4d2-db85bea657c1" xmlns:ns4="03942580-176e-48b3-81f5-b498f656d4ca" targetNamespace="http://schemas.microsoft.com/office/2006/metadata/properties" ma:root="true" ma:fieldsID="b36119c939fa7d3dfa0028e4e99fcb27" ns3:_="" ns4:_="">
    <xsd:import namespace="0af2280c-31e4-4deb-a4d2-db85bea657c1"/>
    <xsd:import namespace="03942580-176e-48b3-81f5-b498f656d4c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Location" minOccurs="0"/>
                <xsd:element ref="ns4:MediaServiceGenerationTime" minOccurs="0"/>
                <xsd:element ref="ns4:MediaServiceEventHashCode" minOccurs="0"/>
                <xsd:element ref="ns4:MediaServiceAutoTags" minOccurs="0"/>
                <xsd:element ref="ns4:MediaServiceOCR"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2280c-31e4-4deb-a4d2-db85bea657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942580-176e-48b3-81f5-b498f656d4c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03942580-176e-48b3-81f5-b498f656d4ca" xsi:nil="true"/>
  </documentManagement>
</p:properties>
</file>

<file path=customXml/itemProps1.xml><?xml version="1.0" encoding="utf-8"?>
<ds:datastoreItem xmlns:ds="http://schemas.openxmlformats.org/officeDocument/2006/customXml" ds:itemID="{781C26B0-5167-4E8D-AAFE-440A627C2D35}">
  <ds:schemaRefs>
    <ds:schemaRef ds:uri="http://schemas.microsoft.com/sharepoint/v3/contenttype/forms"/>
  </ds:schemaRefs>
</ds:datastoreItem>
</file>

<file path=customXml/itemProps2.xml><?xml version="1.0" encoding="utf-8"?>
<ds:datastoreItem xmlns:ds="http://schemas.openxmlformats.org/officeDocument/2006/customXml" ds:itemID="{ACE4DC22-5869-4600-8420-573441A37F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f2280c-31e4-4deb-a4d2-db85bea657c1"/>
    <ds:schemaRef ds:uri="03942580-176e-48b3-81f5-b498f656d4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517BD8-FC63-40BB-BA29-F5193F3C44FF}">
  <ds:schemaRefs>
    <ds:schemaRef ds:uri="http://schemas.microsoft.com/office/2006/metadata/properties"/>
    <ds:schemaRef ds:uri="http://purl.org/dc/elements/1.1/"/>
    <ds:schemaRef ds:uri="http://purl.org/dc/terms/"/>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03942580-176e-48b3-81f5-b498f656d4ca"/>
    <ds:schemaRef ds:uri="0af2280c-31e4-4deb-a4d2-db85bea657c1"/>
  </ds:schemaRefs>
</ds:datastoreItem>
</file>

<file path=docProps/app.xml><?xml version="1.0" encoding="utf-8"?>
<Properties xmlns="http://schemas.openxmlformats.org/officeDocument/2006/extended-properties" xmlns:vt="http://schemas.openxmlformats.org/officeDocument/2006/docPropsVTypes">
  <Template>Gallery</Template>
  <TotalTime>9204</TotalTime>
  <Words>4315</Words>
  <Application>Microsoft Office PowerPoint</Application>
  <PresentationFormat>Widescreen</PresentationFormat>
  <Paragraphs>486</Paragraphs>
  <Slides>82</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82</vt:i4>
      </vt:variant>
    </vt:vector>
  </HeadingPairs>
  <TitlesOfParts>
    <vt:vector size="94" baseType="lpstr">
      <vt:lpstr>Yu Gothic Medium</vt:lpstr>
      <vt:lpstr>Arial</vt:lpstr>
      <vt:lpstr>Arial Unicode MS</vt:lpstr>
      <vt:lpstr>Calibri</vt:lpstr>
      <vt:lpstr>Calibri Light</vt:lpstr>
      <vt:lpstr>Century Gothic</vt:lpstr>
      <vt:lpstr>Franklin Gothic Book</vt:lpstr>
      <vt:lpstr>Helvetica Neue</vt:lpstr>
      <vt:lpstr>Myriad Pro</vt:lpstr>
      <vt:lpstr>Tahoma</vt:lpstr>
      <vt:lpstr>Times New Roman</vt:lpstr>
      <vt:lpstr>Office Theme</vt:lpstr>
      <vt:lpstr>Where To From Here? </vt:lpstr>
      <vt:lpstr>Opportunity Indicators</vt:lpstr>
      <vt:lpstr>Skills Required</vt:lpstr>
      <vt:lpstr>Skills Shortages</vt:lpstr>
      <vt:lpstr>PowerPoint Presentation</vt:lpstr>
      <vt:lpstr>Further Education and Training Courses </vt:lpstr>
      <vt:lpstr>PowerPoint Presentation</vt:lpstr>
      <vt:lpstr>PowerPoint Presentation</vt:lpstr>
      <vt:lpstr>PowerPoint Presentation</vt:lpstr>
      <vt:lpstr>Higher Education Links Scheme</vt:lpstr>
      <vt:lpstr>College of FET Limerick</vt:lpstr>
      <vt:lpstr>PowerPoint Presentation</vt:lpstr>
      <vt:lpstr>Applications</vt:lpstr>
      <vt:lpstr>SUSI Grants</vt:lpstr>
      <vt:lpstr>PowerPoint Presentation</vt:lpstr>
      <vt:lpstr>Advantages of A Further Education Course?</vt:lpstr>
      <vt:lpstr>PowerPoint Presentation</vt:lpstr>
      <vt:lpstr>Benefits</vt:lpstr>
      <vt:lpstr>PowerPoint Presentation</vt:lpstr>
      <vt:lpstr>PowerPoint Presentation</vt:lpstr>
      <vt:lpstr>PowerPoint Presentation</vt:lpstr>
      <vt:lpstr>PowerPoint Presentation</vt:lpstr>
      <vt:lpstr>What is an apprenticeship? Level 6</vt:lpstr>
      <vt:lpstr>Key Features of an Apprenticeship</vt:lpstr>
      <vt:lpstr>Types of Apprenticeship</vt:lpstr>
      <vt:lpstr>I’m interested, what next?</vt:lpstr>
      <vt:lpstr>Entry Requirements</vt:lpstr>
      <vt:lpstr>GOING TO COLLEGE IN 2025</vt:lpstr>
      <vt:lpstr>Career Service in St. Ailbe's</vt:lpstr>
      <vt:lpstr>Student’s/Parent’s Responsibility</vt:lpstr>
      <vt:lpstr>Useful Resources to Assist with Research</vt:lpstr>
      <vt:lpstr>National Framework of Qualifications (NFQ)</vt:lpstr>
      <vt:lpstr>PowerPoint Presentation</vt:lpstr>
      <vt:lpstr> </vt:lpstr>
      <vt:lpstr>PowerPoint Presentation</vt:lpstr>
      <vt:lpstr>PowerPoint Presentation</vt:lpstr>
      <vt:lpstr>PowerPoint Presentation</vt:lpstr>
      <vt:lpstr>Common Points Scale</vt:lpstr>
      <vt:lpstr>LCVP - POINTS</vt:lpstr>
      <vt:lpstr>Adding up the points (Add the 6 highest scores)</vt:lpstr>
      <vt:lpstr>What is the CAO?</vt:lpstr>
      <vt:lpstr>CAO Course Choices</vt:lpstr>
      <vt:lpstr>Making an Application</vt:lpstr>
      <vt:lpstr>Restricted Courses</vt:lpstr>
      <vt:lpstr>After Making an Application</vt:lpstr>
      <vt:lpstr>Change of Mind</vt:lpstr>
      <vt:lpstr>PowerPoint Presentation</vt:lpstr>
      <vt:lpstr>CAO Important DATES</vt:lpstr>
      <vt:lpstr>Allocation of College Places</vt:lpstr>
      <vt:lpstr>PowerPoint Presentation</vt:lpstr>
      <vt:lpstr>PowerPoint Presentation</vt:lpstr>
      <vt:lpstr>PowerPoint Presentation</vt:lpstr>
      <vt:lpstr>PowerPoint Presentation</vt:lpstr>
      <vt:lpstr>PowerPoint Presentation</vt:lpstr>
      <vt:lpstr>Important Information </vt:lpstr>
      <vt:lpstr>  Commonly asked questions</vt:lpstr>
      <vt:lpstr>Accommodation</vt:lpstr>
      <vt:lpstr>Summary</vt:lpstr>
      <vt:lpstr>HEAR &amp; DARE APPLICATION 2024/25</vt:lpstr>
      <vt:lpstr>PowerPoint Presentation</vt:lpstr>
      <vt:lpstr>PowerPoint Presentation</vt:lpstr>
      <vt:lpstr>PowerPoint Presentation</vt:lpstr>
      <vt:lpstr>Map showing higher education institutions participating in HEAR and DARE </vt:lpstr>
      <vt:lpstr>HEAR Application</vt:lpstr>
      <vt:lpstr>How do I know if I’m eligible to apply to HEAR </vt:lpstr>
      <vt:lpstr>PowerPoint Presentation</vt:lpstr>
      <vt:lpstr>PowerPoint Presentation</vt:lpstr>
      <vt:lpstr>PowerPoint Presentation</vt:lpstr>
      <vt:lpstr>PowerPoint Presentation</vt:lpstr>
      <vt:lpstr>PowerPoint Presentation</vt:lpstr>
      <vt:lpstr>DARE Application</vt:lpstr>
      <vt:lpstr>PowerPoint Presentation</vt:lpstr>
      <vt:lpstr>What disabilities are eligible for consideration for DARE?</vt:lpstr>
      <vt:lpstr>Providing Evidence of your Disability</vt:lpstr>
      <vt:lpstr>PowerPoint Presentation</vt:lpstr>
      <vt:lpstr>PowerPoint Presentation</vt:lpstr>
      <vt:lpstr>PowerPoint Presentation</vt:lpstr>
      <vt:lpstr>Meeting DARE’s Educational Impact Criteria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noreen</dc:creator>
  <cp:lastModifiedBy>Denis Keating</cp:lastModifiedBy>
  <cp:revision>41</cp:revision>
  <dcterms:created xsi:type="dcterms:W3CDTF">2023-11-15T14:01:02Z</dcterms:created>
  <dcterms:modified xsi:type="dcterms:W3CDTF">2024-11-20T15:00:45Z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0x01010028653F8FFD907E49ACF4E408F63D290D</vt:lpwstr>
  </property>
</Properties>
</file>