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8" r:id="rId5"/>
    <p:sldId id="259" r:id="rId6"/>
    <p:sldId id="260" r:id="rId7"/>
    <p:sldId id="262" r:id="rId8"/>
    <p:sldId id="264" r:id="rId9"/>
    <p:sldId id="266" r:id="rId10"/>
    <p:sldId id="267" r:id="rId11"/>
    <p:sldId id="268" r:id="rId12"/>
    <p:sldId id="274"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83730" autoAdjust="0"/>
  </p:normalViewPr>
  <p:slideViewPr>
    <p:cSldViewPr snapToGrid="0">
      <p:cViewPr varScale="1">
        <p:scale>
          <a:sx n="64" d="100"/>
          <a:sy n="64" d="100"/>
        </p:scale>
        <p:origin x="9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28C22-9D7F-4393-8DFB-5443963FB1B3}" type="datetimeFigureOut">
              <a:rPr lang="en-IE" smtClean="0"/>
              <a:t>17/01/2025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BCC18-0EAA-4846-9C12-C7DE611CC877}" type="slidenum">
              <a:rPr lang="en-IE" smtClean="0"/>
              <a:t>‹#›</a:t>
            </a:fld>
            <a:endParaRPr lang="en-IE"/>
          </a:p>
        </p:txBody>
      </p:sp>
    </p:spTree>
    <p:extLst>
      <p:ext uri="{BB962C8B-B14F-4D97-AF65-F5344CB8AC3E}">
        <p14:creationId xmlns:p14="http://schemas.microsoft.com/office/powerpoint/2010/main" val="369810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H3= 70-79% =77pts</a:t>
            </a:r>
          </a:p>
          <a:p>
            <a:r>
              <a:rPr lang="en-GB" dirty="0"/>
              <a:t>H2=80-89% = 88pts </a:t>
            </a:r>
          </a:p>
          <a:p>
            <a:r>
              <a:rPr lang="en-GB" dirty="0"/>
              <a:t>H5=01=56pts</a:t>
            </a:r>
            <a:endParaRPr lang="en-IE" dirty="0"/>
          </a:p>
        </p:txBody>
      </p:sp>
      <p:sp>
        <p:nvSpPr>
          <p:cNvPr id="4" name="Slide Number Placeholder 3"/>
          <p:cNvSpPr>
            <a:spLocks noGrp="1"/>
          </p:cNvSpPr>
          <p:nvPr>
            <p:ph type="sldNum" sz="quarter" idx="5"/>
          </p:nvPr>
        </p:nvSpPr>
        <p:spPr/>
        <p:txBody>
          <a:bodyPr/>
          <a:lstStyle/>
          <a:p>
            <a:fld id="{345BCC18-0EAA-4846-9C12-C7DE611CC877}" type="slidenum">
              <a:rPr lang="en-IE" smtClean="0"/>
              <a:t>9</a:t>
            </a:fld>
            <a:endParaRPr lang="en-IE"/>
          </a:p>
        </p:txBody>
      </p:sp>
    </p:spTree>
    <p:extLst>
      <p:ext uri="{BB962C8B-B14F-4D97-AF65-F5344CB8AC3E}">
        <p14:creationId xmlns:p14="http://schemas.microsoft.com/office/powerpoint/2010/main" val="354302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France is Ireland’s closest EU neighbour. Billions of euros are traded between France and Ireland each year. France is Ireland’s largest customer for lamb and seafood and the second largest for beef and whiskey. </a:t>
            </a:r>
          </a:p>
          <a:p>
            <a:pPr lvl="1"/>
            <a:r>
              <a:rPr lang="en-GB" dirty="0"/>
              <a:t>Since Brexit, French has become one of the leading EU languages and France has the 6</a:t>
            </a:r>
            <a:r>
              <a:rPr lang="en-GB" baseline="30000" dirty="0"/>
              <a:t>th</a:t>
            </a:r>
            <a:r>
              <a:rPr lang="en-GB" dirty="0"/>
              <a:t> largest economy in the world. Anyone who has an interest in financial services, digital technology or pharmaceuticals would have the upper hand at interviews if they can speak French.</a:t>
            </a:r>
          </a:p>
          <a:p>
            <a:endParaRPr lang="en-IE" dirty="0"/>
          </a:p>
        </p:txBody>
      </p:sp>
      <p:sp>
        <p:nvSpPr>
          <p:cNvPr id="4" name="Slide Number Placeholder 3"/>
          <p:cNvSpPr>
            <a:spLocks noGrp="1"/>
          </p:cNvSpPr>
          <p:nvPr>
            <p:ph type="sldNum" sz="quarter" idx="5"/>
          </p:nvPr>
        </p:nvSpPr>
        <p:spPr/>
        <p:txBody>
          <a:bodyPr/>
          <a:lstStyle/>
          <a:p>
            <a:fld id="{345BCC18-0EAA-4846-9C12-C7DE611CC877}" type="slidenum">
              <a:rPr lang="en-IE" smtClean="0"/>
              <a:t>13</a:t>
            </a:fld>
            <a:endParaRPr lang="en-IE"/>
          </a:p>
        </p:txBody>
      </p:sp>
    </p:spTree>
    <p:extLst>
      <p:ext uri="{BB962C8B-B14F-4D97-AF65-F5344CB8AC3E}">
        <p14:creationId xmlns:p14="http://schemas.microsoft.com/office/powerpoint/2010/main" val="1787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9740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58813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5610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2423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5" name="Footer Placeholder 4"/>
          <p:cNvSpPr>
            <a:spLocks noGrp="1"/>
          </p:cNvSpPr>
          <p:nvPr>
            <p:ph type="ftr" sz="quarter" idx="11"/>
          </p:nvPr>
        </p:nvSpPr>
        <p:spPr/>
        <p:txBody>
          <a:bodyPr/>
          <a:lstStyle>
            <a:lvl1pPr>
              <a:defRPr/>
            </a:lvl1pPr>
          </a:lstStyle>
          <a:p>
            <a:endParaRPr lang="en-IE"/>
          </a:p>
        </p:txBody>
      </p:sp>
      <p:sp>
        <p:nvSpPr>
          <p:cNvPr id="6" name="Slide Number Placeholder 5"/>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2857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5445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8" name="Footer Placeholder 7"/>
          <p:cNvSpPr>
            <a:spLocks noGrp="1"/>
          </p:cNvSpPr>
          <p:nvPr>
            <p:ph type="ftr" sz="quarter" idx="11"/>
          </p:nvPr>
        </p:nvSpPr>
        <p:spPr/>
        <p:txBody>
          <a:bodyPr/>
          <a:lstStyle>
            <a:lvl1pPr>
              <a:defRPr/>
            </a:lvl1pPr>
          </a:lstStyle>
          <a:p>
            <a:endParaRPr lang="en-IE"/>
          </a:p>
        </p:txBody>
      </p:sp>
      <p:sp>
        <p:nvSpPr>
          <p:cNvPr id="9" name="Slide Number Placeholder 8"/>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420941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4" name="Footer Placeholder 3"/>
          <p:cNvSpPr>
            <a:spLocks noGrp="1"/>
          </p:cNvSpPr>
          <p:nvPr>
            <p:ph type="ftr" sz="quarter" idx="11"/>
          </p:nvPr>
        </p:nvSpPr>
        <p:spPr/>
        <p:txBody>
          <a:bodyPr/>
          <a:lstStyle>
            <a:lvl1pPr>
              <a:defRPr/>
            </a:lvl1pPr>
          </a:lstStyle>
          <a:p>
            <a:endParaRPr lang="en-IE"/>
          </a:p>
        </p:txBody>
      </p:sp>
      <p:sp>
        <p:nvSpPr>
          <p:cNvPr id="5" name="Slide Number Placeholder 4"/>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102260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3" name="Footer Placeholder 2"/>
          <p:cNvSpPr>
            <a:spLocks noGrp="1"/>
          </p:cNvSpPr>
          <p:nvPr>
            <p:ph type="ftr" sz="quarter" idx="11"/>
          </p:nvPr>
        </p:nvSpPr>
        <p:spPr/>
        <p:txBody>
          <a:bodyPr/>
          <a:lstStyle>
            <a:lvl1pPr>
              <a:defRPr/>
            </a:lvl1pPr>
          </a:lstStyle>
          <a:p>
            <a:endParaRPr lang="en-IE"/>
          </a:p>
        </p:txBody>
      </p:sp>
      <p:sp>
        <p:nvSpPr>
          <p:cNvPr id="4" name="Slide Number Placeholder 3"/>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397496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98742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11D7B5E-ABF3-45B9-AF8D-80F2D1D95DCC}" type="datetimeFigureOut">
              <a:rPr lang="en-IE" smtClean="0"/>
              <a:t>17/01/2025</a:t>
            </a:fld>
            <a:endParaRPr lang="en-IE"/>
          </a:p>
        </p:txBody>
      </p:sp>
      <p:sp>
        <p:nvSpPr>
          <p:cNvPr id="6" name="Footer Placeholder 5"/>
          <p:cNvSpPr>
            <a:spLocks noGrp="1"/>
          </p:cNvSpPr>
          <p:nvPr>
            <p:ph type="ftr" sz="quarter" idx="11"/>
          </p:nvPr>
        </p:nvSpPr>
        <p:spPr/>
        <p:txBody>
          <a:bodyPr/>
          <a:lstStyle>
            <a:lvl1pPr>
              <a:defRPr/>
            </a:lvl1pPr>
          </a:lstStyle>
          <a:p>
            <a:endParaRPr lang="en-IE"/>
          </a:p>
        </p:txBody>
      </p:sp>
      <p:sp>
        <p:nvSpPr>
          <p:cNvPr id="7" name="Slide Number Placeholder 6"/>
          <p:cNvSpPr>
            <a:spLocks noGrp="1"/>
          </p:cNvSpPr>
          <p:nvPr>
            <p:ph type="sldNum" sz="quarter" idx="12"/>
          </p:nvPr>
        </p:nvSpPr>
        <p:spPr/>
        <p:txBody>
          <a:bodyPr/>
          <a:lstStyle>
            <a:lvl1pPr>
              <a:defRPr/>
            </a:lvl1pPr>
          </a:lstStyle>
          <a:p>
            <a:fld id="{DD52154A-DBC2-47DB-B755-6FAA275AE522}" type="slidenum">
              <a:rPr lang="en-IE" smtClean="0"/>
              <a:t>‹#›</a:t>
            </a:fld>
            <a:endParaRPr lang="en-IE"/>
          </a:p>
        </p:txBody>
      </p:sp>
    </p:spTree>
    <p:extLst>
      <p:ext uri="{BB962C8B-B14F-4D97-AF65-F5344CB8AC3E}">
        <p14:creationId xmlns:p14="http://schemas.microsoft.com/office/powerpoint/2010/main" val="245995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11D7B5E-ABF3-45B9-AF8D-80F2D1D95DCC}" type="datetimeFigureOut">
              <a:rPr lang="en-IE" smtClean="0"/>
              <a:t>17/01/2025</a:t>
            </a:fld>
            <a:endParaRPr lang="en-I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2154A-DBC2-47DB-B755-6FAA275AE522}" type="slidenum">
              <a:rPr lang="en-IE" smtClean="0"/>
              <a:t>‹#›</a:t>
            </a:fld>
            <a:endParaRPr lang="en-IE"/>
          </a:p>
        </p:txBody>
      </p:sp>
    </p:spTree>
    <p:extLst>
      <p:ext uri="{BB962C8B-B14F-4D97-AF65-F5344CB8AC3E}">
        <p14:creationId xmlns:p14="http://schemas.microsoft.com/office/powerpoint/2010/main" val="2583771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money-euros-currency-seem-1858488/" TargetMode="External"/><Relationship Id="rId5" Type="http://schemas.openxmlformats.org/officeDocument/2006/relationships/image" Target="../media/image9.jpg"/><Relationship Id="rId4" Type="http://schemas.openxmlformats.org/officeDocument/2006/relationships/hyperlink" Target="http://www.salvisjuribus.it/la-brexit-ed-i-diritti-dei-cittadini-italiani-e-degli-altri-stati-dellue-27-nel-regno-unit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Bradley Hand ITC" panose="03070402050302030203" pitchFamily="66" charset="0"/>
              </a:rPr>
              <a:t>S</a:t>
            </a:r>
            <a:r>
              <a:rPr lang="en-IE" b="1" dirty="0">
                <a:latin typeface="Bradley Hand ITC" panose="03070402050302030203" pitchFamily="66" charset="0"/>
              </a:rPr>
              <a:t>ay “</a:t>
            </a:r>
            <a:r>
              <a:rPr lang="en-IE" b="1" dirty="0" err="1">
                <a:latin typeface="Bradley Hand ITC" panose="03070402050302030203" pitchFamily="66" charset="0"/>
              </a:rPr>
              <a:t>oui</a:t>
            </a:r>
            <a:r>
              <a:rPr lang="en-IE" b="1" dirty="0">
                <a:latin typeface="Bradley Hand ITC" panose="03070402050302030203" pitchFamily="66" charset="0"/>
              </a:rPr>
              <a:t>” to French</a:t>
            </a:r>
          </a:p>
        </p:txBody>
      </p:sp>
      <p:sp>
        <p:nvSpPr>
          <p:cNvPr id="3" name="Subtitle 2"/>
          <p:cNvSpPr>
            <a:spLocks noGrp="1"/>
          </p:cNvSpPr>
          <p:nvPr>
            <p:ph type="subTitle" idx="1"/>
          </p:nvPr>
        </p:nvSpPr>
        <p:spPr/>
        <p:txBody>
          <a:bodyPr/>
          <a:lstStyle/>
          <a:p>
            <a:r>
              <a:rPr lang="en-GB" dirty="0"/>
              <a:t>Leaving Certificate French</a:t>
            </a:r>
            <a:endParaRPr lang="en-IE" dirty="0"/>
          </a:p>
        </p:txBody>
      </p:sp>
      <p:pic>
        <p:nvPicPr>
          <p:cNvPr id="1026" name="Picture 2" descr="Image result for france">
            <a:extLst>
              <a:ext uri="{FF2B5EF4-FFF2-40B4-BE49-F238E27FC236}">
                <a16:creationId xmlns:a16="http://schemas.microsoft.com/office/drawing/2014/main" id="{F9C032D8-C774-4B5E-9956-3801F0866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4219575"/>
            <a:ext cx="3314700" cy="2228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 result for france">
            <a:extLst>
              <a:ext uri="{FF2B5EF4-FFF2-40B4-BE49-F238E27FC236}">
                <a16:creationId xmlns:a16="http://schemas.microsoft.com/office/drawing/2014/main" id="{8CB4F9F5-2516-4F76-8E6B-39CB0D554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5" y="1120775"/>
            <a:ext cx="3228975" cy="2228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E4CA-F1B0-4C45-B436-85DF80E66A39}"/>
              </a:ext>
            </a:extLst>
          </p:cNvPr>
          <p:cNvSpPr>
            <a:spLocks noGrp="1"/>
          </p:cNvSpPr>
          <p:nvPr>
            <p:ph type="title"/>
          </p:nvPr>
        </p:nvSpPr>
        <p:spPr>
          <a:xfrm>
            <a:off x="609600" y="160336"/>
            <a:ext cx="10972800" cy="1143000"/>
          </a:xfrm>
        </p:spPr>
        <p:txBody>
          <a:bodyPr/>
          <a:lstStyle/>
          <a:p>
            <a:r>
              <a:rPr lang="en-GB" b="1" dirty="0">
                <a:solidFill>
                  <a:schemeClr val="bg1"/>
                </a:solidFill>
              </a:rPr>
              <a:t>How you can do well</a:t>
            </a:r>
            <a:endParaRPr lang="en-IE" b="1" dirty="0">
              <a:solidFill>
                <a:schemeClr val="bg1"/>
              </a:solidFill>
            </a:endParaRPr>
          </a:p>
        </p:txBody>
      </p:sp>
      <p:sp>
        <p:nvSpPr>
          <p:cNvPr id="3" name="Content Placeholder 2">
            <a:extLst>
              <a:ext uri="{FF2B5EF4-FFF2-40B4-BE49-F238E27FC236}">
                <a16:creationId xmlns:a16="http://schemas.microsoft.com/office/drawing/2014/main" id="{57FA0C9D-8194-4CE1-A1B0-791DBE61D399}"/>
              </a:ext>
            </a:extLst>
          </p:cNvPr>
          <p:cNvSpPr>
            <a:spLocks noGrp="1"/>
          </p:cNvSpPr>
          <p:nvPr>
            <p:ph idx="1"/>
          </p:nvPr>
        </p:nvSpPr>
        <p:spPr>
          <a:xfrm>
            <a:off x="1846728" y="1506071"/>
            <a:ext cx="9735671" cy="4620093"/>
          </a:xfrm>
        </p:spPr>
        <p:txBody>
          <a:bodyPr/>
          <a:lstStyle/>
          <a:p>
            <a:r>
              <a:rPr lang="en-GB" dirty="0"/>
              <a:t>The key to doing well is practice and repetition. </a:t>
            </a:r>
          </a:p>
          <a:p>
            <a:r>
              <a:rPr lang="en-GB" dirty="0"/>
              <a:t>Learning and revising vocabulary on a regular basis. Learn five new words a night – if we learn five new words over 33 weeks in a school year, you could have a vocabulary bank of over 1,650 words.</a:t>
            </a:r>
          </a:p>
          <a:p>
            <a:r>
              <a:rPr lang="en-GB" dirty="0"/>
              <a:t>Listening to French podcasts, </a:t>
            </a:r>
            <a:r>
              <a:rPr lang="en-GB" dirty="0" err="1"/>
              <a:t>TikToks</a:t>
            </a:r>
            <a:r>
              <a:rPr lang="en-GB" dirty="0"/>
              <a:t>, social media.</a:t>
            </a:r>
            <a:endParaRPr lang="en-IE" dirty="0"/>
          </a:p>
        </p:txBody>
      </p:sp>
    </p:spTree>
    <p:extLst>
      <p:ext uri="{BB962C8B-B14F-4D97-AF65-F5344CB8AC3E}">
        <p14:creationId xmlns:p14="http://schemas.microsoft.com/office/powerpoint/2010/main" val="50131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3A85-3CF1-47D1-9B6C-CF1A8FE3CF4B}"/>
              </a:ext>
            </a:extLst>
          </p:cNvPr>
          <p:cNvSpPr>
            <a:spLocks noGrp="1"/>
          </p:cNvSpPr>
          <p:nvPr>
            <p:ph type="title"/>
          </p:nvPr>
        </p:nvSpPr>
        <p:spPr>
          <a:xfrm>
            <a:off x="1810870" y="233082"/>
            <a:ext cx="9771529" cy="986118"/>
          </a:xfrm>
        </p:spPr>
        <p:txBody>
          <a:bodyPr/>
          <a:lstStyle/>
          <a:p>
            <a:r>
              <a:rPr lang="en-GB" b="1" dirty="0">
                <a:solidFill>
                  <a:schemeClr val="bg1"/>
                </a:solidFill>
              </a:rPr>
              <a:t>Career Possibilities </a:t>
            </a:r>
            <a:endParaRPr lang="en-IE" b="1" dirty="0">
              <a:solidFill>
                <a:schemeClr val="bg1"/>
              </a:solidFill>
            </a:endParaRPr>
          </a:p>
        </p:txBody>
      </p:sp>
      <p:sp>
        <p:nvSpPr>
          <p:cNvPr id="3" name="Content Placeholder 2">
            <a:extLst>
              <a:ext uri="{FF2B5EF4-FFF2-40B4-BE49-F238E27FC236}">
                <a16:creationId xmlns:a16="http://schemas.microsoft.com/office/drawing/2014/main" id="{57FF56C0-5BB8-4F50-BABF-457F74A5811E}"/>
              </a:ext>
            </a:extLst>
          </p:cNvPr>
          <p:cNvSpPr>
            <a:spLocks noGrp="1"/>
          </p:cNvSpPr>
          <p:nvPr>
            <p:ph idx="1"/>
          </p:nvPr>
        </p:nvSpPr>
        <p:spPr>
          <a:xfrm>
            <a:off x="2635624" y="1488141"/>
            <a:ext cx="8946775" cy="4638023"/>
          </a:xfrm>
        </p:spPr>
        <p:txBody>
          <a:bodyPr/>
          <a:lstStyle/>
          <a:p>
            <a:r>
              <a:rPr lang="en-GB" dirty="0"/>
              <a:t>Teaching</a:t>
            </a:r>
          </a:p>
          <a:p>
            <a:r>
              <a:rPr lang="en-GB" dirty="0"/>
              <a:t>Translation</a:t>
            </a:r>
          </a:p>
          <a:p>
            <a:r>
              <a:rPr lang="en-GB" dirty="0"/>
              <a:t>Interpreting</a:t>
            </a:r>
          </a:p>
          <a:p>
            <a:r>
              <a:rPr lang="en-GB" dirty="0"/>
              <a:t>Linguistics</a:t>
            </a:r>
          </a:p>
          <a:p>
            <a:r>
              <a:rPr lang="en-GB" dirty="0"/>
              <a:t>Journalism</a:t>
            </a:r>
          </a:p>
          <a:p>
            <a:r>
              <a:rPr lang="en-GB" dirty="0"/>
              <a:t>Media</a:t>
            </a:r>
          </a:p>
          <a:p>
            <a:r>
              <a:rPr lang="en-GB" dirty="0"/>
              <a:t>Tourism</a:t>
            </a:r>
          </a:p>
          <a:p>
            <a:r>
              <a:rPr lang="en-GB" dirty="0"/>
              <a:t>Industry</a:t>
            </a:r>
            <a:endParaRPr lang="en-IE" dirty="0"/>
          </a:p>
        </p:txBody>
      </p:sp>
    </p:spTree>
    <p:extLst>
      <p:ext uri="{BB962C8B-B14F-4D97-AF65-F5344CB8AC3E}">
        <p14:creationId xmlns:p14="http://schemas.microsoft.com/office/powerpoint/2010/main" val="56926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A7C2-750C-4F73-828F-3B4B3B4EF1F4}"/>
              </a:ext>
            </a:extLst>
          </p:cNvPr>
          <p:cNvSpPr>
            <a:spLocks noGrp="1"/>
          </p:cNvSpPr>
          <p:nvPr>
            <p:ph type="title"/>
          </p:nvPr>
        </p:nvSpPr>
        <p:spPr>
          <a:xfrm>
            <a:off x="2061882" y="233082"/>
            <a:ext cx="9520518" cy="1075765"/>
          </a:xfrm>
        </p:spPr>
        <p:txBody>
          <a:bodyPr/>
          <a:lstStyle/>
          <a:p>
            <a:r>
              <a:rPr lang="en-GB" b="1" dirty="0">
                <a:solidFill>
                  <a:schemeClr val="bg1"/>
                </a:solidFill>
              </a:rPr>
              <a:t>Why choose French?</a:t>
            </a:r>
            <a:endParaRPr lang="en-IE" b="1" dirty="0">
              <a:solidFill>
                <a:schemeClr val="bg1"/>
              </a:solidFill>
            </a:endParaRPr>
          </a:p>
        </p:txBody>
      </p:sp>
      <p:sp>
        <p:nvSpPr>
          <p:cNvPr id="3" name="Content Placeholder 2">
            <a:extLst>
              <a:ext uri="{FF2B5EF4-FFF2-40B4-BE49-F238E27FC236}">
                <a16:creationId xmlns:a16="http://schemas.microsoft.com/office/drawing/2014/main" id="{DCBAA6C6-896D-4269-9078-8CBE7A9BE664}"/>
              </a:ext>
            </a:extLst>
          </p:cNvPr>
          <p:cNvSpPr>
            <a:spLocks noGrp="1"/>
          </p:cNvSpPr>
          <p:nvPr>
            <p:ph idx="1"/>
          </p:nvPr>
        </p:nvSpPr>
        <p:spPr>
          <a:xfrm>
            <a:off x="1685364" y="1111624"/>
            <a:ext cx="10273554" cy="5014541"/>
          </a:xfrm>
        </p:spPr>
        <p:txBody>
          <a:bodyPr/>
          <a:lstStyle/>
          <a:p>
            <a:r>
              <a:rPr lang="en-GB" dirty="0"/>
              <a:t>A third language is a requirement for a number of college courses. </a:t>
            </a:r>
          </a:p>
          <a:p>
            <a:pPr marL="0" indent="0">
              <a:buNone/>
            </a:pPr>
            <a:endParaRPr lang="en-GB" dirty="0"/>
          </a:p>
          <a:p>
            <a:r>
              <a:rPr lang="en-GB" dirty="0"/>
              <a:t>Global Reach: French is spoken by approximately 300 million people across five continents and is the official language of 29 countries.</a:t>
            </a:r>
          </a:p>
          <a:p>
            <a:pPr marL="0" indent="0">
              <a:buNone/>
            </a:pPr>
            <a:endParaRPr lang="en-GB" dirty="0"/>
          </a:p>
          <a:p>
            <a:r>
              <a:rPr lang="en-GB" dirty="0"/>
              <a:t>Travel Benefits: helps not only in France but all French speaking countries. It is a great skill to be able to order a French dish or buy a train ticket. </a:t>
            </a:r>
          </a:p>
          <a:p>
            <a:pPr marL="0" indent="0">
              <a:buNone/>
            </a:pPr>
            <a:endParaRPr lang="en-GB" dirty="0"/>
          </a:p>
          <a:p>
            <a:endParaRPr lang="en-GB" dirty="0"/>
          </a:p>
          <a:p>
            <a:endParaRPr lang="en-IE" dirty="0"/>
          </a:p>
        </p:txBody>
      </p:sp>
    </p:spTree>
    <p:extLst>
      <p:ext uri="{BB962C8B-B14F-4D97-AF65-F5344CB8AC3E}">
        <p14:creationId xmlns:p14="http://schemas.microsoft.com/office/powerpoint/2010/main" val="333858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507E-CDFE-46C4-B006-B26AA3FE9CBE}"/>
              </a:ext>
            </a:extLst>
          </p:cNvPr>
          <p:cNvSpPr>
            <a:spLocks noGrp="1"/>
          </p:cNvSpPr>
          <p:nvPr>
            <p:ph type="title"/>
          </p:nvPr>
        </p:nvSpPr>
        <p:spPr>
          <a:xfrm>
            <a:off x="1828798" y="125506"/>
            <a:ext cx="9753601" cy="1039906"/>
          </a:xfrm>
        </p:spPr>
        <p:txBody>
          <a:bodyPr/>
          <a:lstStyle/>
          <a:p>
            <a:r>
              <a:rPr lang="en-GB" b="1" dirty="0">
                <a:solidFill>
                  <a:schemeClr val="bg1"/>
                </a:solidFill>
              </a:rPr>
              <a:t>Why choose French</a:t>
            </a:r>
            <a:endParaRPr lang="en-IE" b="1" dirty="0">
              <a:solidFill>
                <a:schemeClr val="bg1"/>
              </a:solidFill>
            </a:endParaRPr>
          </a:p>
        </p:txBody>
      </p:sp>
      <p:sp>
        <p:nvSpPr>
          <p:cNvPr id="3" name="Content Placeholder 2">
            <a:extLst>
              <a:ext uri="{FF2B5EF4-FFF2-40B4-BE49-F238E27FC236}">
                <a16:creationId xmlns:a16="http://schemas.microsoft.com/office/drawing/2014/main" id="{8DF87341-66EB-4894-BFEA-86E7E0CE9896}"/>
              </a:ext>
            </a:extLst>
          </p:cNvPr>
          <p:cNvSpPr>
            <a:spLocks noGrp="1"/>
          </p:cNvSpPr>
          <p:nvPr>
            <p:ph idx="1"/>
          </p:nvPr>
        </p:nvSpPr>
        <p:spPr>
          <a:xfrm>
            <a:off x="1828798" y="1316177"/>
            <a:ext cx="10237695" cy="4225646"/>
          </a:xfrm>
        </p:spPr>
        <p:txBody>
          <a:bodyPr/>
          <a:lstStyle/>
          <a:p>
            <a:r>
              <a:rPr lang="en-GB" dirty="0"/>
              <a:t>Career Opportunities: another language is a valuable asset in global business. </a:t>
            </a:r>
          </a:p>
          <a:p>
            <a:endParaRPr lang="en-IE" dirty="0"/>
          </a:p>
        </p:txBody>
      </p:sp>
      <p:pic>
        <p:nvPicPr>
          <p:cNvPr id="5" name="Picture 4">
            <a:extLst>
              <a:ext uri="{FF2B5EF4-FFF2-40B4-BE49-F238E27FC236}">
                <a16:creationId xmlns:a16="http://schemas.microsoft.com/office/drawing/2014/main" id="{A72139F3-B053-479B-8ED4-DACF40981D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33888" y="2648508"/>
            <a:ext cx="3180820" cy="2253080"/>
          </a:xfrm>
          <a:prstGeom prst="rect">
            <a:avLst/>
          </a:prstGeom>
          <a:ln>
            <a:noFill/>
          </a:ln>
          <a:effectLst>
            <a:softEdge rad="112500"/>
          </a:effectLst>
        </p:spPr>
      </p:pic>
      <p:pic>
        <p:nvPicPr>
          <p:cNvPr id="8" name="Picture 7">
            <a:extLst>
              <a:ext uri="{FF2B5EF4-FFF2-40B4-BE49-F238E27FC236}">
                <a16:creationId xmlns:a16="http://schemas.microsoft.com/office/drawing/2014/main" id="{0F168288-9224-4B86-ABB8-92695B26E1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13294" y="2648509"/>
            <a:ext cx="3384908" cy="2253079"/>
          </a:xfrm>
          <a:prstGeom prst="rect">
            <a:avLst/>
          </a:prstGeom>
          <a:ln>
            <a:noFill/>
          </a:ln>
          <a:effectLst>
            <a:softEdge rad="112500"/>
          </a:effectLst>
        </p:spPr>
      </p:pic>
      <p:sp>
        <p:nvSpPr>
          <p:cNvPr id="9" name="TextBox 8">
            <a:extLst>
              <a:ext uri="{FF2B5EF4-FFF2-40B4-BE49-F238E27FC236}">
                <a16:creationId xmlns:a16="http://schemas.microsoft.com/office/drawing/2014/main" id="{439D8FBC-C1A0-41B5-A932-6C53AA435B25}"/>
              </a:ext>
            </a:extLst>
          </p:cNvPr>
          <p:cNvSpPr txBox="1"/>
          <p:nvPr/>
        </p:nvSpPr>
        <p:spPr>
          <a:xfrm>
            <a:off x="3539067" y="5570211"/>
            <a:ext cx="6121400" cy="923330"/>
          </a:xfrm>
          <a:prstGeom prst="rect">
            <a:avLst/>
          </a:prstGeom>
          <a:noFill/>
        </p:spPr>
        <p:txBody>
          <a:bodyPr wrap="square" rtlCol="0">
            <a:spAutoFit/>
          </a:bodyPr>
          <a:lstStyle/>
          <a:p>
            <a:pPr algn="ctr"/>
            <a:r>
              <a:rPr lang="en-GB" dirty="0"/>
              <a:t>Anyone who has an interest in financial services, digital technology or pharmaceuticals would have the upper hand at interviews if they can speak French.</a:t>
            </a:r>
            <a:endParaRPr lang="en-IE" dirty="0"/>
          </a:p>
        </p:txBody>
      </p:sp>
    </p:spTree>
    <p:extLst>
      <p:ext uri="{BB962C8B-B14F-4D97-AF65-F5344CB8AC3E}">
        <p14:creationId xmlns:p14="http://schemas.microsoft.com/office/powerpoint/2010/main" val="351926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01256-08C0-4E20-BD4D-1713E1F430B6}"/>
              </a:ext>
            </a:extLst>
          </p:cNvPr>
          <p:cNvSpPr txBox="1"/>
          <p:nvPr/>
        </p:nvSpPr>
        <p:spPr>
          <a:xfrm>
            <a:off x="2671482" y="1864659"/>
            <a:ext cx="252804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Educational Opportunities </a:t>
            </a:r>
            <a:endParaRPr lang="en-IE" b="1" dirty="0">
              <a:solidFill>
                <a:schemeClr val="tx1"/>
              </a:solidFill>
            </a:endParaRPr>
          </a:p>
        </p:txBody>
      </p:sp>
      <p:sp>
        <p:nvSpPr>
          <p:cNvPr id="3" name="TextBox 2">
            <a:extLst>
              <a:ext uri="{FF2B5EF4-FFF2-40B4-BE49-F238E27FC236}">
                <a16:creationId xmlns:a16="http://schemas.microsoft.com/office/drawing/2014/main" id="{213D6B64-585B-4596-AC91-9124828861AD}"/>
              </a:ext>
            </a:extLst>
          </p:cNvPr>
          <p:cNvSpPr txBox="1"/>
          <p:nvPr/>
        </p:nvSpPr>
        <p:spPr>
          <a:xfrm>
            <a:off x="5871882" y="2782669"/>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Career Opportunities</a:t>
            </a:r>
            <a:endParaRPr lang="en-IE" b="1" dirty="0">
              <a:solidFill>
                <a:schemeClr val="tx1"/>
              </a:solidFill>
            </a:endParaRPr>
          </a:p>
        </p:txBody>
      </p:sp>
      <p:sp>
        <p:nvSpPr>
          <p:cNvPr id="4" name="TextBox 3">
            <a:extLst>
              <a:ext uri="{FF2B5EF4-FFF2-40B4-BE49-F238E27FC236}">
                <a16:creationId xmlns:a16="http://schemas.microsoft.com/office/drawing/2014/main" id="{E1662898-88F5-41E0-846D-C8A718D10314}"/>
              </a:ext>
            </a:extLst>
          </p:cNvPr>
          <p:cNvSpPr txBox="1"/>
          <p:nvPr/>
        </p:nvSpPr>
        <p:spPr>
          <a:xfrm>
            <a:off x="2563904" y="3336719"/>
            <a:ext cx="2528047"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Ease of learning – one of the easier languages to learn for native English speakers</a:t>
            </a:r>
            <a:endParaRPr lang="en-IE" b="1" dirty="0">
              <a:solidFill>
                <a:schemeClr val="tx1"/>
              </a:solidFill>
            </a:endParaRPr>
          </a:p>
        </p:txBody>
      </p:sp>
      <p:sp>
        <p:nvSpPr>
          <p:cNvPr id="5" name="TextBox 4">
            <a:extLst>
              <a:ext uri="{FF2B5EF4-FFF2-40B4-BE49-F238E27FC236}">
                <a16:creationId xmlns:a16="http://schemas.microsoft.com/office/drawing/2014/main" id="{DAD82450-87B8-451B-A977-EF227F75E40F}"/>
              </a:ext>
            </a:extLst>
          </p:cNvPr>
          <p:cNvSpPr txBox="1"/>
          <p:nvPr/>
        </p:nvSpPr>
        <p:spPr>
          <a:xfrm>
            <a:off x="6096000" y="4814047"/>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Cultural Access</a:t>
            </a:r>
            <a:endParaRPr lang="en-IE" b="1" dirty="0">
              <a:solidFill>
                <a:schemeClr val="tx1"/>
              </a:solidFill>
            </a:endParaRPr>
          </a:p>
        </p:txBody>
      </p:sp>
      <p:sp>
        <p:nvSpPr>
          <p:cNvPr id="6" name="TextBox 5">
            <a:extLst>
              <a:ext uri="{FF2B5EF4-FFF2-40B4-BE49-F238E27FC236}">
                <a16:creationId xmlns:a16="http://schemas.microsoft.com/office/drawing/2014/main" id="{1D2EAD9E-A2EA-4B38-AE7E-1553111C3DBB}"/>
              </a:ext>
            </a:extLst>
          </p:cNvPr>
          <p:cNvSpPr txBox="1"/>
          <p:nvPr/>
        </p:nvSpPr>
        <p:spPr>
          <a:xfrm>
            <a:off x="6723529" y="1716774"/>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Travel</a:t>
            </a:r>
            <a:endParaRPr lang="en-IE" b="1" dirty="0">
              <a:solidFill>
                <a:schemeClr val="tx1"/>
              </a:solidFill>
            </a:endParaRPr>
          </a:p>
        </p:txBody>
      </p:sp>
      <p:sp>
        <p:nvSpPr>
          <p:cNvPr id="7" name="TextBox 6">
            <a:extLst>
              <a:ext uri="{FF2B5EF4-FFF2-40B4-BE49-F238E27FC236}">
                <a16:creationId xmlns:a16="http://schemas.microsoft.com/office/drawing/2014/main" id="{EB82D9E9-B8E5-410D-B3BA-165AEFA1F724}"/>
              </a:ext>
            </a:extLst>
          </p:cNvPr>
          <p:cNvSpPr txBox="1"/>
          <p:nvPr/>
        </p:nvSpPr>
        <p:spPr>
          <a:xfrm>
            <a:off x="8624047" y="3909545"/>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Cognitive Benefits </a:t>
            </a:r>
            <a:endParaRPr lang="en-IE" b="1" dirty="0">
              <a:solidFill>
                <a:schemeClr val="tx1"/>
              </a:solidFill>
            </a:endParaRPr>
          </a:p>
        </p:txBody>
      </p:sp>
      <p:sp>
        <p:nvSpPr>
          <p:cNvPr id="8" name="TextBox 7">
            <a:extLst>
              <a:ext uri="{FF2B5EF4-FFF2-40B4-BE49-F238E27FC236}">
                <a16:creationId xmlns:a16="http://schemas.microsoft.com/office/drawing/2014/main" id="{4F047550-4361-400F-97DA-3F6B711C72FF}"/>
              </a:ext>
            </a:extLst>
          </p:cNvPr>
          <p:cNvSpPr txBox="1"/>
          <p:nvPr/>
        </p:nvSpPr>
        <p:spPr>
          <a:xfrm>
            <a:off x="3245225" y="5639776"/>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Global Reach</a:t>
            </a:r>
            <a:endParaRPr lang="en-IE" b="1" dirty="0">
              <a:solidFill>
                <a:schemeClr val="tx1"/>
              </a:solidFill>
            </a:endParaRPr>
          </a:p>
        </p:txBody>
      </p:sp>
      <p:sp>
        <p:nvSpPr>
          <p:cNvPr id="9" name="TextBox 8">
            <a:extLst>
              <a:ext uri="{FF2B5EF4-FFF2-40B4-BE49-F238E27FC236}">
                <a16:creationId xmlns:a16="http://schemas.microsoft.com/office/drawing/2014/main" id="{44B9A662-8385-4E42-A4AD-7071A0C32951}"/>
              </a:ext>
            </a:extLst>
          </p:cNvPr>
          <p:cNvSpPr txBox="1"/>
          <p:nvPr/>
        </p:nvSpPr>
        <p:spPr>
          <a:xfrm>
            <a:off x="8946776" y="5536701"/>
            <a:ext cx="252804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Language of Love</a:t>
            </a:r>
            <a:endParaRPr lang="en-IE" b="1" dirty="0">
              <a:solidFill>
                <a:schemeClr val="tx1"/>
              </a:solidFill>
            </a:endParaRPr>
          </a:p>
        </p:txBody>
      </p:sp>
      <p:sp>
        <p:nvSpPr>
          <p:cNvPr id="10" name="TextBox 9">
            <a:extLst>
              <a:ext uri="{FF2B5EF4-FFF2-40B4-BE49-F238E27FC236}">
                <a16:creationId xmlns:a16="http://schemas.microsoft.com/office/drawing/2014/main" id="{2D862C5C-F141-4D66-B10F-5A968717FDFA}"/>
              </a:ext>
            </a:extLst>
          </p:cNvPr>
          <p:cNvSpPr txBox="1"/>
          <p:nvPr/>
        </p:nvSpPr>
        <p:spPr>
          <a:xfrm>
            <a:off x="9251576" y="2311137"/>
            <a:ext cx="252804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GB" b="1" dirty="0">
                <a:solidFill>
                  <a:schemeClr val="tx1"/>
                </a:solidFill>
              </a:rPr>
              <a:t>International Relations – EU, UN</a:t>
            </a:r>
            <a:endParaRPr lang="en-IE" b="1" dirty="0">
              <a:solidFill>
                <a:schemeClr val="tx1"/>
              </a:solidFill>
            </a:endParaRPr>
          </a:p>
        </p:txBody>
      </p:sp>
    </p:spTree>
    <p:extLst>
      <p:ext uri="{BB962C8B-B14F-4D97-AF65-F5344CB8AC3E}">
        <p14:creationId xmlns:p14="http://schemas.microsoft.com/office/powerpoint/2010/main" val="336093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6888-ECDE-4643-9B5D-B262F192DEAB}"/>
              </a:ext>
            </a:extLst>
          </p:cNvPr>
          <p:cNvSpPr>
            <a:spLocks noGrp="1"/>
          </p:cNvSpPr>
          <p:nvPr>
            <p:ph type="title"/>
          </p:nvPr>
        </p:nvSpPr>
        <p:spPr>
          <a:xfrm>
            <a:off x="1008031" y="0"/>
            <a:ext cx="10972800" cy="1143000"/>
          </a:xfrm>
        </p:spPr>
        <p:txBody>
          <a:bodyPr/>
          <a:lstStyle/>
          <a:p>
            <a:r>
              <a:rPr lang="en-GB" b="1" dirty="0">
                <a:solidFill>
                  <a:schemeClr val="bg1"/>
                </a:solidFill>
              </a:rPr>
              <a:t>Subject Overview</a:t>
            </a:r>
            <a:endParaRPr lang="en-IE" b="1" dirty="0">
              <a:solidFill>
                <a:schemeClr val="bg1"/>
              </a:solidFill>
            </a:endParaRPr>
          </a:p>
        </p:txBody>
      </p:sp>
      <p:sp>
        <p:nvSpPr>
          <p:cNvPr id="3" name="Content Placeholder 2">
            <a:extLst>
              <a:ext uri="{FF2B5EF4-FFF2-40B4-BE49-F238E27FC236}">
                <a16:creationId xmlns:a16="http://schemas.microsoft.com/office/drawing/2014/main" id="{DE126C46-A981-4943-BADF-DB2021C53E57}"/>
              </a:ext>
            </a:extLst>
          </p:cNvPr>
          <p:cNvSpPr>
            <a:spLocks noGrp="1"/>
          </p:cNvSpPr>
          <p:nvPr>
            <p:ph idx="1"/>
          </p:nvPr>
        </p:nvSpPr>
        <p:spPr>
          <a:xfrm>
            <a:off x="2133600" y="1667435"/>
            <a:ext cx="9389533" cy="4403164"/>
          </a:xfrm>
        </p:spPr>
        <p:txBody>
          <a:bodyPr/>
          <a:lstStyle/>
          <a:p>
            <a:r>
              <a:rPr lang="en-GB" dirty="0"/>
              <a:t>Leaving Certificate French aims to develop learners’ communicative skills in French.</a:t>
            </a:r>
            <a:endParaRPr lang="en-IE" dirty="0"/>
          </a:p>
        </p:txBody>
      </p:sp>
      <p:pic>
        <p:nvPicPr>
          <p:cNvPr id="2050" name="Picture 2" descr="Image result for french introduction quotes">
            <a:extLst>
              <a:ext uri="{FF2B5EF4-FFF2-40B4-BE49-F238E27FC236}">
                <a16:creationId xmlns:a16="http://schemas.microsoft.com/office/drawing/2014/main" id="{0D2923E3-2B67-4D13-A4FA-95EFC3884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203" y="3308808"/>
            <a:ext cx="3330824" cy="255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1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B17B-19FA-44D2-9841-2511C678AA96}"/>
              </a:ext>
            </a:extLst>
          </p:cNvPr>
          <p:cNvSpPr>
            <a:spLocks noGrp="1"/>
          </p:cNvSpPr>
          <p:nvPr>
            <p:ph type="title"/>
          </p:nvPr>
        </p:nvSpPr>
        <p:spPr>
          <a:xfrm>
            <a:off x="788894" y="95340"/>
            <a:ext cx="10972800" cy="1272989"/>
          </a:xfrm>
        </p:spPr>
        <p:txBody>
          <a:bodyPr/>
          <a:lstStyle/>
          <a:p>
            <a:r>
              <a:rPr lang="en-GB" b="1" dirty="0">
                <a:solidFill>
                  <a:schemeClr val="bg1"/>
                </a:solidFill>
              </a:rPr>
              <a:t>Course Content</a:t>
            </a:r>
            <a:endParaRPr lang="en-IE" b="1" dirty="0">
              <a:solidFill>
                <a:schemeClr val="bg1"/>
              </a:solidFill>
            </a:endParaRPr>
          </a:p>
        </p:txBody>
      </p:sp>
      <p:sp>
        <p:nvSpPr>
          <p:cNvPr id="3" name="Content Placeholder 2">
            <a:extLst>
              <a:ext uri="{FF2B5EF4-FFF2-40B4-BE49-F238E27FC236}">
                <a16:creationId xmlns:a16="http://schemas.microsoft.com/office/drawing/2014/main" id="{517E5D38-66BE-4B3F-B80F-19A2E6B610ED}"/>
              </a:ext>
            </a:extLst>
          </p:cNvPr>
          <p:cNvSpPr>
            <a:spLocks noGrp="1"/>
          </p:cNvSpPr>
          <p:nvPr>
            <p:ph idx="1"/>
          </p:nvPr>
        </p:nvSpPr>
        <p:spPr>
          <a:xfrm>
            <a:off x="1846729" y="2330823"/>
            <a:ext cx="9735671" cy="3795342"/>
          </a:xfrm>
        </p:spPr>
        <p:txBody>
          <a:bodyPr/>
          <a:lstStyle/>
          <a:p>
            <a:r>
              <a:rPr lang="en-GB" dirty="0"/>
              <a:t>Course content for HL and OL is similar in part.</a:t>
            </a:r>
          </a:p>
          <a:p>
            <a:pPr marL="0" indent="0">
              <a:buNone/>
            </a:pPr>
            <a:r>
              <a:rPr lang="en-GB" dirty="0"/>
              <a:t> </a:t>
            </a:r>
          </a:p>
          <a:p>
            <a:r>
              <a:rPr lang="en-GB" dirty="0"/>
              <a:t>Students will develop their oral, written, listening and reading skills at both Higher and Ordinary Level.</a:t>
            </a:r>
            <a:endParaRPr lang="en-IE" dirty="0"/>
          </a:p>
        </p:txBody>
      </p:sp>
      <p:pic>
        <p:nvPicPr>
          <p:cNvPr id="3074" name="Picture 2" descr="Image result for smiley face emoji">
            <a:extLst>
              <a:ext uri="{FF2B5EF4-FFF2-40B4-BE49-F238E27FC236}">
                <a16:creationId xmlns:a16="http://schemas.microsoft.com/office/drawing/2014/main" id="{D8E0A9B3-B6D0-4D9C-B620-4DF18857E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95340"/>
            <a:ext cx="21336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648" y="0"/>
            <a:ext cx="10972800" cy="1143000"/>
          </a:xfrm>
        </p:spPr>
        <p:txBody>
          <a:bodyPr/>
          <a:lstStyle/>
          <a:p>
            <a:r>
              <a:rPr lang="en-IE" b="1" dirty="0">
                <a:solidFill>
                  <a:schemeClr val="bg1"/>
                </a:solidFill>
              </a:rPr>
              <a:t>The format of the exam:</a:t>
            </a:r>
          </a:p>
        </p:txBody>
      </p:sp>
      <p:sp>
        <p:nvSpPr>
          <p:cNvPr id="3" name="Content Placeholder 2"/>
          <p:cNvSpPr>
            <a:spLocks noGrp="1"/>
          </p:cNvSpPr>
          <p:nvPr>
            <p:ph sz="half" idx="1"/>
          </p:nvPr>
        </p:nvSpPr>
        <p:spPr>
          <a:xfrm>
            <a:off x="1634067" y="1142999"/>
            <a:ext cx="3674534" cy="4359189"/>
          </a:xfrm>
        </p:spPr>
        <p:txBody>
          <a:bodyPr>
            <a:normAutofit/>
          </a:bodyPr>
          <a:lstStyle/>
          <a:p>
            <a:r>
              <a:rPr lang="en-IE" b="1" dirty="0"/>
              <a:t>Higher Level</a:t>
            </a:r>
          </a:p>
          <a:p>
            <a:pPr lvl="1"/>
            <a:r>
              <a:rPr lang="en-IE" b="1" dirty="0"/>
              <a:t>Oral exam</a:t>
            </a:r>
            <a:r>
              <a:rPr lang="en-IE" dirty="0"/>
              <a:t>: 100 marks - 15 minutes approx – 25%</a:t>
            </a:r>
          </a:p>
          <a:p>
            <a:pPr lvl="1"/>
            <a:r>
              <a:rPr lang="en-IE" b="1" dirty="0"/>
              <a:t>Written paper</a:t>
            </a:r>
            <a:r>
              <a:rPr lang="en-IE" dirty="0"/>
              <a:t>: 220 marks - 2 hours 30 minutes  - 55% </a:t>
            </a:r>
          </a:p>
          <a:p>
            <a:pPr lvl="1"/>
            <a:r>
              <a:rPr lang="en-IE" b="1" dirty="0"/>
              <a:t>Aural exam</a:t>
            </a:r>
            <a:r>
              <a:rPr lang="en-IE" dirty="0"/>
              <a:t>: 80 marks - 40 minutes – 20%</a:t>
            </a:r>
          </a:p>
          <a:p>
            <a:endParaRPr lang="en-IE" dirty="0"/>
          </a:p>
        </p:txBody>
      </p:sp>
      <p:sp>
        <p:nvSpPr>
          <p:cNvPr id="4" name="Content Placeholder 3"/>
          <p:cNvSpPr>
            <a:spLocks noGrp="1"/>
          </p:cNvSpPr>
          <p:nvPr>
            <p:ph sz="half" idx="2"/>
          </p:nvPr>
        </p:nvSpPr>
        <p:spPr>
          <a:xfrm>
            <a:off x="7984067" y="1261532"/>
            <a:ext cx="4030381" cy="4605867"/>
          </a:xfrm>
        </p:spPr>
        <p:txBody>
          <a:bodyPr>
            <a:normAutofit/>
          </a:bodyPr>
          <a:lstStyle/>
          <a:p>
            <a:r>
              <a:rPr lang="en-IE" b="1" dirty="0"/>
              <a:t>Ordinary Level</a:t>
            </a:r>
          </a:p>
          <a:p>
            <a:pPr lvl="1"/>
            <a:r>
              <a:rPr lang="en-IE" b="1" dirty="0"/>
              <a:t>Oral exam</a:t>
            </a:r>
            <a:r>
              <a:rPr lang="en-IE" dirty="0"/>
              <a:t>: 80 marks - 15 minutes approx – 20% </a:t>
            </a:r>
          </a:p>
          <a:p>
            <a:pPr lvl="1"/>
            <a:r>
              <a:rPr lang="en-IE" b="1" dirty="0"/>
              <a:t>Written paper</a:t>
            </a:r>
            <a:r>
              <a:rPr lang="en-IE" dirty="0"/>
              <a:t>: 220 marks - 2 hours 30 minutes – 55%</a:t>
            </a:r>
          </a:p>
          <a:p>
            <a:pPr lvl="1"/>
            <a:r>
              <a:rPr lang="en-IE" b="1" dirty="0"/>
              <a:t>Aural exam</a:t>
            </a:r>
            <a:r>
              <a:rPr lang="en-IE" dirty="0"/>
              <a:t>: 100 marks - 40 minutes – 25%</a:t>
            </a:r>
          </a:p>
          <a:p>
            <a:endParaRPr lang="en-IE" dirty="0"/>
          </a:p>
        </p:txBody>
      </p:sp>
      <p:pic>
        <p:nvPicPr>
          <p:cNvPr id="5" name="Picture 4">
            <a:extLst>
              <a:ext uri="{FF2B5EF4-FFF2-40B4-BE49-F238E27FC236}">
                <a16:creationId xmlns:a16="http://schemas.microsoft.com/office/drawing/2014/main" id="{9115199C-EACA-4F4A-814C-635318E63005}"/>
              </a:ext>
            </a:extLst>
          </p:cNvPr>
          <p:cNvPicPr>
            <a:picLocks noChangeAspect="1"/>
          </p:cNvPicPr>
          <p:nvPr/>
        </p:nvPicPr>
        <p:blipFill>
          <a:blip r:embed="rId2"/>
          <a:stretch>
            <a:fillRect/>
          </a:stretch>
        </p:blipFill>
        <p:spPr>
          <a:xfrm>
            <a:off x="5473701" y="3322593"/>
            <a:ext cx="2819400" cy="281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0" y="0"/>
            <a:ext cx="10972800" cy="1143000"/>
          </a:xfrm>
        </p:spPr>
        <p:txBody>
          <a:bodyPr>
            <a:normAutofit/>
          </a:bodyPr>
          <a:lstStyle/>
          <a:p>
            <a:r>
              <a:rPr lang="en-IE" b="1" dirty="0">
                <a:solidFill>
                  <a:schemeClr val="bg1"/>
                </a:solidFill>
              </a:rPr>
              <a:t>The oral exam</a:t>
            </a:r>
          </a:p>
        </p:txBody>
      </p:sp>
      <p:sp>
        <p:nvSpPr>
          <p:cNvPr id="3" name="Content Placeholder 2"/>
          <p:cNvSpPr>
            <a:spLocks noGrp="1"/>
          </p:cNvSpPr>
          <p:nvPr>
            <p:ph idx="1"/>
          </p:nvPr>
        </p:nvSpPr>
        <p:spPr>
          <a:xfrm>
            <a:off x="1882589" y="1272988"/>
            <a:ext cx="9843246" cy="5108339"/>
          </a:xfrm>
        </p:spPr>
        <p:txBody>
          <a:bodyPr>
            <a:normAutofit/>
          </a:bodyPr>
          <a:lstStyle/>
          <a:p>
            <a:r>
              <a:rPr lang="en-IE" dirty="0"/>
              <a:t>In the oral exam you will be asked straightforward questions about yourself, your family, school, hobbies and your future plans, and it should all take the shape of an informal conversation rather than an interrogation. If you wish, you can also choose to talk about a document, a photo or a project. </a:t>
            </a:r>
          </a:p>
          <a:p>
            <a:r>
              <a:rPr lang="en-GB" dirty="0"/>
              <a:t>I</a:t>
            </a:r>
            <a:r>
              <a:rPr lang="en-IE" dirty="0"/>
              <a:t>t lasts between 12-15 minutes. </a:t>
            </a:r>
          </a:p>
          <a:p>
            <a:pPr>
              <a:buNone/>
            </a:pPr>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0"/>
            <a:ext cx="10972800" cy="1143000"/>
          </a:xfrm>
        </p:spPr>
        <p:txBody>
          <a:bodyPr/>
          <a:lstStyle/>
          <a:p>
            <a:r>
              <a:rPr lang="en-IE" b="1" dirty="0">
                <a:solidFill>
                  <a:schemeClr val="bg1"/>
                </a:solidFill>
              </a:rPr>
              <a:t>Reading Comprehensions</a:t>
            </a:r>
          </a:p>
        </p:txBody>
      </p:sp>
      <p:sp>
        <p:nvSpPr>
          <p:cNvPr id="3" name="Content Placeholder 2"/>
          <p:cNvSpPr>
            <a:spLocks noGrp="1"/>
          </p:cNvSpPr>
          <p:nvPr>
            <p:ph sz="half" idx="1"/>
          </p:nvPr>
        </p:nvSpPr>
        <p:spPr>
          <a:xfrm>
            <a:off x="1981200" y="1340769"/>
            <a:ext cx="4186808" cy="4641379"/>
          </a:xfrm>
        </p:spPr>
        <p:txBody>
          <a:bodyPr>
            <a:normAutofit/>
          </a:bodyPr>
          <a:lstStyle/>
          <a:p>
            <a:r>
              <a:rPr lang="en-IE" dirty="0"/>
              <a:t>Higher level</a:t>
            </a:r>
          </a:p>
          <a:p>
            <a:r>
              <a:rPr lang="en-IE" dirty="0"/>
              <a:t>Two comprehensions (60 marks each).</a:t>
            </a:r>
          </a:p>
          <a:p>
            <a:pPr lvl="1"/>
            <a:r>
              <a:rPr lang="en-IE" dirty="0"/>
              <a:t>One question is a literary piece, usually from a novel.</a:t>
            </a:r>
          </a:p>
          <a:p>
            <a:pPr lvl="1"/>
            <a:r>
              <a:rPr lang="en-IE" dirty="0"/>
              <a:t>The other question is usually a journalistic text dealing with current affairs.</a:t>
            </a:r>
          </a:p>
        </p:txBody>
      </p:sp>
      <p:sp>
        <p:nvSpPr>
          <p:cNvPr id="4" name="Content Placeholder 3"/>
          <p:cNvSpPr>
            <a:spLocks noGrp="1"/>
          </p:cNvSpPr>
          <p:nvPr>
            <p:ph sz="half" idx="2"/>
          </p:nvPr>
        </p:nvSpPr>
        <p:spPr>
          <a:xfrm>
            <a:off x="6600055" y="1484785"/>
            <a:ext cx="4186807" cy="4641379"/>
          </a:xfrm>
        </p:spPr>
        <p:txBody>
          <a:bodyPr>
            <a:normAutofit/>
          </a:bodyPr>
          <a:lstStyle/>
          <a:p>
            <a:r>
              <a:rPr lang="en-IE" dirty="0"/>
              <a:t>Ordinary level</a:t>
            </a:r>
          </a:p>
          <a:p>
            <a:r>
              <a:rPr lang="en-IE" dirty="0"/>
              <a:t>Four comprehensions (40 marks each).</a:t>
            </a:r>
          </a:p>
          <a:p>
            <a:pPr lvl="1"/>
            <a:r>
              <a:rPr lang="en-IE" dirty="0"/>
              <a:t>Usually taken from magazine articles or short stories.</a:t>
            </a:r>
          </a:p>
          <a:p>
            <a:pPr lvl="1"/>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752"/>
            <a:ext cx="10972800" cy="1143000"/>
          </a:xfrm>
        </p:spPr>
        <p:txBody>
          <a:bodyPr/>
          <a:lstStyle/>
          <a:p>
            <a:r>
              <a:rPr lang="en-IE" b="1" dirty="0">
                <a:solidFill>
                  <a:schemeClr val="bg1"/>
                </a:solidFill>
              </a:rPr>
              <a:t>Written section</a:t>
            </a:r>
          </a:p>
        </p:txBody>
      </p:sp>
      <p:sp>
        <p:nvSpPr>
          <p:cNvPr id="3" name="Content Placeholder 2"/>
          <p:cNvSpPr>
            <a:spLocks noGrp="1"/>
          </p:cNvSpPr>
          <p:nvPr>
            <p:ph sz="half" idx="1"/>
          </p:nvPr>
        </p:nvSpPr>
        <p:spPr>
          <a:xfrm>
            <a:off x="1667435" y="1052284"/>
            <a:ext cx="5220653" cy="5040560"/>
          </a:xfrm>
        </p:spPr>
        <p:txBody>
          <a:bodyPr>
            <a:noAutofit/>
          </a:bodyPr>
          <a:lstStyle/>
          <a:p>
            <a:r>
              <a:rPr lang="en-IE" sz="2200" b="1" dirty="0"/>
              <a:t>HL</a:t>
            </a:r>
          </a:p>
          <a:p>
            <a:r>
              <a:rPr lang="en-IE" sz="2200" b="1" dirty="0"/>
              <a:t>You have to answer two questions out of eight in the current arrangements in the written section. </a:t>
            </a:r>
          </a:p>
          <a:p>
            <a:r>
              <a:rPr lang="en-IE" sz="2200" dirty="0"/>
              <a:t>Question 1: opinion piece, and you have to write about 100-120 words. There is an option of three questions in Q1).</a:t>
            </a:r>
          </a:p>
          <a:p>
            <a:r>
              <a:rPr lang="en-IE" sz="2200" dirty="0"/>
              <a:t>You then have to answer </a:t>
            </a:r>
            <a:r>
              <a:rPr lang="en-IE" sz="2200" b="1" dirty="0"/>
              <a:t>one</a:t>
            </a:r>
            <a:r>
              <a:rPr lang="en-IE" sz="2200" dirty="0"/>
              <a:t> of the remaining five questions (90-100 word answers). The types of questions you can expect include a </a:t>
            </a:r>
            <a:r>
              <a:rPr lang="en-IE" sz="2200" u="sng" dirty="0"/>
              <a:t>diary entry</a:t>
            </a:r>
            <a:r>
              <a:rPr lang="en-IE" sz="2200" dirty="0"/>
              <a:t>, an </a:t>
            </a:r>
            <a:r>
              <a:rPr lang="en-IE" sz="2200" u="sng" dirty="0"/>
              <a:t>e-mail</a:t>
            </a:r>
            <a:r>
              <a:rPr lang="en-IE" sz="2200" dirty="0"/>
              <a:t> and </a:t>
            </a:r>
            <a:r>
              <a:rPr lang="en-IE" sz="2200" u="sng" dirty="0"/>
              <a:t>opinion questions </a:t>
            </a:r>
            <a:r>
              <a:rPr lang="en-IE" sz="2200" dirty="0"/>
              <a:t>on current affairs. </a:t>
            </a:r>
          </a:p>
        </p:txBody>
      </p:sp>
      <p:sp>
        <p:nvSpPr>
          <p:cNvPr id="4" name="Content Placeholder 3"/>
          <p:cNvSpPr>
            <a:spLocks noGrp="1"/>
          </p:cNvSpPr>
          <p:nvPr>
            <p:ph sz="half" idx="2"/>
          </p:nvPr>
        </p:nvSpPr>
        <p:spPr>
          <a:xfrm>
            <a:off x="6888088" y="1124745"/>
            <a:ext cx="4694312" cy="4968551"/>
          </a:xfrm>
        </p:spPr>
        <p:txBody>
          <a:bodyPr>
            <a:normAutofit fontScale="70000" lnSpcReduction="20000"/>
          </a:bodyPr>
          <a:lstStyle/>
          <a:p>
            <a:r>
              <a:rPr lang="en-IE" sz="3600" b="1" dirty="0"/>
              <a:t>OL</a:t>
            </a:r>
          </a:p>
          <a:p>
            <a:r>
              <a:rPr lang="en-IE" sz="3600" dirty="0"/>
              <a:t>You have to do </a:t>
            </a:r>
            <a:r>
              <a:rPr lang="en-IE" sz="3600" b="1" dirty="0"/>
              <a:t>two</a:t>
            </a:r>
            <a:r>
              <a:rPr lang="en-IE" sz="3600" dirty="0"/>
              <a:t> questions out of three sections- A, B, and C - and each section has two parts, of which you must answer one. (</a:t>
            </a:r>
            <a:r>
              <a:rPr lang="en-IE" sz="3600" dirty="0" err="1"/>
              <a:t>ie</a:t>
            </a:r>
            <a:r>
              <a:rPr lang="en-IE" sz="3600" dirty="0"/>
              <a:t>: 6 options and you answer 2).</a:t>
            </a:r>
          </a:p>
          <a:p>
            <a:endParaRPr lang="en-IE" sz="3600" dirty="0"/>
          </a:p>
          <a:p>
            <a:r>
              <a:rPr lang="en-IE" sz="3600" dirty="0"/>
              <a:t>You can expect to have to do such things as write a </a:t>
            </a:r>
            <a:r>
              <a:rPr lang="en-IE" sz="3600" u="sng" dirty="0"/>
              <a:t>diary</a:t>
            </a:r>
            <a:r>
              <a:rPr lang="en-IE" sz="3600" dirty="0"/>
              <a:t> entry, a </a:t>
            </a:r>
            <a:r>
              <a:rPr lang="en-IE" sz="3600" u="sng" dirty="0"/>
              <a:t>message</a:t>
            </a:r>
            <a:r>
              <a:rPr lang="en-IE" sz="3600" dirty="0"/>
              <a:t>, a </a:t>
            </a:r>
            <a:r>
              <a:rPr lang="en-IE" sz="3600" u="sng" dirty="0"/>
              <a:t>postcard</a:t>
            </a:r>
            <a:r>
              <a:rPr lang="en-IE" sz="3600" dirty="0"/>
              <a:t>, or complete a cloze-test (fill in the blanks). </a:t>
            </a:r>
          </a:p>
          <a:p>
            <a:pPr>
              <a:buNone/>
            </a:pPr>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6"/>
            <a:ext cx="10972800" cy="1143000"/>
          </a:xfrm>
        </p:spPr>
        <p:txBody>
          <a:bodyPr>
            <a:normAutofit/>
          </a:bodyPr>
          <a:lstStyle/>
          <a:p>
            <a:r>
              <a:rPr lang="en-IE" b="1" dirty="0">
                <a:solidFill>
                  <a:schemeClr val="bg1"/>
                </a:solidFill>
              </a:rPr>
              <a:t>The aural exam</a:t>
            </a:r>
          </a:p>
        </p:txBody>
      </p:sp>
      <p:sp>
        <p:nvSpPr>
          <p:cNvPr id="3" name="Content Placeholder 2"/>
          <p:cNvSpPr>
            <a:spLocks noGrp="1"/>
          </p:cNvSpPr>
          <p:nvPr>
            <p:ph idx="1"/>
          </p:nvPr>
        </p:nvSpPr>
        <p:spPr>
          <a:xfrm>
            <a:off x="2855640" y="1340769"/>
            <a:ext cx="7355160" cy="4785395"/>
          </a:xfrm>
        </p:spPr>
        <p:txBody>
          <a:bodyPr/>
          <a:lstStyle/>
          <a:p>
            <a:r>
              <a:rPr lang="en-IE" dirty="0"/>
              <a:t>The listening comprehension takes place immediately after the written paper. It is worth 80 marks (20%) to HL students and 100 marks (25%) to OL students. </a:t>
            </a:r>
          </a:p>
          <a:p>
            <a:r>
              <a:rPr lang="en-IE" dirty="0"/>
              <a:t>It has five sections and it lasts 40 minutes. </a:t>
            </a:r>
          </a:p>
          <a:p>
            <a:pPr marL="0" indent="0">
              <a:buNone/>
            </a:pPr>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8D9B-C393-4503-A3BE-4E6923F0D13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043D415-72F1-4DA8-8DA3-3BAEA2928706}"/>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788F27EE-017C-454A-BB5B-5271C8987E33}"/>
              </a:ext>
            </a:extLst>
          </p:cNvPr>
          <p:cNvPicPr>
            <a:picLocks noChangeAspect="1"/>
          </p:cNvPicPr>
          <p:nvPr/>
        </p:nvPicPr>
        <p:blipFill>
          <a:blip r:embed="rId3"/>
          <a:stretch>
            <a:fillRect/>
          </a:stretch>
        </p:blipFill>
        <p:spPr>
          <a:xfrm>
            <a:off x="914400" y="274638"/>
            <a:ext cx="10363200" cy="6445405"/>
          </a:xfrm>
          <a:prstGeom prst="rect">
            <a:avLst/>
          </a:prstGeom>
        </p:spPr>
      </p:pic>
    </p:spTree>
    <p:extLst>
      <p:ext uri="{BB962C8B-B14F-4D97-AF65-F5344CB8AC3E}">
        <p14:creationId xmlns:p14="http://schemas.microsoft.com/office/powerpoint/2010/main" val="4219614940"/>
      </p:ext>
    </p:extLst>
  </p:cSld>
  <p:clrMapOvr>
    <a:masterClrMapping/>
  </p:clrMapOvr>
</p:sld>
</file>

<file path=ppt/theme/theme1.xml><?xml version="1.0" encoding="utf-8"?>
<a:theme xmlns:a="http://schemas.openxmlformats.org/drawingml/2006/main" name="Theme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14a7c25-a72a-4e3a-990a-50494032317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D7EE192AF10B438C735A4364ACA00A" ma:contentTypeVersion="18" ma:contentTypeDescription="Create a new document." ma:contentTypeScope="" ma:versionID="bd18bba7c35f2fd8e6e8d528e77881e4">
  <xsd:schema xmlns:xsd="http://www.w3.org/2001/XMLSchema" xmlns:xs="http://www.w3.org/2001/XMLSchema" xmlns:p="http://schemas.microsoft.com/office/2006/metadata/properties" xmlns:ns3="e032ae29-fc85-487f-a9dc-a978520f2e1d" xmlns:ns4="814a7c25-a72a-4e3a-990a-504940323173" targetNamespace="http://schemas.microsoft.com/office/2006/metadata/properties" ma:root="true" ma:fieldsID="0637f4e2b43deb8c0f8f1dd5c7393925" ns3:_="" ns4:_="">
    <xsd:import namespace="e032ae29-fc85-487f-a9dc-a978520f2e1d"/>
    <xsd:import namespace="814a7c25-a72a-4e3a-990a-5049403231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2ae29-fc85-487f-a9dc-a978520f2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a7c25-a72a-4e3a-990a-5049403231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E39BE3-F2C9-4AE0-888D-353071CF6CCA}">
  <ds:schemaRefs>
    <ds:schemaRef ds:uri="http://schemas.microsoft.com/sharepoint/v3/contenttype/forms"/>
  </ds:schemaRefs>
</ds:datastoreItem>
</file>

<file path=customXml/itemProps2.xml><?xml version="1.0" encoding="utf-8"?>
<ds:datastoreItem xmlns:ds="http://schemas.openxmlformats.org/officeDocument/2006/customXml" ds:itemID="{E8F6A9B4-5F2F-44BF-9A35-B9B2265BEDF3}">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e032ae29-fc85-487f-a9dc-a978520f2e1d"/>
    <ds:schemaRef ds:uri="http://purl.org/dc/elements/1.1/"/>
    <ds:schemaRef ds:uri="http://schemas.openxmlformats.org/package/2006/metadata/core-properties"/>
    <ds:schemaRef ds:uri="814a7c25-a72a-4e3a-990a-504940323173"/>
    <ds:schemaRef ds:uri="http://purl.org/dc/terms/"/>
  </ds:schemaRefs>
</ds:datastoreItem>
</file>

<file path=customXml/itemProps3.xml><?xml version="1.0" encoding="utf-8"?>
<ds:datastoreItem xmlns:ds="http://schemas.openxmlformats.org/officeDocument/2006/customXml" ds:itemID="{44C2CB17-C282-4A91-84DD-099BAB2EE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2ae29-fc85-487f-a9dc-a978520f2e1d"/>
    <ds:schemaRef ds:uri="814a7c25-a72a-4e3a-990a-504940323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1443</TotalTime>
  <Words>790</Words>
  <Application>Microsoft Office PowerPoint</Application>
  <PresentationFormat>Widescreen</PresentationFormat>
  <Paragraphs>79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Bradley Hand ITC</vt:lpstr>
      <vt:lpstr>Calibri</vt:lpstr>
      <vt:lpstr>Theme1</vt:lpstr>
      <vt:lpstr>Say “oui” to French</vt:lpstr>
      <vt:lpstr>Subject Overview</vt:lpstr>
      <vt:lpstr>Course Content</vt:lpstr>
      <vt:lpstr>The format of the exam:</vt:lpstr>
      <vt:lpstr>The oral exam</vt:lpstr>
      <vt:lpstr>Reading Comprehensions</vt:lpstr>
      <vt:lpstr>Written section</vt:lpstr>
      <vt:lpstr>The aural exam</vt:lpstr>
      <vt:lpstr>PowerPoint Presentation</vt:lpstr>
      <vt:lpstr>How you can do well</vt:lpstr>
      <vt:lpstr>Career Possibilities </vt:lpstr>
      <vt:lpstr>Why choose French?</vt:lpstr>
      <vt:lpstr>Why choose French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“oui” to French</dc:title>
  <dc:creator>Siobhan Moylan</dc:creator>
  <cp:lastModifiedBy>Ruaidhri Devitt</cp:lastModifiedBy>
  <cp:revision>16</cp:revision>
  <dcterms:created xsi:type="dcterms:W3CDTF">2025-01-15T20:11:29Z</dcterms:created>
  <dcterms:modified xsi:type="dcterms:W3CDTF">2025-01-17T12:29:12Z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0x01010047D7EE192AF10B438C735A4364ACA00A</vt:lpwstr>
  </property>
</Properties>
</file>