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70" r:id="rId7"/>
    <p:sldId id="268" r:id="rId8"/>
    <p:sldId id="258" r:id="rId9"/>
    <p:sldId id="262" r:id="rId10"/>
    <p:sldId id="266" r:id="rId11"/>
    <p:sldId id="259" r:id="rId12"/>
    <p:sldId id="265" r:id="rId13"/>
    <p:sldId id="267" r:id="rId14"/>
    <p:sldId id="261" r:id="rId15"/>
    <p:sldId id="273" r:id="rId16"/>
    <p:sldId id="277" r:id="rId17"/>
    <p:sldId id="260" r:id="rId18"/>
    <p:sldId id="274" r:id="rId19"/>
    <p:sldId id="275" r:id="rId20"/>
    <p:sldId id="269" r:id="rId21"/>
    <p:sldId id="263" r:id="rId22"/>
    <p:sldId id="272" r:id="rId23"/>
    <p:sldId id="27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C1F59-0D07-489C-8EC8-383B4B5C0D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Geography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A058D9-5DC5-488C-A982-E11A28817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512" y="3657597"/>
            <a:ext cx="1052427" cy="1328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7FBC76-D741-473F-B276-FD2BC5398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347" y="3665535"/>
            <a:ext cx="1046140" cy="132080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09C161B-5C9A-4FB0-972D-38F070008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62453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CA0F8-D58C-490E-97BC-5CE8DA290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DB1AF0-8ED0-46C4-8702-C8DCB779B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114" y="725113"/>
            <a:ext cx="9510484" cy="564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49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C1EF7-5E0D-4D66-83B1-E263C6BC4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Exam paper part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46D1B-1A26-4B73-91AE-97EB34333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Here you will find twelve short questions and you will be marked out of your best ten.</a:t>
            </a:r>
          </a:p>
          <a:p>
            <a:r>
              <a:rPr lang="en-US" dirty="0"/>
              <a:t>This section is worth 80 marks and should take you less than 25 minutes to complete.</a:t>
            </a:r>
          </a:p>
          <a:p>
            <a:r>
              <a:rPr lang="en-US" dirty="0"/>
              <a:t>Worth 16% in Higher Level</a:t>
            </a:r>
          </a:p>
          <a:p>
            <a:r>
              <a:rPr lang="en-US" dirty="0"/>
              <a:t>Worth 20% in Ordinary level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76653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BF1FA-370B-483F-8F8E-2C0C2E3E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0EF88D-D0B9-45E9-9E59-CF80C5CF2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1771" y="698091"/>
            <a:ext cx="6306457" cy="533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55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787E7-198B-4963-A3F3-A9EB4DDB5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996220-56AF-4763-AF99-5E22D9586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290" y="652951"/>
            <a:ext cx="10392224" cy="546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A2B0F-31AF-4D3A-B462-E110E210F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Exam Papers layout part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11BA1-C8BA-4C31-9746-DFE807B4D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This section has essay-style questions where you have a choice of ONE question from three in each section. Spend no more than 30 mins on each question (80 marks).</a:t>
            </a:r>
          </a:p>
          <a:p>
            <a:r>
              <a:rPr lang="en-US" dirty="0"/>
              <a:t>Section 1: Physical Geography (Q1, Q2, Q3 - Pick one)16%</a:t>
            </a:r>
          </a:p>
          <a:p>
            <a:r>
              <a:rPr lang="en-US" dirty="0"/>
              <a:t>Section 2: Regional Geography (Q4, Q5, Q6 - Pick one)16%</a:t>
            </a:r>
          </a:p>
          <a:p>
            <a:r>
              <a:rPr lang="en-US" dirty="0"/>
              <a:t>Section 3: Human Elective (Q7, Q8, Q9 - Pick one) OR Economic Elective (Q10, Q11, Q12 - Pick one)16%</a:t>
            </a:r>
          </a:p>
          <a:p>
            <a:r>
              <a:rPr lang="en-US" dirty="0"/>
              <a:t>Section 4: Options (Questions 13-24) - Higher level only. Choose one of 4. Each question will require you to write a single longer essay where you discuss three or four aspects of the theme in detail in 30 minutes (80 marks)16%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90950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7287-E130-4C7C-AB11-81453AE99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20 Mark question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8E890C-9D34-4FCF-9A8E-01EA72328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9658" y="2557993"/>
            <a:ext cx="3745026" cy="3317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54D0BE-AF6A-43AC-A988-E2C6F5461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58571"/>
            <a:ext cx="4963212" cy="364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51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BCD23-A86D-4356-B3AD-791342792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30 Mark question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73CA10-8E0C-4BEE-B6B6-FD2BD83ED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8923" y="2557463"/>
            <a:ext cx="4494154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39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6BAD0-C666-451E-ACBD-A0E48A098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4FF9B-B57A-43C6-B834-CF6E55047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River investigation</a:t>
            </a:r>
          </a:p>
          <a:p>
            <a:r>
              <a:rPr lang="en-IE" dirty="0"/>
              <a:t>Worth 20% for both levels</a:t>
            </a:r>
          </a:p>
          <a:p>
            <a:r>
              <a:rPr lang="en-IE" dirty="0"/>
              <a:t>Group activity-Individual written booklet</a:t>
            </a:r>
          </a:p>
          <a:p>
            <a:r>
              <a:rPr lang="en-IE" dirty="0" err="1"/>
              <a:t>Fieldstudy</a:t>
            </a:r>
            <a:r>
              <a:rPr lang="en-IE" dirty="0"/>
              <a:t> completed in September-due April of 6</a:t>
            </a:r>
            <a:r>
              <a:rPr lang="en-IE" baseline="30000" dirty="0"/>
              <a:t>th</a:t>
            </a:r>
            <a:r>
              <a:rPr lang="en-IE" dirty="0"/>
              <a:t> Year.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28382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8899E-77A5-4DE6-9782-49C5EC67B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Cross Curricular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F54C7-6817-40A0-A7FC-EDADC7E24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Geography links in with Biology, Maths, Economics and the new subject </a:t>
            </a:r>
            <a:r>
              <a:rPr lang="en-US" dirty="0"/>
              <a:t>climate action and sustainable development 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0789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CC7750-EEC0-4524-92A5-009680EC1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87" y="744449"/>
            <a:ext cx="10428514" cy="5547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FF1DE4-EFED-404F-976B-EF8EDAE7A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9D4E3B-2A8E-4D58-9B72-2A4891611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01344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DAC9F-6452-44FB-9EEA-DBFC2068F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Geography at a national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C6EE9-8C78-46E5-9BD9-0D1AC0FD6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Leaving Cert Geography is the </a:t>
            </a:r>
            <a:r>
              <a:rPr lang="en-US" b="1" dirty="0"/>
              <a:t>second most popular </a:t>
            </a:r>
            <a:r>
              <a:rPr lang="en-US" dirty="0"/>
              <a:t>optional Leaving Cert subject in Ireland. Approximately, 27,000 students take LC Geography every year. Of this number,</a:t>
            </a:r>
            <a:r>
              <a:rPr lang="en-US" b="1" dirty="0"/>
              <a:t> 80% take it at higher level.</a:t>
            </a:r>
          </a:p>
          <a:p>
            <a:pPr marL="0" indent="0">
              <a:buNone/>
            </a:pPr>
            <a:br>
              <a:rPr lang="en-US" dirty="0"/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4239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F0076-C045-428D-936E-BD0A99E23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Common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E5D48-2FF3-4FB1-940F-D37A9ACB9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Do you need to have done Junior cycle Geography?</a:t>
            </a:r>
          </a:p>
          <a:p>
            <a:r>
              <a:rPr lang="en-IE" dirty="0"/>
              <a:t>Is there a lot of writing?</a:t>
            </a:r>
          </a:p>
          <a:p>
            <a:r>
              <a:rPr lang="en-IE" dirty="0"/>
              <a:t>How much is the project worth?</a:t>
            </a:r>
          </a:p>
          <a:p>
            <a:r>
              <a:rPr lang="en-IE" dirty="0"/>
              <a:t>What’s the style of learning in the classroom?</a:t>
            </a:r>
          </a:p>
          <a:p>
            <a:r>
              <a:rPr lang="en-IE" dirty="0"/>
              <a:t>Do we get to go on fieldtrips/guest speakers?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31877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6759F-CDAF-4DB2-A164-1BADD02A6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Teachers in the Geography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D5C2F-C571-4E84-9769-5C2F5ECB2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err="1"/>
              <a:t>Ms.Casey</a:t>
            </a:r>
            <a:endParaRPr lang="en-IE" dirty="0"/>
          </a:p>
          <a:p>
            <a:r>
              <a:rPr lang="en-IE" dirty="0" err="1"/>
              <a:t>Ms.O’Connor</a:t>
            </a:r>
            <a:endParaRPr lang="en-IE" dirty="0"/>
          </a:p>
          <a:p>
            <a:r>
              <a:rPr lang="en-IE" dirty="0" err="1"/>
              <a:t>Ms.Long</a:t>
            </a:r>
            <a:endParaRPr lang="en-IE" dirty="0"/>
          </a:p>
          <a:p>
            <a:r>
              <a:rPr lang="en-IE" dirty="0" err="1"/>
              <a:t>Mr.Hayes</a:t>
            </a:r>
            <a:endParaRPr lang="en-IE" dirty="0"/>
          </a:p>
          <a:p>
            <a:r>
              <a:rPr lang="en-IE" dirty="0" err="1"/>
              <a:t>Ms.J</a:t>
            </a:r>
            <a:r>
              <a:rPr lang="en-IE" dirty="0"/>
              <a:t> </a:t>
            </a:r>
            <a:r>
              <a:rPr lang="en-IE" dirty="0" err="1"/>
              <a:t>O’Dwyer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11386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4A5B5-54AE-4889-9D00-7E188698B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85285" y="-1244545"/>
            <a:ext cx="5820947" cy="426753"/>
          </a:xfrm>
        </p:spPr>
        <p:txBody>
          <a:bodyPr>
            <a:normAutofit fontScale="90000"/>
          </a:bodyPr>
          <a:lstStyle/>
          <a:p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E13297-F2AA-4DD7-A328-BE1952BE1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687" y="3033486"/>
            <a:ext cx="2600341" cy="3317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A73293-CFCE-4959-B7A9-62B589E01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518" y="569006"/>
            <a:ext cx="2405122" cy="3078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5E466E-51B2-41DF-914B-AEF8C7AEA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5818" y="2108323"/>
            <a:ext cx="2558377" cy="34635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6B4A7C-6001-4F03-BC34-933659CB4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970" y="3766457"/>
            <a:ext cx="4253095" cy="23448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E4F305-5578-43D1-9E1C-A8E7E56C8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51" y="958016"/>
            <a:ext cx="3402637" cy="2470984"/>
          </a:xfrm>
          <a:prstGeom prst="rect">
            <a:avLst/>
          </a:prstGeom>
        </p:spPr>
      </p:pic>
      <p:pic>
        <p:nvPicPr>
          <p:cNvPr id="2050" name="Picture 2" descr="Microsoft OneNote - Wikipedia">
            <a:extLst>
              <a:ext uri="{FF2B5EF4-FFF2-40B4-BE49-F238E27FC236}">
                <a16:creationId xmlns:a16="http://schemas.microsoft.com/office/drawing/2014/main" id="{9A4D2472-6A16-4A40-9DD2-1D94267A5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51" y="105551"/>
            <a:ext cx="1345517" cy="125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817BE7-7AD0-4182-A05B-42D764FD04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8364" y="-43220"/>
            <a:ext cx="1722748" cy="16044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ECA2A2-B4AE-4806-8137-6B47C5F77B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4711" y="5453847"/>
            <a:ext cx="2477860" cy="1302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F092C0-5BCC-48C0-B2B7-D8C7656633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526" y="-43220"/>
            <a:ext cx="2969078" cy="1768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08F198-03F1-44A0-986C-D1AA9C2C47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74640" y="1725592"/>
            <a:ext cx="1956747" cy="182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56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4C03B-C6EA-427A-B53A-6296EA0E8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Breakdown of Levels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5DFF8-C01D-4594-9F12-68F9CE120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Leaving Cert Geography consists of four (O.L) or five (H.L) sections which make up the written examination + a fieldwork project. The exam is worth 80% of the marks and the fieldwork is worth 20%. </a:t>
            </a:r>
          </a:p>
          <a:p>
            <a:r>
              <a:rPr lang="en-US" dirty="0"/>
              <a:t>All students, whether H.L or O.L will submit a fieldwork project, which is handed up in April of the Leaving Cert year.</a:t>
            </a:r>
            <a:br>
              <a:rPr lang="en-US" dirty="0"/>
            </a:b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58087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1D52-3D28-4930-9C0C-FE77FA215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173808"/>
          </a:xfrm>
        </p:spPr>
        <p:txBody>
          <a:bodyPr>
            <a:normAutofit fontScale="90000"/>
          </a:bodyPr>
          <a:lstStyle/>
          <a:p>
            <a:r>
              <a:rPr lang="en-IE" dirty="0"/>
              <a:t>Topics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4ECF20-CA86-4599-BF48-AAA067461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5720" y="1512498"/>
            <a:ext cx="9550877" cy="4715773"/>
          </a:xfrm>
        </p:spPr>
      </p:pic>
    </p:spTree>
    <p:extLst>
      <p:ext uri="{BB962C8B-B14F-4D97-AF65-F5344CB8AC3E}">
        <p14:creationId xmlns:p14="http://schemas.microsoft.com/office/powerpoint/2010/main" val="1648798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7070F-DE90-4548-976C-180C55A93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Fifth Year Scheme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B19ADA-D175-4775-86F9-6CD3F321D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651" y="2557463"/>
            <a:ext cx="7314697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39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94D07-6929-499E-BD65-2741E2827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written exam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7A6AC53-0628-41DC-BC37-BC5D41933C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506747" y="3254455"/>
            <a:ext cx="8359290" cy="215443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Inter"/>
              </a:rPr>
              <a:t>With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Inter"/>
              </a:rPr>
              <a:t>seven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Inter"/>
              </a:rPr>
              <a:t> or more essays to be written,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Inter"/>
              </a:rPr>
              <a:t>timing is crucial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Inter"/>
              </a:rPr>
              <a:t>in the written exam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Inter"/>
              </a:rPr>
              <a:t>The examiner will be looking for SRPs (single relevant points) in your essay. An SRP can be described as a "single meaty statement" or a sentence or paragraph with one clear and true point. At Higher level, an SRP is worth 2 marks so a typical 30-mark essay will need at least 15 SRPs.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Inter"/>
              </a:rPr>
              <a:t>There is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Inter"/>
              </a:rPr>
              <a:t>one written paper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Inter"/>
              </a:rPr>
              <a:t> for both Higher and Ordinary levels, which lasts for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Inter"/>
              </a:rPr>
              <a:t>2 hours and 50 minutes. 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4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AFF6F-CB5C-4BA8-83A2-274B64A2F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Revision Plan sample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0F304E-ACCA-4590-80CF-ABC5F4D3D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3942" y="1847273"/>
            <a:ext cx="8694057" cy="438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469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D7EE192AF10B438C735A4364ACA00A" ma:contentTypeVersion="18" ma:contentTypeDescription="Create a new document." ma:contentTypeScope="" ma:versionID="bd18bba7c35f2fd8e6e8d528e77881e4">
  <xsd:schema xmlns:xsd="http://www.w3.org/2001/XMLSchema" xmlns:xs="http://www.w3.org/2001/XMLSchema" xmlns:p="http://schemas.microsoft.com/office/2006/metadata/properties" xmlns:ns3="e032ae29-fc85-487f-a9dc-a978520f2e1d" xmlns:ns4="814a7c25-a72a-4e3a-990a-504940323173" targetNamespace="http://schemas.microsoft.com/office/2006/metadata/properties" ma:root="true" ma:fieldsID="0637f4e2b43deb8c0f8f1dd5c7393925" ns3:_="" ns4:_="">
    <xsd:import namespace="e032ae29-fc85-487f-a9dc-a978520f2e1d"/>
    <xsd:import namespace="814a7c25-a72a-4e3a-990a-50494032317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32ae29-fc85-487f-a9dc-a978520f2e1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4a7c25-a72a-4e3a-990a-5049403231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14a7c25-a72a-4e3a-990a-504940323173" xsi:nil="true"/>
  </documentManagement>
</p:properties>
</file>

<file path=customXml/itemProps1.xml><?xml version="1.0" encoding="utf-8"?>
<ds:datastoreItem xmlns:ds="http://schemas.openxmlformats.org/officeDocument/2006/customXml" ds:itemID="{7677A11B-46DC-4703-B626-33C6E0F0C3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32ae29-fc85-487f-a9dc-a978520f2e1d"/>
    <ds:schemaRef ds:uri="814a7c25-a72a-4e3a-990a-5049403231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A382A63-56B0-4BA0-8974-9D70A8C691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750A9E-62ED-46E6-8C5D-89F1D9D74EBD}">
  <ds:schemaRefs>
    <ds:schemaRef ds:uri="http://www.w3.org/XML/1998/namespace"/>
    <ds:schemaRef ds:uri="http://schemas.microsoft.com/office/infopath/2007/PartnerControls"/>
    <ds:schemaRef ds:uri="http://purl.org/dc/dcmitype/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814a7c25-a72a-4e3a-990a-504940323173"/>
    <ds:schemaRef ds:uri="e032ae29-fc85-487f-a9dc-a978520f2e1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973</TotalTime>
  <Words>553</Words>
  <Application>Microsoft Office PowerPoint</Application>
  <PresentationFormat>Widescreen</PresentationFormat>
  <Paragraphs>46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Garamond</vt:lpstr>
      <vt:lpstr>Inter</vt:lpstr>
      <vt:lpstr>Organic</vt:lpstr>
      <vt:lpstr>Geography</vt:lpstr>
      <vt:lpstr>Geography at a national level</vt:lpstr>
      <vt:lpstr>Teachers in the Geography Department</vt:lpstr>
      <vt:lpstr>PowerPoint Presentation</vt:lpstr>
      <vt:lpstr>Breakdown of Levels</vt:lpstr>
      <vt:lpstr>Topics</vt:lpstr>
      <vt:lpstr>Fifth Year Scheme</vt:lpstr>
      <vt:lpstr>The written exam</vt:lpstr>
      <vt:lpstr>Revision Plan sample</vt:lpstr>
      <vt:lpstr>PowerPoint Presentation</vt:lpstr>
      <vt:lpstr>Exam paper part 1</vt:lpstr>
      <vt:lpstr>PowerPoint Presentation</vt:lpstr>
      <vt:lpstr>PowerPoint Presentation</vt:lpstr>
      <vt:lpstr>Exam Papers layout part 2</vt:lpstr>
      <vt:lpstr>20 Mark question</vt:lpstr>
      <vt:lpstr>30 Mark question</vt:lpstr>
      <vt:lpstr>Project</vt:lpstr>
      <vt:lpstr>Cross Curricular</vt:lpstr>
      <vt:lpstr>PowerPoint Presentation</vt:lpstr>
      <vt:lpstr>Common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Siobhan Casey</dc:creator>
  <cp:lastModifiedBy>Ruaidhri Devitt</cp:lastModifiedBy>
  <cp:revision>11</cp:revision>
  <dcterms:created xsi:type="dcterms:W3CDTF">2025-01-15T11:21:28Z</dcterms:created>
  <dcterms:modified xsi:type="dcterms:W3CDTF">2025-01-17T08:57:53Z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0x01010047D7EE192AF10B438C735A4364ACA00A</vt:lpwstr>
  </property>
</Properties>
</file>