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6" r:id="rId8"/>
    <p:sldId id="259" r:id="rId9"/>
    <p:sldId id="269" r:id="rId10"/>
    <p:sldId id="260" r:id="rId11"/>
    <p:sldId id="267" r:id="rId12"/>
    <p:sldId id="268" r:id="rId13"/>
    <p:sldId id="270" r:id="rId14"/>
    <p:sldId id="271" r:id="rId15"/>
    <p:sldId id="261" r:id="rId16"/>
    <p:sldId id="262" r:id="rId17"/>
    <p:sldId id="263" r:id="rId18"/>
    <p:sldId id="264" r:id="rId19"/>
    <p:sldId id="272" r:id="rId20"/>
    <p:sldId id="273" r:id="rId21"/>
    <p:sldId id="265" r:id="rId22"/>
  </p:sldIdLst>
  <p:sldSz cx="18288000" cy="10287000"/>
  <p:notesSz cx="6858000" cy="9144000"/>
  <p:embeddedFontLst>
    <p:embeddedFont>
      <p:font typeface="Core Bandi Face" panose="020B0604020202020204" charset="-127"/>
      <p:regular r:id="rId24"/>
    </p:embeddedFont>
    <p:embeddedFont>
      <p:font typeface="Atma Bold" panose="020B0604020202020204" charset="0"/>
      <p:regular r:id="rId25"/>
    </p:embeddedFont>
    <p:embeddedFont>
      <p:font typeface="Atma Semi-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F661-5787-42F7-B096-9717A97632D2}" type="datetimeFigureOut">
              <a:rPr lang="en-IE" smtClean="0"/>
              <a:t>17/01/2025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964F2-4AD3-43FB-A348-BDCC09B451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47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St. </a:t>
            </a:r>
            <a:r>
              <a:rPr lang="en-GB" dirty="0" err="1"/>
              <a:t>Ailbe’s</a:t>
            </a:r>
            <a:r>
              <a:rPr lang="en-GB" dirty="0"/>
              <a:t> Grades in 2024 – 	of those taking HL 50% H1’s</a:t>
            </a:r>
          </a:p>
          <a:p>
            <a:r>
              <a:rPr lang="en-GB" dirty="0"/>
              <a:t>		of those taking OL 100% O1’s.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964F2-4AD3-43FB-A348-BDCC09B451F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60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863" y="440853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1" y="0"/>
                </a:lnTo>
                <a:lnTo>
                  <a:pt x="93366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22237" y="229223"/>
            <a:ext cx="6126100" cy="10810764"/>
          </a:xfrm>
          <a:custGeom>
            <a:avLst/>
            <a:gdLst/>
            <a:ahLst/>
            <a:cxnLst/>
            <a:rect l="l" t="t" r="r" b="b"/>
            <a:pathLst>
              <a:path w="6126100" h="10810764">
                <a:moveTo>
                  <a:pt x="0" y="0"/>
                </a:moveTo>
                <a:lnTo>
                  <a:pt x="6126100" y="0"/>
                </a:lnTo>
                <a:lnTo>
                  <a:pt x="6126100" y="10810765"/>
                </a:lnTo>
                <a:lnTo>
                  <a:pt x="0" y="1081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42863" y="3288433"/>
            <a:ext cx="11009297" cy="8082659"/>
          </a:xfrm>
          <a:custGeom>
            <a:avLst/>
            <a:gdLst/>
            <a:ahLst/>
            <a:cxnLst/>
            <a:rect l="l" t="t" r="r" b="b"/>
            <a:pathLst>
              <a:path w="11009297" h="8082659">
                <a:moveTo>
                  <a:pt x="0" y="0"/>
                </a:moveTo>
                <a:lnTo>
                  <a:pt x="11009297" y="0"/>
                </a:lnTo>
                <a:lnTo>
                  <a:pt x="11009297" y="8082659"/>
                </a:lnTo>
                <a:lnTo>
                  <a:pt x="0" y="808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98219" y="-424674"/>
            <a:ext cx="14454967" cy="11136347"/>
          </a:xfrm>
          <a:custGeom>
            <a:avLst/>
            <a:gdLst/>
            <a:ahLst/>
            <a:cxnLst/>
            <a:rect l="l" t="t" r="r" b="b"/>
            <a:pathLst>
              <a:path w="14454967" h="11136347">
                <a:moveTo>
                  <a:pt x="0" y="0"/>
                </a:moveTo>
                <a:lnTo>
                  <a:pt x="14454967" y="0"/>
                </a:lnTo>
                <a:lnTo>
                  <a:pt x="14454967" y="11136348"/>
                </a:lnTo>
                <a:lnTo>
                  <a:pt x="0" y="11136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742863" y="5020462"/>
            <a:ext cx="3365834" cy="6350630"/>
          </a:xfrm>
          <a:custGeom>
            <a:avLst/>
            <a:gdLst/>
            <a:ahLst/>
            <a:cxnLst/>
            <a:rect l="l" t="t" r="r" b="b"/>
            <a:pathLst>
              <a:path w="3365834" h="6350630">
                <a:moveTo>
                  <a:pt x="3365834" y="0"/>
                </a:moveTo>
                <a:lnTo>
                  <a:pt x="0" y="0"/>
                </a:lnTo>
                <a:lnTo>
                  <a:pt x="0" y="6350630"/>
                </a:lnTo>
                <a:lnTo>
                  <a:pt x="3365834" y="6350630"/>
                </a:lnTo>
                <a:lnTo>
                  <a:pt x="33658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85944" y="-826367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20755" y="6108120"/>
            <a:ext cx="2439883" cy="4603553"/>
          </a:xfrm>
          <a:custGeom>
            <a:avLst/>
            <a:gdLst/>
            <a:ahLst/>
            <a:cxnLst/>
            <a:rect l="l" t="t" r="r" b="b"/>
            <a:pathLst>
              <a:path w="2439883" h="4603553">
                <a:moveTo>
                  <a:pt x="0" y="0"/>
                </a:moveTo>
                <a:lnTo>
                  <a:pt x="2439883" y="0"/>
                </a:lnTo>
                <a:lnTo>
                  <a:pt x="2439883" y="4603554"/>
                </a:lnTo>
                <a:lnTo>
                  <a:pt x="0" y="4603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76800" y="809649"/>
            <a:ext cx="12387037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 dirty="0">
                <a:solidFill>
                  <a:srgbClr val="FF7C66"/>
                </a:solidFill>
                <a:latin typeface="Atma Bold"/>
                <a:ea typeface="Atma Bold"/>
                <a:cs typeface="Atma Bold"/>
                <a:sym typeface="Atma Bold"/>
              </a:rPr>
              <a:t>Leaving Certificate Accounting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32554-8C11-4DE0-BF25-1A5FAB7E9692}"/>
              </a:ext>
            </a:extLst>
          </p:cNvPr>
          <p:cNvSpPr txBox="1"/>
          <p:nvPr/>
        </p:nvSpPr>
        <p:spPr>
          <a:xfrm>
            <a:off x="9312044" y="7962900"/>
            <a:ext cx="516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tma Bold" panose="020B0604020202020204" charset="0"/>
                <a:cs typeface="Atma Bold" panose="020B0604020202020204" charset="0"/>
              </a:rPr>
              <a:t>By Ms. Kinane</a:t>
            </a:r>
            <a:endParaRPr lang="en-IE" sz="3600" dirty="0">
              <a:latin typeface="Atma Bold" panose="020B0604020202020204" charset="0"/>
              <a:cs typeface="Atma Bold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14400" y="852964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99066" y="2798734"/>
            <a:ext cx="8537178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Skills you’ll gain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4135" y="4157251"/>
            <a:ext cx="11156451" cy="312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Understand financial statements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Budget preparation and management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Solving real-world financial problems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Effective data analysis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70117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14400" y="852964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99065" y="2798734"/>
            <a:ext cx="10701459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Careers in Accounting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4135" y="4157251"/>
            <a:ext cx="11156451" cy="551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Accountant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Auditor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Financial Analyst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Tax Consultant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Business Owner/Manager/CEO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Pathway to professional qualifications </a:t>
            </a:r>
            <a:r>
              <a:rPr lang="en-US" sz="4400" dirty="0" err="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eg</a:t>
            </a: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ACCA, CPA, CIMA.</a:t>
            </a:r>
          </a:p>
        </p:txBody>
      </p:sp>
    </p:spTree>
    <p:extLst>
      <p:ext uri="{BB962C8B-B14F-4D97-AF65-F5344CB8AC3E}">
        <p14:creationId xmlns:p14="http://schemas.microsoft.com/office/powerpoint/2010/main" val="321889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200" y="190500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48987" y="2798734"/>
            <a:ext cx="8537178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Tips for success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1" y="4375567"/>
            <a:ext cx="12741904" cy="4716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Practice regularly with past exam papers</a:t>
            </a:r>
          </a:p>
          <a:p>
            <a:pPr marL="571500" indent="-571500" algn="l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Develop a solid understanding of basic concepts</a:t>
            </a:r>
          </a:p>
          <a:p>
            <a:pPr marL="571500" indent="-571500" algn="l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Stay </a:t>
            </a:r>
            <a:r>
              <a:rPr lang="en-US" sz="4400" dirty="0" err="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organised</a:t>
            </a: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and manage time effectively especially during exams</a:t>
            </a:r>
          </a:p>
          <a:p>
            <a:pPr algn="l">
              <a:lnSpc>
                <a:spcPts val="6160"/>
              </a:lnSpc>
            </a:pPr>
            <a:endParaRPr lang="en-US" sz="4400" dirty="0">
              <a:solidFill>
                <a:srgbClr val="000000"/>
              </a:solidFill>
              <a:latin typeface="Core Bandi Face"/>
              <a:ea typeface="Core Bandi Face"/>
              <a:cs typeface="Core Bandi Face"/>
              <a:sym typeface="Core Bandi Face"/>
            </a:endParaRPr>
          </a:p>
          <a:p>
            <a:pPr algn="l">
              <a:lnSpc>
                <a:spcPts val="6160"/>
              </a:lnSpc>
            </a:pPr>
            <a:endParaRPr lang="en-US" sz="4400" dirty="0">
              <a:solidFill>
                <a:srgbClr val="000000"/>
              </a:solidFill>
              <a:latin typeface="Core Bandi Face"/>
              <a:ea typeface="Core Bandi Face"/>
              <a:cs typeface="Core Bandi Face"/>
              <a:sym typeface="Core Bandi Fa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7771" y="732483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52800" y="1890661"/>
            <a:ext cx="15011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Who should study Accounting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66847" y="3537253"/>
            <a:ext cx="13047392" cy="471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Do you like working things out? Have you a logical mind? Do you like to know your answer in advance? Are you </a:t>
            </a:r>
            <a:r>
              <a:rPr lang="en-US" sz="4400" dirty="0" err="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organised</a:t>
            </a: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? Do you pay attention to details? Do you like working with numbers? Are you interested in finance, business management or entrepreneurship?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2939" y="426482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9600" y="2798734"/>
            <a:ext cx="14135948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Difference between HL &amp; 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600" y="4229158"/>
            <a:ext cx="15163799" cy="5511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Extra topics are examinable at HL only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OL Paper can be decided in advance of sitting the exam – know the questions definitely on the paper.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More detailed and in-depth adjustments/calculations required at HL.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No theory on OL paper – 10% on HL paper.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Core Bandi Face"/>
              <a:ea typeface="Core Bandi Face"/>
              <a:cs typeface="Core Bandi Face"/>
              <a:sym typeface="Core Bandi Fa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86F13C-477E-4983-953E-AA76D997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0500"/>
            <a:ext cx="7143091" cy="10315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93588-E9F2-41BA-9436-9901CEE2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62" y="-23445"/>
            <a:ext cx="6715138" cy="105892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C383A98D-5031-44C5-9E2D-F3A5DE619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04" y="472991"/>
            <a:ext cx="14308796" cy="90415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652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14400" y="852964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" y="2798734"/>
            <a:ext cx="13300524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Accounting in Everyday Life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4135" y="4157251"/>
            <a:ext cx="11156451" cy="789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6481" lvl="1" indent="-571500" algn="l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Budgeting – personal income &amp; expenses</a:t>
            </a:r>
          </a:p>
          <a:p>
            <a:pPr marL="1046481" lvl="1" indent="-571500" algn="l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Shopping – understanding discounts, sales and taxes (VAT)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Paying bills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Banking – monitoring balances, loans and interest rates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Running a business – profits/costs/stock</a:t>
            </a:r>
          </a:p>
          <a:p>
            <a:pPr marL="1046481" lvl="1" indent="-571500" algn="l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Setting goals for savings, investments and retirement!!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Core Bandi Face"/>
              <a:ea typeface="Core Bandi Face"/>
              <a:cs typeface="Core Bandi Face"/>
              <a:sym typeface="Core Bandi Face"/>
            </a:endParaRPr>
          </a:p>
        </p:txBody>
      </p:sp>
    </p:spTree>
    <p:extLst>
      <p:ext uri="{BB962C8B-B14F-4D97-AF65-F5344CB8AC3E}">
        <p14:creationId xmlns:p14="http://schemas.microsoft.com/office/powerpoint/2010/main" val="73760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863" y="440853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1" y="0"/>
                </a:lnTo>
                <a:lnTo>
                  <a:pt x="93366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22237" y="229223"/>
            <a:ext cx="6126100" cy="10810764"/>
          </a:xfrm>
          <a:custGeom>
            <a:avLst/>
            <a:gdLst/>
            <a:ahLst/>
            <a:cxnLst/>
            <a:rect l="l" t="t" r="r" b="b"/>
            <a:pathLst>
              <a:path w="6126100" h="10810764">
                <a:moveTo>
                  <a:pt x="0" y="0"/>
                </a:moveTo>
                <a:lnTo>
                  <a:pt x="6126100" y="0"/>
                </a:lnTo>
                <a:lnTo>
                  <a:pt x="6126100" y="10810765"/>
                </a:lnTo>
                <a:lnTo>
                  <a:pt x="0" y="1081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42863" y="3288433"/>
            <a:ext cx="11009297" cy="8082659"/>
          </a:xfrm>
          <a:custGeom>
            <a:avLst/>
            <a:gdLst/>
            <a:ahLst/>
            <a:cxnLst/>
            <a:rect l="l" t="t" r="r" b="b"/>
            <a:pathLst>
              <a:path w="11009297" h="8082659">
                <a:moveTo>
                  <a:pt x="0" y="0"/>
                </a:moveTo>
                <a:lnTo>
                  <a:pt x="11009297" y="0"/>
                </a:lnTo>
                <a:lnTo>
                  <a:pt x="11009297" y="8082659"/>
                </a:lnTo>
                <a:lnTo>
                  <a:pt x="0" y="808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98219" y="-424674"/>
            <a:ext cx="14454967" cy="11136347"/>
          </a:xfrm>
          <a:custGeom>
            <a:avLst/>
            <a:gdLst/>
            <a:ahLst/>
            <a:cxnLst/>
            <a:rect l="l" t="t" r="r" b="b"/>
            <a:pathLst>
              <a:path w="14454967" h="11136347">
                <a:moveTo>
                  <a:pt x="0" y="0"/>
                </a:moveTo>
                <a:lnTo>
                  <a:pt x="14454967" y="0"/>
                </a:lnTo>
                <a:lnTo>
                  <a:pt x="14454967" y="11136348"/>
                </a:lnTo>
                <a:lnTo>
                  <a:pt x="0" y="11136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742863" y="5020462"/>
            <a:ext cx="3365834" cy="6350630"/>
          </a:xfrm>
          <a:custGeom>
            <a:avLst/>
            <a:gdLst/>
            <a:ahLst/>
            <a:cxnLst/>
            <a:rect l="l" t="t" r="r" b="b"/>
            <a:pathLst>
              <a:path w="3365834" h="6350630">
                <a:moveTo>
                  <a:pt x="3365834" y="0"/>
                </a:moveTo>
                <a:lnTo>
                  <a:pt x="0" y="0"/>
                </a:lnTo>
                <a:lnTo>
                  <a:pt x="0" y="6350630"/>
                </a:lnTo>
                <a:lnTo>
                  <a:pt x="3365834" y="6350630"/>
                </a:lnTo>
                <a:lnTo>
                  <a:pt x="33658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85944" y="-826367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20755" y="6108120"/>
            <a:ext cx="2439883" cy="4603553"/>
          </a:xfrm>
          <a:custGeom>
            <a:avLst/>
            <a:gdLst/>
            <a:ahLst/>
            <a:cxnLst/>
            <a:rect l="l" t="t" r="r" b="b"/>
            <a:pathLst>
              <a:path w="2439883" h="4603553">
                <a:moveTo>
                  <a:pt x="0" y="0"/>
                </a:moveTo>
                <a:lnTo>
                  <a:pt x="2439883" y="0"/>
                </a:lnTo>
                <a:lnTo>
                  <a:pt x="2439883" y="4603554"/>
                </a:lnTo>
                <a:lnTo>
                  <a:pt x="0" y="4603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61785" y="3086100"/>
            <a:ext cx="12387037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>
                <a:solidFill>
                  <a:srgbClr val="FF7C66"/>
                </a:solidFill>
                <a:latin typeface="Atma Bold"/>
                <a:ea typeface="Atma Bold"/>
                <a:cs typeface="Atma Bold"/>
                <a:sym typeface="Atma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05617" y="692255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5000" y="2575929"/>
            <a:ext cx="999595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What is Accounting?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7214" y="4159539"/>
            <a:ext cx="12830294" cy="471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0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It is the process of </a:t>
            </a:r>
          </a:p>
          <a:p>
            <a:pPr marL="857250" indent="-857250" algn="ctr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recording, </a:t>
            </a:r>
          </a:p>
          <a:p>
            <a:pPr marL="857250" indent="-857250" algn="ctr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classifying, </a:t>
            </a:r>
          </a:p>
          <a:p>
            <a:pPr marL="857250" indent="-857250" algn="ctr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summarising</a:t>
            </a:r>
            <a:r>
              <a:rPr lang="en-US" sz="60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, and </a:t>
            </a:r>
          </a:p>
          <a:p>
            <a:pPr marL="857250" indent="-857250" algn="ctr">
              <a:lnSpc>
                <a:spcPts val="616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analyzing financial information.</a:t>
            </a:r>
          </a:p>
          <a:p>
            <a:pPr algn="ctr">
              <a:lnSpc>
                <a:spcPts val="6160"/>
              </a:lnSpc>
            </a:pPr>
            <a:endParaRPr lang="en-US" sz="4400" dirty="0">
              <a:solidFill>
                <a:srgbClr val="000000"/>
              </a:solidFill>
              <a:latin typeface="Core Bandi Face"/>
              <a:ea typeface="Core Bandi Face"/>
              <a:cs typeface="Core Bandi Face"/>
              <a:sym typeface="Core Bandi Fac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6AB6C-8B26-4EF8-A8DE-1CBAFFC6D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7346">
            <a:off x="13125154" y="1828143"/>
            <a:ext cx="5486830" cy="82511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7771" y="732483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38600" y="1663360"/>
            <a:ext cx="12344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Importance of Accounting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0880" y="3244936"/>
            <a:ext cx="12446983" cy="233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Tracks financial information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Aids decision making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Provides transparency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7771" y="732483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38600" y="1663360"/>
            <a:ext cx="12344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Why study Accounting?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0880" y="3244936"/>
            <a:ext cx="12446983" cy="551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Develops valuable skills:</a:t>
            </a:r>
          </a:p>
          <a:p>
            <a:pPr marL="2321561" lvl="4" indent="-474980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Analytical thinking</a:t>
            </a:r>
          </a:p>
          <a:p>
            <a:pPr marL="2321561" lvl="4" indent="-474980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Problem-solving</a:t>
            </a:r>
          </a:p>
          <a:p>
            <a:pPr marL="2321561" lvl="4" indent="-474980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Attention to detail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Prepares for careers in finance, business, and entrepreneurship </a:t>
            </a:r>
          </a:p>
          <a:p>
            <a:pPr marL="474981" lvl="1" algn="l">
              <a:lnSpc>
                <a:spcPts val="6160"/>
              </a:lnSpc>
            </a:pPr>
            <a:endParaRPr lang="en-US" sz="4400" dirty="0">
              <a:solidFill>
                <a:srgbClr val="000000"/>
              </a:solidFill>
              <a:latin typeface="Core Bandi Face"/>
              <a:ea typeface="Core Bandi Face"/>
              <a:cs typeface="Core Bandi Face"/>
              <a:sym typeface="Core Bandi Face"/>
            </a:endParaRPr>
          </a:p>
        </p:txBody>
      </p:sp>
    </p:spTree>
    <p:extLst>
      <p:ext uri="{BB962C8B-B14F-4D97-AF65-F5344CB8AC3E}">
        <p14:creationId xmlns:p14="http://schemas.microsoft.com/office/powerpoint/2010/main" val="124178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648200" y="598602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66800" y="2798734"/>
            <a:ext cx="103632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Assessment 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4135" y="4157251"/>
            <a:ext cx="11156451" cy="160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6600" dirty="0">
                <a:solidFill>
                  <a:srgbClr val="000000"/>
                </a:solidFill>
                <a:latin typeface="Core Bandi Face"/>
                <a:ea typeface="Core Bandi Face"/>
                <a:cs typeface="Atma Semi-Bold" panose="020B0604020202020204" charset="0"/>
                <a:sym typeface="Core Bandi Face"/>
              </a:rPr>
              <a:t>100% Written Exam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6600" dirty="0">
                <a:solidFill>
                  <a:srgbClr val="000000"/>
                </a:solidFill>
                <a:latin typeface="Core Bandi Face"/>
                <a:ea typeface="Core Bandi Face"/>
                <a:cs typeface="Atma Semi-Bold" panose="020B0604020202020204" charset="0"/>
                <a:sym typeface="Core Bandi Face"/>
              </a:rPr>
              <a:t>3 hours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54135" y="6327339"/>
            <a:ext cx="7089865" cy="1608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81" lvl="1" algn="l">
              <a:lnSpc>
                <a:spcPts val="6160"/>
              </a:lnSpc>
            </a:pPr>
            <a:r>
              <a:rPr lang="en-US" sz="66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Both higher &amp; ordinary levels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2939" y="426482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99066" y="2798734"/>
            <a:ext cx="8537178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Course Structure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4135" y="4157251"/>
            <a:ext cx="11156451" cy="153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Section A &amp; B : Financial Accounting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Section C : Management Accounting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54135" y="6327339"/>
            <a:ext cx="11156451" cy="233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Section A – 120 marks	30%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Section B – 200 marks	50%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Section C – 80 marks	20%</a:t>
            </a:r>
          </a:p>
        </p:txBody>
      </p:sp>
    </p:spTree>
    <p:extLst>
      <p:ext uri="{BB962C8B-B14F-4D97-AF65-F5344CB8AC3E}">
        <p14:creationId xmlns:p14="http://schemas.microsoft.com/office/powerpoint/2010/main" val="119915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33600" y="723900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Freeform 5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1808" y="2271044"/>
            <a:ext cx="8537178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Section A – 30%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1800" y="3950866"/>
            <a:ext cx="10363200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Choose either </a:t>
            </a:r>
            <a:r>
              <a:rPr lang="en-US" sz="4400" u="sng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 long 120 mark question or </a:t>
            </a:r>
          </a:p>
          <a:p>
            <a:pPr algn="l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complete </a:t>
            </a:r>
            <a:r>
              <a:rPr lang="en-US" sz="4400" u="sng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two</a:t>
            </a: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 short 60 marks questions.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7C856-1324-42FF-A123-64D7649DDF9B}"/>
              </a:ext>
            </a:extLst>
          </p:cNvPr>
          <p:cNvSpPr txBox="1"/>
          <p:nvPr/>
        </p:nvSpPr>
        <p:spPr>
          <a:xfrm>
            <a:off x="13335000" y="1790700"/>
            <a:ext cx="5791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Topics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Bank Reconciliation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Control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Depreciation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Revaluation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Farm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Club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Service Firm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Incomplete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Suspense Accounts</a:t>
            </a:r>
            <a:endParaRPr lang="en-IE" sz="4000" dirty="0">
              <a:latin typeface="Atma Semi-Bold" panose="020B0604020202020204" charset="0"/>
              <a:cs typeface="Atma Semi-Bold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33600" y="723900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Freeform 5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1808" y="2271044"/>
            <a:ext cx="8537178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Section B – 50%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1800" y="3950866"/>
            <a:ext cx="103632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Choose </a:t>
            </a:r>
            <a:r>
              <a:rPr lang="en-US" sz="4400" u="sng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two</a:t>
            </a: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 from three 100 marks questions.</a:t>
            </a:r>
          </a:p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*Q5 each year is guaranteed Interpretation of Accounts</a:t>
            </a:r>
          </a:p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(*therefore you know 25% of paper in advance)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7C856-1324-42FF-A123-64D7649DDF9B}"/>
              </a:ext>
            </a:extLst>
          </p:cNvPr>
          <p:cNvSpPr txBox="1"/>
          <p:nvPr/>
        </p:nvSpPr>
        <p:spPr>
          <a:xfrm>
            <a:off x="13335000" y="1790700"/>
            <a:ext cx="5791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Topics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Control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Farm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Club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Service Firm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Incomplete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Suspense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Interpretation of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Published Accounts</a:t>
            </a:r>
            <a:endParaRPr lang="en-IE" sz="4000" dirty="0">
              <a:latin typeface="Atma Semi-Bold" panose="020B0604020202020204" charset="0"/>
              <a:cs typeface="Atma Semi-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2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33600" y="723900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Freeform 5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1808" y="2271044"/>
            <a:ext cx="8537178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 dirty="0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Section C – 20%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1800" y="3950866"/>
            <a:ext cx="10363200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Choose </a:t>
            </a:r>
            <a:r>
              <a:rPr lang="en-US" sz="4400" u="sng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 from two 80 mark questions.</a:t>
            </a:r>
          </a:p>
          <a:p>
            <a:pPr algn="ctr">
              <a:lnSpc>
                <a:spcPts val="6160"/>
              </a:lnSpc>
            </a:pPr>
            <a:endParaRPr lang="en-US" sz="4400" dirty="0">
              <a:solidFill>
                <a:srgbClr val="000000"/>
              </a:solidFill>
              <a:latin typeface="Atma Semi-Bold" panose="020B0604020202020204" charset="0"/>
              <a:ea typeface="Core Bandi Face"/>
              <a:cs typeface="Atma Semi-Bold" panose="020B0604020202020204" charset="0"/>
              <a:sym typeface="Core Bandi Face"/>
            </a:endParaRPr>
          </a:p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tma Semi-Bold" panose="020B0604020202020204" charset="0"/>
                <a:ea typeface="Core Bandi Face"/>
                <a:cs typeface="Atma Semi-Bold" panose="020B0604020202020204" charset="0"/>
                <a:sym typeface="Core Bandi Face"/>
              </a:rPr>
              <a:t>Management Accounting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7C856-1324-42FF-A123-64D7649DDF9B}"/>
              </a:ext>
            </a:extLst>
          </p:cNvPr>
          <p:cNvSpPr txBox="1"/>
          <p:nvPr/>
        </p:nvSpPr>
        <p:spPr>
          <a:xfrm>
            <a:off x="13335000" y="1790700"/>
            <a:ext cx="579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Topics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Marginal Costing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Absorption Costing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Job Costing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Cash 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tma Semi-Bold" panose="020B0604020202020204" charset="0"/>
                <a:cs typeface="Atma Semi-Bold" panose="020B0604020202020204" charset="0"/>
              </a:rPr>
              <a:t>Product Budgeting</a:t>
            </a:r>
          </a:p>
          <a:p>
            <a:endParaRPr lang="en-GB" sz="4000" dirty="0">
              <a:latin typeface="Atma Semi-Bold" panose="020B0604020202020204" charset="0"/>
              <a:cs typeface="Atma Semi-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2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07241-EC73-4C87-A2C6-A34333851218}">
  <ds:schemaRefs>
    <ds:schemaRef ds:uri="http://purl.org/dc/elements/1.1/"/>
    <ds:schemaRef ds:uri="e032ae29-fc85-487f-a9dc-a978520f2e1d"/>
    <ds:schemaRef ds:uri="http://schemas.microsoft.com/office/2006/documentManagement/types"/>
    <ds:schemaRef ds:uri="814a7c25-a72a-4e3a-990a-504940323173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1DE45C-BA52-4E58-AD9E-CC3C4EC9D3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FB768-4B65-4198-BE31-485B9DC53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493</Words>
  <Application>Microsoft Office PowerPoint</Application>
  <PresentationFormat>Custom</PresentationFormat>
  <Paragraphs>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Core Bandi Face</vt:lpstr>
      <vt:lpstr>Atma Bold</vt:lpstr>
      <vt:lpstr>Arial</vt:lpstr>
      <vt:lpstr>Calibri</vt:lpstr>
      <vt:lpstr>Atma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Kinane</dc:creator>
  <cp:lastModifiedBy>Ruaidhri Devitt</cp:lastModifiedBy>
  <cp:revision>15</cp:revision>
  <dcterms:created xsi:type="dcterms:W3CDTF">2006-08-16T00:00:00Z</dcterms:created>
  <dcterms:modified xsi:type="dcterms:W3CDTF">2025-01-17T13:37:53Z</dcterms:modified>
  <dc:identifier>DAGcZv8J6OM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