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sldIdLst>
    <p:sldId id="256" r:id="rId5"/>
    <p:sldId id="267" r:id="rId6"/>
    <p:sldId id="257" r:id="rId7"/>
    <p:sldId id="258" r:id="rId8"/>
    <p:sldId id="264" r:id="rId9"/>
    <p:sldId id="262" r:id="rId10"/>
    <p:sldId id="263" r:id="rId11"/>
    <p:sldId id="269" r:id="rId12"/>
    <p:sldId id="265"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90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utler" userId="4a592875-db5e-4fa8-95a1-836ed4aadf01" providerId="ADAL" clId="{72350204-A4A7-4CE8-B8E9-7D802FEBAEB0}"/>
    <pc:docChg chg="custSel delSld modSld">
      <pc:chgData name="Michael Butler" userId="4a592875-db5e-4fa8-95a1-836ed4aadf01" providerId="ADAL" clId="{72350204-A4A7-4CE8-B8E9-7D802FEBAEB0}" dt="2025-01-15T10:23:24.376" v="17" actId="20577"/>
      <pc:docMkLst>
        <pc:docMk/>
      </pc:docMkLst>
      <pc:sldChg chg="modSp">
        <pc:chgData name="Michael Butler" userId="4a592875-db5e-4fa8-95a1-836ed4aadf01" providerId="ADAL" clId="{72350204-A4A7-4CE8-B8E9-7D802FEBAEB0}" dt="2025-01-15T10:16:17.195" v="1" actId="313"/>
        <pc:sldMkLst>
          <pc:docMk/>
          <pc:sldMk cId="2133300978" sldId="262"/>
        </pc:sldMkLst>
        <pc:spChg chg="mod">
          <ac:chgData name="Michael Butler" userId="4a592875-db5e-4fa8-95a1-836ed4aadf01" providerId="ADAL" clId="{72350204-A4A7-4CE8-B8E9-7D802FEBAEB0}" dt="2025-01-15T10:16:17.195" v="1" actId="313"/>
          <ac:spMkLst>
            <pc:docMk/>
            <pc:sldMk cId="2133300978" sldId="262"/>
            <ac:spMk id="3" creationId="{40E9C360-3581-4E6E-A145-FBC357654653}"/>
          </ac:spMkLst>
        </pc:spChg>
      </pc:sldChg>
      <pc:sldChg chg="modSp">
        <pc:chgData name="Michael Butler" userId="4a592875-db5e-4fa8-95a1-836ed4aadf01" providerId="ADAL" clId="{72350204-A4A7-4CE8-B8E9-7D802FEBAEB0}" dt="2025-01-15T10:23:24.376" v="17" actId="20577"/>
        <pc:sldMkLst>
          <pc:docMk/>
          <pc:sldMk cId="294239810" sldId="264"/>
        </pc:sldMkLst>
        <pc:spChg chg="mod">
          <ac:chgData name="Michael Butler" userId="4a592875-db5e-4fa8-95a1-836ed4aadf01" providerId="ADAL" clId="{72350204-A4A7-4CE8-B8E9-7D802FEBAEB0}" dt="2025-01-15T10:23:24.376" v="17" actId="20577"/>
          <ac:spMkLst>
            <pc:docMk/>
            <pc:sldMk cId="294239810" sldId="264"/>
            <ac:spMk id="3" creationId="{531CA192-068D-412B-ABCD-36D8F6E1DD6A}"/>
          </ac:spMkLst>
        </pc:spChg>
      </pc:sldChg>
      <pc:sldChg chg="del">
        <pc:chgData name="Michael Butler" userId="4a592875-db5e-4fa8-95a1-836ed4aadf01" providerId="ADAL" clId="{72350204-A4A7-4CE8-B8E9-7D802FEBAEB0}" dt="2025-01-15T10:16:00.310" v="0" actId="2696"/>
        <pc:sldMkLst>
          <pc:docMk/>
          <pc:sldMk cId="1992258098"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586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26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472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229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053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042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846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966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221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35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1/13/2025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222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9135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D811-2801-46DF-B5FE-E7FB622AC025}"/>
              </a:ext>
            </a:extLst>
          </p:cNvPr>
          <p:cNvSpPr>
            <a:spLocks noGrp="1"/>
          </p:cNvSpPr>
          <p:nvPr>
            <p:ph type="ctrTitle"/>
          </p:nvPr>
        </p:nvSpPr>
        <p:spPr/>
        <p:txBody>
          <a:bodyPr/>
          <a:lstStyle/>
          <a:p>
            <a:r>
              <a:rPr lang="en-GB" dirty="0"/>
              <a:t>Leaving Certificate Physics </a:t>
            </a:r>
            <a:endParaRPr lang="en-IE" dirty="0"/>
          </a:p>
        </p:txBody>
      </p:sp>
      <p:pic>
        <p:nvPicPr>
          <p:cNvPr id="8194" name="Picture 2" descr="Physics: Definition, Branches, Topics ...">
            <a:extLst>
              <a:ext uri="{FF2B5EF4-FFF2-40B4-BE49-F238E27FC236}">
                <a16:creationId xmlns:a16="http://schemas.microsoft.com/office/drawing/2014/main" id="{F62D4FD1-E5F5-44E9-8EF0-116017382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79" y="3514272"/>
            <a:ext cx="6170555" cy="289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6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F1B2-34B7-4990-ABDF-8D9357FB7453}"/>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A5F0DA8C-39EE-4714-BF22-27C51C96F88C}"/>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14217DDB-F675-4E68-9E52-225D73E91337}"/>
              </a:ext>
            </a:extLst>
          </p:cNvPr>
          <p:cNvPicPr>
            <a:picLocks noChangeAspect="1"/>
          </p:cNvPicPr>
          <p:nvPr/>
        </p:nvPicPr>
        <p:blipFill>
          <a:blip r:embed="rId2"/>
          <a:stretch>
            <a:fillRect/>
          </a:stretch>
        </p:blipFill>
        <p:spPr>
          <a:xfrm>
            <a:off x="8991" y="0"/>
            <a:ext cx="12488449" cy="6920812"/>
          </a:xfrm>
          <a:prstGeom prst="rect">
            <a:avLst/>
          </a:prstGeom>
        </p:spPr>
      </p:pic>
      <p:pic>
        <p:nvPicPr>
          <p:cNvPr id="5124" name="Picture 4" descr="50 Famous Albert Einstein Quotes on ...">
            <a:extLst>
              <a:ext uri="{FF2B5EF4-FFF2-40B4-BE49-F238E27FC236}">
                <a16:creationId xmlns:a16="http://schemas.microsoft.com/office/drawing/2014/main" id="{CBC15B4F-FCF7-4303-97BE-01B8A8020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027" y="804519"/>
            <a:ext cx="5175008" cy="317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88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55FD-8547-41B6-8FFB-B1BACC3118F6}"/>
              </a:ext>
            </a:extLst>
          </p:cNvPr>
          <p:cNvSpPr>
            <a:spLocks noGrp="1"/>
          </p:cNvSpPr>
          <p:nvPr>
            <p:ph type="title"/>
          </p:nvPr>
        </p:nvSpPr>
        <p:spPr/>
        <p:txBody>
          <a:bodyPr/>
          <a:lstStyle/>
          <a:p>
            <a:r>
              <a:rPr lang="en-IE" dirty="0"/>
              <a:t>Food for Thought </a:t>
            </a:r>
          </a:p>
        </p:txBody>
      </p:sp>
      <p:sp>
        <p:nvSpPr>
          <p:cNvPr id="3" name="Content Placeholder 2">
            <a:extLst>
              <a:ext uri="{FF2B5EF4-FFF2-40B4-BE49-F238E27FC236}">
                <a16:creationId xmlns:a16="http://schemas.microsoft.com/office/drawing/2014/main" id="{4394AC03-6D0A-43ED-A748-9F2F4319F3A5}"/>
              </a:ext>
            </a:extLst>
          </p:cNvPr>
          <p:cNvSpPr>
            <a:spLocks noGrp="1"/>
          </p:cNvSpPr>
          <p:nvPr>
            <p:ph idx="1"/>
          </p:nvPr>
        </p:nvSpPr>
        <p:spPr>
          <a:xfrm>
            <a:off x="1451579" y="2015732"/>
            <a:ext cx="9603275" cy="3450613"/>
          </a:xfrm>
        </p:spPr>
        <p:txBody>
          <a:bodyPr>
            <a:normAutofit/>
          </a:bodyPr>
          <a:lstStyle/>
          <a:p>
            <a:r>
              <a:rPr lang="en-GB" sz="3600" dirty="0"/>
              <a:t>We Don’t Fully Understand (~95%) of the Universe.  Imagine if you were one of the next </a:t>
            </a:r>
            <a:r>
              <a:rPr lang="en-GB" sz="3600" dirty="0" err="1"/>
              <a:t>Einsteins</a:t>
            </a:r>
            <a:r>
              <a:rPr lang="en-GB" sz="3600" dirty="0"/>
              <a:t> of the 21</a:t>
            </a:r>
            <a:r>
              <a:rPr lang="en-GB" sz="3600" baseline="30000" dirty="0"/>
              <a:t>st</a:t>
            </a:r>
            <a:r>
              <a:rPr lang="en-GB" sz="3600" dirty="0"/>
              <a:t> Century?</a:t>
            </a:r>
            <a:endParaRPr lang="en-IE" sz="3600" dirty="0"/>
          </a:p>
        </p:txBody>
      </p:sp>
      <p:pic>
        <p:nvPicPr>
          <p:cNvPr id="4098" name="Picture 2" descr="10,400+ Thinking Emoji Stock Photos, Pictures &amp; Royalty-Free ...">
            <a:extLst>
              <a:ext uri="{FF2B5EF4-FFF2-40B4-BE49-F238E27FC236}">
                <a16:creationId xmlns:a16="http://schemas.microsoft.com/office/drawing/2014/main" id="{5283526A-6B20-48AF-A5F2-B7EA06AC5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915" y="45825"/>
            <a:ext cx="3101163" cy="22498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lbert Einstein: Biography, Physicist ...">
            <a:extLst>
              <a:ext uri="{FF2B5EF4-FFF2-40B4-BE49-F238E27FC236}">
                <a16:creationId xmlns:a16="http://schemas.microsoft.com/office/drawing/2014/main" id="{3C60BA23-2257-4993-9454-C63FDFCC8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232" y="3515962"/>
            <a:ext cx="2722378" cy="329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5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4B2AA4-2D38-4156-B05C-71CFA4B18C02}"/>
              </a:ext>
            </a:extLst>
          </p:cNvPr>
          <p:cNvSpPr/>
          <p:nvPr/>
        </p:nvSpPr>
        <p:spPr>
          <a:xfrm>
            <a:off x="3137483" y="1661399"/>
            <a:ext cx="5788403"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Physics is the study of Energy, Matter and how they interact.  </a:t>
            </a:r>
            <a:endParaRPr lang="en-US" sz="5400" b="1" cap="none" spc="0" dirty="0">
              <a:ln/>
              <a:solidFill>
                <a:schemeClr val="accent4"/>
              </a:solidFill>
              <a:effectLst/>
            </a:endParaRPr>
          </a:p>
        </p:txBody>
      </p:sp>
      <p:pic>
        <p:nvPicPr>
          <p:cNvPr id="1026" name="Picture 2" descr="TYPES OF ENERGY | Physics Animation ...">
            <a:extLst>
              <a:ext uri="{FF2B5EF4-FFF2-40B4-BE49-F238E27FC236}">
                <a16:creationId xmlns:a16="http://schemas.microsoft.com/office/drawing/2014/main" id="{A85B34BF-2637-4144-8BFE-045401704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990" y="0"/>
            <a:ext cx="3954010" cy="2344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ter and Energy | Physics - YouTube">
            <a:extLst>
              <a:ext uri="{FF2B5EF4-FFF2-40B4-BE49-F238E27FC236}">
                <a16:creationId xmlns:a16="http://schemas.microsoft.com/office/drawing/2014/main" id="{49535A22-A7CC-4D39-8394-E14CACAEA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6" y="62739"/>
            <a:ext cx="3733756" cy="20978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Universe - Space Documentary ...">
            <a:extLst>
              <a:ext uri="{FF2B5EF4-FFF2-40B4-BE49-F238E27FC236}">
                <a16:creationId xmlns:a16="http://schemas.microsoft.com/office/drawing/2014/main" id="{B74FC4F0-E6E0-4CF3-8669-4009A326D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7776"/>
            <a:ext cx="3808602" cy="24202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cave lens diagram hi-res stock ...">
            <a:extLst>
              <a:ext uri="{FF2B5EF4-FFF2-40B4-BE49-F238E27FC236}">
                <a16:creationId xmlns:a16="http://schemas.microsoft.com/office/drawing/2014/main" id="{CA459CF5-2AFF-4017-A107-33B2D8E428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7990" y="3981671"/>
            <a:ext cx="4078354" cy="287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5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A75E-A98C-41F1-8847-8C6D026C72E3}"/>
              </a:ext>
            </a:extLst>
          </p:cNvPr>
          <p:cNvSpPr>
            <a:spLocks noGrp="1"/>
          </p:cNvSpPr>
          <p:nvPr>
            <p:ph type="title"/>
          </p:nvPr>
        </p:nvSpPr>
        <p:spPr/>
        <p:txBody>
          <a:bodyPr/>
          <a:lstStyle/>
          <a:p>
            <a:r>
              <a:rPr lang="en-GB" b="1" u="sng" dirty="0">
                <a:solidFill>
                  <a:srgbClr val="7030A0"/>
                </a:solidFill>
              </a:rPr>
              <a:t>EXAMINATION SPLIT</a:t>
            </a:r>
            <a:endParaRPr lang="en-IE" b="1" u="sng" dirty="0">
              <a:solidFill>
                <a:srgbClr val="7030A0"/>
              </a:solidFill>
            </a:endParaRPr>
          </a:p>
        </p:txBody>
      </p:sp>
      <p:sp>
        <p:nvSpPr>
          <p:cNvPr id="3" name="Content Placeholder 2">
            <a:extLst>
              <a:ext uri="{FF2B5EF4-FFF2-40B4-BE49-F238E27FC236}">
                <a16:creationId xmlns:a16="http://schemas.microsoft.com/office/drawing/2014/main" id="{6FE2F8FC-34E3-4F3F-A70C-65ECB30D340C}"/>
              </a:ext>
            </a:extLst>
          </p:cNvPr>
          <p:cNvSpPr>
            <a:spLocks noGrp="1"/>
          </p:cNvSpPr>
          <p:nvPr>
            <p:ph idx="1"/>
          </p:nvPr>
        </p:nvSpPr>
        <p:spPr/>
        <p:txBody>
          <a:bodyPr>
            <a:normAutofit/>
          </a:bodyPr>
          <a:lstStyle/>
          <a:p>
            <a:r>
              <a:rPr lang="en-GB" sz="2800" b="1" u="sng" dirty="0">
                <a:solidFill>
                  <a:srgbClr val="FF0000"/>
                </a:solidFill>
              </a:rPr>
              <a:t>40% Project</a:t>
            </a:r>
            <a:r>
              <a:rPr lang="en-GB" sz="2800" dirty="0"/>
              <a:t>. Receive a brief with guidelines and must carry out experiment to satisfy the brief and guidelines. </a:t>
            </a:r>
          </a:p>
          <a:p>
            <a:r>
              <a:rPr lang="en-GB" sz="2800" b="1" u="sng" dirty="0">
                <a:solidFill>
                  <a:srgbClr val="FF0000"/>
                </a:solidFill>
              </a:rPr>
              <a:t>60% Final Exam. </a:t>
            </a:r>
            <a:r>
              <a:rPr lang="en-GB" sz="2800" dirty="0"/>
              <a:t>This is a combination of short answer questions, experimental questions and long answered questions. </a:t>
            </a:r>
            <a:endParaRPr lang="en-IE" sz="2800" dirty="0"/>
          </a:p>
        </p:txBody>
      </p:sp>
      <p:pic>
        <p:nvPicPr>
          <p:cNvPr id="4" name="Picture 3">
            <a:extLst>
              <a:ext uri="{FF2B5EF4-FFF2-40B4-BE49-F238E27FC236}">
                <a16:creationId xmlns:a16="http://schemas.microsoft.com/office/drawing/2014/main" id="{9CD4209B-2EFF-4C12-8ACF-A1D42EAC0B67}"/>
              </a:ext>
            </a:extLst>
          </p:cNvPr>
          <p:cNvPicPr>
            <a:picLocks noChangeAspect="1"/>
          </p:cNvPicPr>
          <p:nvPr/>
        </p:nvPicPr>
        <p:blipFill>
          <a:blip r:embed="rId2"/>
          <a:stretch>
            <a:fillRect/>
          </a:stretch>
        </p:blipFill>
        <p:spPr>
          <a:xfrm>
            <a:off x="3365370" y="4295386"/>
            <a:ext cx="4922952" cy="2665874"/>
          </a:xfrm>
          <a:prstGeom prst="rect">
            <a:avLst/>
          </a:prstGeom>
        </p:spPr>
      </p:pic>
    </p:spTree>
    <p:extLst>
      <p:ext uri="{BB962C8B-B14F-4D97-AF65-F5344CB8AC3E}">
        <p14:creationId xmlns:p14="http://schemas.microsoft.com/office/powerpoint/2010/main" val="259872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4D49-33BA-4CC1-8047-09697D94B289}"/>
              </a:ext>
            </a:extLst>
          </p:cNvPr>
          <p:cNvSpPr>
            <a:spLocks noGrp="1"/>
          </p:cNvSpPr>
          <p:nvPr>
            <p:ph type="title"/>
          </p:nvPr>
        </p:nvSpPr>
        <p:spPr>
          <a:xfrm>
            <a:off x="1451578" y="644264"/>
            <a:ext cx="9603275" cy="1049235"/>
          </a:xfrm>
        </p:spPr>
        <p:txBody>
          <a:bodyPr/>
          <a:lstStyle/>
          <a:p>
            <a:r>
              <a:rPr lang="en-GB" b="1" u="sng" dirty="0">
                <a:solidFill>
                  <a:srgbClr val="7030A0"/>
                </a:solidFill>
              </a:rPr>
              <a:t>Physics overview </a:t>
            </a:r>
            <a:endParaRPr lang="en-IE" b="1" u="sng" dirty="0">
              <a:solidFill>
                <a:srgbClr val="7030A0"/>
              </a:solidFill>
            </a:endParaRPr>
          </a:p>
        </p:txBody>
      </p:sp>
      <p:sp>
        <p:nvSpPr>
          <p:cNvPr id="3" name="Content Placeholder 2">
            <a:extLst>
              <a:ext uri="{FF2B5EF4-FFF2-40B4-BE49-F238E27FC236}">
                <a16:creationId xmlns:a16="http://schemas.microsoft.com/office/drawing/2014/main" id="{6AD91179-A70E-4818-A0C1-1B44F1FCF1D3}"/>
              </a:ext>
            </a:extLst>
          </p:cNvPr>
          <p:cNvSpPr>
            <a:spLocks noGrp="1"/>
          </p:cNvSpPr>
          <p:nvPr>
            <p:ph idx="1"/>
          </p:nvPr>
        </p:nvSpPr>
        <p:spPr>
          <a:xfrm>
            <a:off x="335835" y="1840366"/>
            <a:ext cx="11987300" cy="4441487"/>
          </a:xfrm>
        </p:spPr>
        <p:txBody>
          <a:bodyPr>
            <a:normAutofit fontScale="92500" lnSpcReduction="10000"/>
          </a:bodyPr>
          <a:lstStyle/>
          <a:p>
            <a:r>
              <a:rPr lang="en-GB" sz="2800" dirty="0"/>
              <a:t>There are 6 units in leaving certificate physics. Each unit contains many different sub units and chapters. </a:t>
            </a:r>
          </a:p>
          <a:p>
            <a:pPr marL="514350" indent="-514350">
              <a:buAutoNum type="arabicPeriod"/>
            </a:pPr>
            <a:r>
              <a:rPr lang="en-GB" sz="2800" dirty="0"/>
              <a:t>Optics </a:t>
            </a:r>
          </a:p>
          <a:p>
            <a:pPr marL="514350" indent="-514350">
              <a:buAutoNum type="arabicPeriod"/>
            </a:pPr>
            <a:r>
              <a:rPr lang="en-GB" sz="2800" dirty="0"/>
              <a:t>Forces and Motion</a:t>
            </a:r>
          </a:p>
          <a:p>
            <a:pPr marL="514350" indent="-514350">
              <a:buAutoNum type="arabicPeriod"/>
            </a:pPr>
            <a:r>
              <a:rPr lang="en-GB" sz="2800" dirty="0"/>
              <a:t>Waves and Energy Transfer </a:t>
            </a:r>
          </a:p>
          <a:p>
            <a:pPr marL="514350" indent="-514350">
              <a:buAutoNum type="arabicPeriod"/>
            </a:pPr>
            <a:r>
              <a:rPr lang="en-GB" sz="2800" dirty="0"/>
              <a:t>Heat and Heat Transfer</a:t>
            </a:r>
          </a:p>
          <a:p>
            <a:pPr marL="514350" indent="-514350">
              <a:buAutoNum type="arabicPeriod"/>
            </a:pPr>
            <a:r>
              <a:rPr lang="en-GB" sz="2800" dirty="0"/>
              <a:t>Electricity and Magnetism </a:t>
            </a:r>
          </a:p>
          <a:p>
            <a:pPr marL="514350" indent="-514350">
              <a:buAutoNum type="arabicPeriod"/>
            </a:pPr>
            <a:r>
              <a:rPr lang="en-GB" sz="2800" dirty="0"/>
              <a:t>Modern Physics</a:t>
            </a:r>
          </a:p>
          <a:p>
            <a:pPr marL="514350" indent="-514350">
              <a:buFont typeface="+mj-lt"/>
              <a:buAutoNum type="arabicParenR"/>
            </a:pPr>
            <a:endParaRPr lang="en-GB" sz="2800" dirty="0"/>
          </a:p>
          <a:p>
            <a:endParaRPr lang="en-GB" sz="2800" dirty="0"/>
          </a:p>
          <a:p>
            <a:endParaRPr lang="en-GB" sz="2800" dirty="0"/>
          </a:p>
          <a:p>
            <a:endParaRPr lang="en-GB" sz="2800" dirty="0"/>
          </a:p>
          <a:p>
            <a:endParaRPr lang="en-GB" sz="2800" dirty="0"/>
          </a:p>
        </p:txBody>
      </p:sp>
      <p:pic>
        <p:nvPicPr>
          <p:cNvPr id="3074" name="Picture 2" descr="Topic 3: Refraction - YouTube">
            <a:extLst>
              <a:ext uri="{FF2B5EF4-FFF2-40B4-BE49-F238E27FC236}">
                <a16:creationId xmlns:a16="http://schemas.microsoft.com/office/drawing/2014/main" id="{D08A7BE7-D12F-45D5-85AB-B07EDEB17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956" y="2723017"/>
            <a:ext cx="5029547" cy="281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25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87E-C22B-4DD9-97B1-1611B26B72B3}"/>
              </a:ext>
            </a:extLst>
          </p:cNvPr>
          <p:cNvSpPr>
            <a:spLocks noGrp="1"/>
          </p:cNvSpPr>
          <p:nvPr>
            <p:ph type="title"/>
          </p:nvPr>
        </p:nvSpPr>
        <p:spPr/>
        <p:txBody>
          <a:bodyPr/>
          <a:lstStyle/>
          <a:p>
            <a:r>
              <a:rPr lang="en-GB" b="1" u="sng" dirty="0">
                <a:solidFill>
                  <a:srgbClr val="7030A0"/>
                </a:solidFill>
              </a:rPr>
              <a:t>Experiments</a:t>
            </a:r>
            <a:endParaRPr lang="en-IE" b="1" u="sng" dirty="0">
              <a:solidFill>
                <a:srgbClr val="7030A0"/>
              </a:solidFill>
            </a:endParaRPr>
          </a:p>
        </p:txBody>
      </p:sp>
      <p:sp>
        <p:nvSpPr>
          <p:cNvPr id="3" name="Content Placeholder 2">
            <a:extLst>
              <a:ext uri="{FF2B5EF4-FFF2-40B4-BE49-F238E27FC236}">
                <a16:creationId xmlns:a16="http://schemas.microsoft.com/office/drawing/2014/main" id="{531CA192-068D-412B-ABCD-36D8F6E1DD6A}"/>
              </a:ext>
            </a:extLst>
          </p:cNvPr>
          <p:cNvSpPr>
            <a:spLocks noGrp="1"/>
          </p:cNvSpPr>
          <p:nvPr>
            <p:ph idx="1"/>
          </p:nvPr>
        </p:nvSpPr>
        <p:spPr>
          <a:xfrm>
            <a:off x="1451579" y="2015733"/>
            <a:ext cx="9603275" cy="2556268"/>
          </a:xfrm>
        </p:spPr>
        <p:txBody>
          <a:bodyPr/>
          <a:lstStyle/>
          <a:p>
            <a:r>
              <a:rPr lang="en-GB" sz="2800" dirty="0"/>
              <a:t>Currently there are 24 practical activities that students must carry out. </a:t>
            </a:r>
          </a:p>
          <a:p>
            <a:r>
              <a:rPr lang="en-GB" sz="2800" dirty="0"/>
              <a:t>Experimental questions appear every year in the Physics paper. </a:t>
            </a:r>
          </a:p>
          <a:p>
            <a:endParaRPr lang="en-IE" dirty="0"/>
          </a:p>
        </p:txBody>
      </p:sp>
      <p:pic>
        <p:nvPicPr>
          <p:cNvPr id="2050" name="Picture 2" descr="LC Physics Experiments Diagrams ...">
            <a:extLst>
              <a:ext uri="{FF2B5EF4-FFF2-40B4-BE49-F238E27FC236}">
                <a16:creationId xmlns:a16="http://schemas.microsoft.com/office/drawing/2014/main" id="{0A1891C1-7E8D-412F-9428-F2BB11259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777" y="3910797"/>
            <a:ext cx="4719181" cy="286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DC6C-26F6-460A-AAFE-22FF4DE265E1}"/>
              </a:ext>
            </a:extLst>
          </p:cNvPr>
          <p:cNvSpPr>
            <a:spLocks noGrp="1"/>
          </p:cNvSpPr>
          <p:nvPr>
            <p:ph type="title"/>
          </p:nvPr>
        </p:nvSpPr>
        <p:spPr/>
        <p:txBody>
          <a:bodyPr/>
          <a:lstStyle/>
          <a:p>
            <a:r>
              <a:rPr lang="en-GB" b="1" u="sng" dirty="0">
                <a:solidFill>
                  <a:srgbClr val="7030A0"/>
                </a:solidFill>
              </a:rPr>
              <a:t>THE EXAM </a:t>
            </a:r>
            <a:endParaRPr lang="en-IE" b="1" u="sng" dirty="0">
              <a:solidFill>
                <a:srgbClr val="7030A0"/>
              </a:solidFill>
            </a:endParaRPr>
          </a:p>
        </p:txBody>
      </p:sp>
      <p:sp>
        <p:nvSpPr>
          <p:cNvPr id="3" name="Content Placeholder 2">
            <a:extLst>
              <a:ext uri="{FF2B5EF4-FFF2-40B4-BE49-F238E27FC236}">
                <a16:creationId xmlns:a16="http://schemas.microsoft.com/office/drawing/2014/main" id="{40E9C360-3581-4E6E-A145-FBC357654653}"/>
              </a:ext>
            </a:extLst>
          </p:cNvPr>
          <p:cNvSpPr>
            <a:spLocks noGrp="1"/>
          </p:cNvSpPr>
          <p:nvPr>
            <p:ph idx="1"/>
          </p:nvPr>
        </p:nvSpPr>
        <p:spPr>
          <a:xfrm>
            <a:off x="1451579" y="2015732"/>
            <a:ext cx="9603275" cy="3951435"/>
          </a:xfrm>
        </p:spPr>
        <p:txBody>
          <a:bodyPr>
            <a:noAutofit/>
          </a:bodyPr>
          <a:lstStyle/>
          <a:p>
            <a:r>
              <a:rPr lang="en-GB" sz="2800" dirty="0"/>
              <a:t>Currently the Physics exam layout is: </a:t>
            </a:r>
          </a:p>
          <a:p>
            <a:r>
              <a:rPr lang="en-GB" sz="2800" dirty="0">
                <a:highlight>
                  <a:srgbClr val="FFFF00"/>
                </a:highlight>
              </a:rPr>
              <a:t>Section A Experiments</a:t>
            </a:r>
            <a:r>
              <a:rPr lang="en-GB" sz="2800" dirty="0"/>
              <a:t> – Answer 3 out of 4 questions. (90 marks)</a:t>
            </a:r>
          </a:p>
          <a:p>
            <a:r>
              <a:rPr lang="en-GB" sz="2800" dirty="0">
                <a:highlight>
                  <a:srgbClr val="FFFF00"/>
                </a:highlight>
              </a:rPr>
              <a:t>Section B Theory </a:t>
            </a:r>
            <a:r>
              <a:rPr lang="en-GB" sz="2800" dirty="0"/>
              <a:t> – Answer  5 out of 8 (310 marks)</a:t>
            </a:r>
          </a:p>
        </p:txBody>
      </p:sp>
      <p:pic>
        <p:nvPicPr>
          <p:cNvPr id="4" name="Picture 3">
            <a:extLst>
              <a:ext uri="{FF2B5EF4-FFF2-40B4-BE49-F238E27FC236}">
                <a16:creationId xmlns:a16="http://schemas.microsoft.com/office/drawing/2014/main" id="{4446F397-1964-44EB-BDC5-8C182CDC8129}"/>
              </a:ext>
            </a:extLst>
          </p:cNvPr>
          <p:cNvPicPr>
            <a:picLocks noChangeAspect="1"/>
          </p:cNvPicPr>
          <p:nvPr/>
        </p:nvPicPr>
        <p:blipFill>
          <a:blip r:embed="rId2"/>
          <a:stretch>
            <a:fillRect/>
          </a:stretch>
        </p:blipFill>
        <p:spPr>
          <a:xfrm>
            <a:off x="7768729" y="43261"/>
            <a:ext cx="3286125" cy="2571750"/>
          </a:xfrm>
          <a:prstGeom prst="rect">
            <a:avLst/>
          </a:prstGeom>
        </p:spPr>
      </p:pic>
    </p:spTree>
    <p:extLst>
      <p:ext uri="{BB962C8B-B14F-4D97-AF65-F5344CB8AC3E}">
        <p14:creationId xmlns:p14="http://schemas.microsoft.com/office/powerpoint/2010/main" val="213330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C474-7CB4-4BC2-847D-C94FEF0D4BFC}"/>
              </a:ext>
            </a:extLst>
          </p:cNvPr>
          <p:cNvSpPr>
            <a:spLocks noGrp="1"/>
          </p:cNvSpPr>
          <p:nvPr>
            <p:ph type="title"/>
          </p:nvPr>
        </p:nvSpPr>
        <p:spPr/>
        <p:txBody>
          <a:bodyPr/>
          <a:lstStyle/>
          <a:p>
            <a:r>
              <a:rPr lang="en-GB" b="1" u="sng" dirty="0">
                <a:solidFill>
                  <a:srgbClr val="7030A0"/>
                </a:solidFill>
              </a:rPr>
              <a:t>The PROJECT</a:t>
            </a:r>
            <a:endParaRPr lang="en-IE" b="1" u="sng" dirty="0">
              <a:solidFill>
                <a:srgbClr val="7030A0"/>
              </a:solidFill>
            </a:endParaRPr>
          </a:p>
        </p:txBody>
      </p:sp>
      <p:sp>
        <p:nvSpPr>
          <p:cNvPr id="3" name="Content Placeholder 2">
            <a:extLst>
              <a:ext uri="{FF2B5EF4-FFF2-40B4-BE49-F238E27FC236}">
                <a16:creationId xmlns:a16="http://schemas.microsoft.com/office/drawing/2014/main" id="{D8137BA9-57AD-4159-BE62-1D404DFF5E52}"/>
              </a:ext>
            </a:extLst>
          </p:cNvPr>
          <p:cNvSpPr>
            <a:spLocks noGrp="1"/>
          </p:cNvSpPr>
          <p:nvPr>
            <p:ph idx="1"/>
          </p:nvPr>
        </p:nvSpPr>
        <p:spPr>
          <a:xfrm>
            <a:off x="732355" y="1959171"/>
            <a:ext cx="10322499" cy="4187105"/>
          </a:xfrm>
        </p:spPr>
        <p:txBody>
          <a:bodyPr>
            <a:noAutofit/>
          </a:bodyPr>
          <a:lstStyle/>
          <a:p>
            <a:r>
              <a:rPr lang="en-GB" sz="2100" dirty="0"/>
              <a:t>In term 2 of 5</a:t>
            </a:r>
            <a:r>
              <a:rPr lang="en-GB" sz="2100" baseline="30000" dirty="0"/>
              <a:t>th</a:t>
            </a:r>
            <a:r>
              <a:rPr lang="en-GB" sz="2100" dirty="0"/>
              <a:t> year students will receive an investigative brief from the SEC. </a:t>
            </a:r>
          </a:p>
          <a:p>
            <a:r>
              <a:rPr lang="en-GB" sz="2100" dirty="0"/>
              <a:t>This allows students to develop their own thinking and ideas on areas they would like to explore in relation to the brief. Students will design an appropriate investigation to explore this particular area. </a:t>
            </a:r>
          </a:p>
          <a:p>
            <a:r>
              <a:rPr lang="en-GB" sz="2100" dirty="0"/>
              <a:t>Students are also required to carry out scientific research and an experiment on an issue within the brief.</a:t>
            </a:r>
          </a:p>
          <a:p>
            <a:r>
              <a:rPr lang="en-GB" sz="2100" dirty="0"/>
              <a:t>Students will receive headings and guidelines for their experimental write up and will receive guidance from their teacher. </a:t>
            </a:r>
          </a:p>
          <a:p>
            <a:r>
              <a:rPr lang="en-GB" sz="2100" dirty="0"/>
              <a:t>Students will design their own investigation. </a:t>
            </a:r>
            <a:endParaRPr lang="en-IE" sz="2100" dirty="0"/>
          </a:p>
        </p:txBody>
      </p:sp>
      <p:pic>
        <p:nvPicPr>
          <p:cNvPr id="7170" name="Picture 2" descr="Project Manager vs. Program Manager: A ...">
            <a:extLst>
              <a:ext uri="{FF2B5EF4-FFF2-40B4-BE49-F238E27FC236}">
                <a16:creationId xmlns:a16="http://schemas.microsoft.com/office/drawing/2014/main" id="{B8E25267-CD9A-4373-89D1-46A5DD3A3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423" y="0"/>
            <a:ext cx="4738577"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12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0EFD-A170-4BFD-AB32-3DEE8CF898DB}"/>
              </a:ext>
            </a:extLst>
          </p:cNvPr>
          <p:cNvSpPr>
            <a:spLocks noGrp="1"/>
          </p:cNvSpPr>
          <p:nvPr>
            <p:ph type="title"/>
          </p:nvPr>
        </p:nvSpPr>
        <p:spPr>
          <a:xfrm>
            <a:off x="1451579" y="804520"/>
            <a:ext cx="9603275" cy="723656"/>
          </a:xfrm>
        </p:spPr>
        <p:txBody>
          <a:bodyPr/>
          <a:lstStyle/>
          <a:p>
            <a:r>
              <a:rPr lang="en-IE" dirty="0"/>
              <a:t>Physics in Everyday Life </a:t>
            </a:r>
          </a:p>
        </p:txBody>
      </p:sp>
      <p:sp>
        <p:nvSpPr>
          <p:cNvPr id="3" name="Content Placeholder 2">
            <a:extLst>
              <a:ext uri="{FF2B5EF4-FFF2-40B4-BE49-F238E27FC236}">
                <a16:creationId xmlns:a16="http://schemas.microsoft.com/office/drawing/2014/main" id="{9ED864A6-6399-4842-B05B-DB1AD277D35B}"/>
              </a:ext>
            </a:extLst>
          </p:cNvPr>
          <p:cNvSpPr>
            <a:spLocks noGrp="1"/>
          </p:cNvSpPr>
          <p:nvPr>
            <p:ph idx="1"/>
          </p:nvPr>
        </p:nvSpPr>
        <p:spPr/>
        <p:txBody>
          <a:bodyPr>
            <a:normAutofit/>
          </a:bodyPr>
          <a:lstStyle/>
          <a:p>
            <a:r>
              <a:rPr lang="en-IE" b="1" dirty="0"/>
              <a:t>Medical Applications</a:t>
            </a:r>
            <a:r>
              <a:rPr lang="en-IE" dirty="0"/>
              <a:t>: Ultrasound, X-rays</a:t>
            </a:r>
          </a:p>
          <a:p>
            <a:r>
              <a:rPr lang="en-IE" b="1" dirty="0"/>
              <a:t>Transportation</a:t>
            </a:r>
            <a:r>
              <a:rPr lang="en-IE" dirty="0"/>
              <a:t>: Physics principles guide car safety  </a:t>
            </a:r>
          </a:p>
          <a:p>
            <a:pPr marL="0" indent="0">
              <a:buNone/>
            </a:pPr>
            <a:r>
              <a:rPr lang="en-IE" dirty="0"/>
              <a:t>(e.g., crumple zones, airbags) and aviation (e.g., lift, thrust).</a:t>
            </a:r>
          </a:p>
          <a:p>
            <a:r>
              <a:rPr lang="en-IE" b="1" dirty="0"/>
              <a:t>Sports</a:t>
            </a:r>
            <a:r>
              <a:rPr lang="en-IE" dirty="0"/>
              <a:t>: Understanding motion, force, and energy helps </a:t>
            </a:r>
          </a:p>
          <a:p>
            <a:pPr marL="0" indent="0">
              <a:buNone/>
            </a:pPr>
            <a:r>
              <a:rPr lang="en-IE" dirty="0"/>
              <a:t>improve athletic performance and sports equipment design.</a:t>
            </a:r>
          </a:p>
          <a:p>
            <a:r>
              <a:rPr lang="en-IE" b="1" dirty="0"/>
              <a:t>Space Exploration</a:t>
            </a:r>
            <a:r>
              <a:rPr lang="en-IE" dirty="0"/>
              <a:t>: Rockets, satellites, and space probes rely on mechanics, thermodynamics, and electromagnetism.</a:t>
            </a:r>
          </a:p>
          <a:p>
            <a:endParaRPr lang="en-IE" dirty="0"/>
          </a:p>
        </p:txBody>
      </p:sp>
      <p:pic>
        <p:nvPicPr>
          <p:cNvPr id="4" name="Picture 3">
            <a:extLst>
              <a:ext uri="{FF2B5EF4-FFF2-40B4-BE49-F238E27FC236}">
                <a16:creationId xmlns:a16="http://schemas.microsoft.com/office/drawing/2014/main" id="{553B1EEF-A48A-4B9D-8FF9-ACD39F8007E5}"/>
              </a:ext>
            </a:extLst>
          </p:cNvPr>
          <p:cNvPicPr>
            <a:picLocks noChangeAspect="1"/>
          </p:cNvPicPr>
          <p:nvPr/>
        </p:nvPicPr>
        <p:blipFill>
          <a:blip r:embed="rId2"/>
          <a:stretch>
            <a:fillRect/>
          </a:stretch>
        </p:blipFill>
        <p:spPr>
          <a:xfrm>
            <a:off x="6881292" y="-112851"/>
            <a:ext cx="5686392" cy="4078795"/>
          </a:xfrm>
          <a:prstGeom prst="rect">
            <a:avLst/>
          </a:prstGeom>
        </p:spPr>
      </p:pic>
    </p:spTree>
    <p:extLst>
      <p:ext uri="{BB962C8B-B14F-4D97-AF65-F5344CB8AC3E}">
        <p14:creationId xmlns:p14="http://schemas.microsoft.com/office/powerpoint/2010/main" val="216395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CE57-0C8C-4799-AC46-31D2CD173B30}"/>
              </a:ext>
            </a:extLst>
          </p:cNvPr>
          <p:cNvSpPr>
            <a:spLocks noGrp="1"/>
          </p:cNvSpPr>
          <p:nvPr>
            <p:ph type="title"/>
          </p:nvPr>
        </p:nvSpPr>
        <p:spPr/>
        <p:txBody>
          <a:bodyPr/>
          <a:lstStyle/>
          <a:p>
            <a:r>
              <a:rPr lang="en-GB" b="1" u="sng" dirty="0">
                <a:solidFill>
                  <a:srgbClr val="7030A0"/>
                </a:solidFill>
              </a:rPr>
              <a:t>Physics  TRIPS</a:t>
            </a:r>
            <a:endParaRPr lang="en-IE" b="1" u="sng" dirty="0">
              <a:solidFill>
                <a:srgbClr val="7030A0"/>
              </a:solidFill>
            </a:endParaRPr>
          </a:p>
        </p:txBody>
      </p:sp>
      <p:sp>
        <p:nvSpPr>
          <p:cNvPr id="3" name="Content Placeholder 2">
            <a:extLst>
              <a:ext uri="{FF2B5EF4-FFF2-40B4-BE49-F238E27FC236}">
                <a16:creationId xmlns:a16="http://schemas.microsoft.com/office/drawing/2014/main" id="{2F48E634-B47C-450B-8CFC-7C3AEFFA7EBD}"/>
              </a:ext>
            </a:extLst>
          </p:cNvPr>
          <p:cNvSpPr>
            <a:spLocks noGrp="1"/>
          </p:cNvSpPr>
          <p:nvPr>
            <p:ph idx="1"/>
          </p:nvPr>
        </p:nvSpPr>
        <p:spPr>
          <a:xfrm>
            <a:off x="1451579" y="2015732"/>
            <a:ext cx="7946945" cy="3450613"/>
          </a:xfrm>
        </p:spPr>
        <p:txBody>
          <a:bodyPr>
            <a:noAutofit/>
          </a:bodyPr>
          <a:lstStyle/>
          <a:p>
            <a:r>
              <a:rPr lang="en-GB" sz="2200" dirty="0"/>
              <a:t>The Institute of Physics (IOP) is the professional body and learned society for physics in the UK and Ireland, with an active role in promoting co-operation in physics around the world / Biomechanics Labs </a:t>
            </a:r>
          </a:p>
          <a:p>
            <a:r>
              <a:rPr lang="en-GB" sz="2200" dirty="0"/>
              <a:t>In 6</a:t>
            </a:r>
            <a:r>
              <a:rPr lang="en-GB" sz="2200" baseline="30000" dirty="0"/>
              <a:t>th</a:t>
            </a:r>
            <a:r>
              <a:rPr lang="en-GB" sz="2200" dirty="0"/>
              <a:t> year students go on a day trip to the University of limerick where they will set up and carry out experiments on the syllabus. This provides students the opportunity to revise experiments and also working with others and learning from each other. </a:t>
            </a:r>
            <a:endParaRPr lang="en-IE" sz="2200" dirty="0"/>
          </a:p>
        </p:txBody>
      </p:sp>
      <p:pic>
        <p:nvPicPr>
          <p:cNvPr id="5" name="Picture 4">
            <a:extLst>
              <a:ext uri="{FF2B5EF4-FFF2-40B4-BE49-F238E27FC236}">
                <a16:creationId xmlns:a16="http://schemas.microsoft.com/office/drawing/2014/main" id="{249A44DE-D3DA-430D-A796-CED9683BBF58}"/>
              </a:ext>
            </a:extLst>
          </p:cNvPr>
          <p:cNvPicPr>
            <a:picLocks noChangeAspect="1"/>
          </p:cNvPicPr>
          <p:nvPr/>
        </p:nvPicPr>
        <p:blipFill>
          <a:blip r:embed="rId2"/>
          <a:stretch>
            <a:fillRect/>
          </a:stretch>
        </p:blipFill>
        <p:spPr>
          <a:xfrm>
            <a:off x="8794221" y="4969630"/>
            <a:ext cx="2623441" cy="1888370"/>
          </a:xfrm>
          <a:prstGeom prst="rect">
            <a:avLst/>
          </a:prstGeom>
        </p:spPr>
      </p:pic>
      <p:pic>
        <p:nvPicPr>
          <p:cNvPr id="6146" name="Picture 2" descr="IOP Ireland | Institute of Physics">
            <a:extLst>
              <a:ext uri="{FF2B5EF4-FFF2-40B4-BE49-F238E27FC236}">
                <a16:creationId xmlns:a16="http://schemas.microsoft.com/office/drawing/2014/main" id="{70474419-F289-4727-9A7E-1916B94D9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6141" y="0"/>
            <a:ext cx="2757636" cy="275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13577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74F04AFA89B5469449F198C5A78D14" ma:contentTypeVersion="15" ma:contentTypeDescription="Create a new document." ma:contentTypeScope="" ma:versionID="65744cafcdf8279b86a37cf9130f7f3c">
  <xsd:schema xmlns:xsd="http://www.w3.org/2001/XMLSchema" xmlns:xs="http://www.w3.org/2001/XMLSchema" xmlns:p="http://schemas.microsoft.com/office/2006/metadata/properties" xmlns:ns3="124f3ae9-de53-441c-8f89-108f3665c873" xmlns:ns4="e4d1875a-7e54-463a-9613-40c843d30aa4" targetNamespace="http://schemas.microsoft.com/office/2006/metadata/properties" ma:root="true" ma:fieldsID="c833717398f6aed3e631258126294211" ns3:_="" ns4:_="">
    <xsd:import namespace="124f3ae9-de53-441c-8f89-108f3665c873"/>
    <xsd:import namespace="e4d1875a-7e54-463a-9613-40c843d30aa4"/>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3:MediaServiceObjectDetectorVersions"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f3ae9-de53-441c-8f89-108f3665c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d1875a-7e54-463a-9613-40c843d30a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24f3ae9-de53-441c-8f89-108f3665c873" xsi:nil="true"/>
  </documentManagement>
</p:properties>
</file>

<file path=customXml/itemProps1.xml><?xml version="1.0" encoding="utf-8"?>
<ds:datastoreItem xmlns:ds="http://schemas.openxmlformats.org/officeDocument/2006/customXml" ds:itemID="{B6F02CCB-DD03-4EE0-936E-57912D288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f3ae9-de53-441c-8f89-108f3665c873"/>
    <ds:schemaRef ds:uri="e4d1875a-7e54-463a-9613-40c843d30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7D87FC-80B1-4424-9BAB-CA34BEE7FB72}">
  <ds:schemaRefs>
    <ds:schemaRef ds:uri="http://schemas.microsoft.com/sharepoint/v3/contenttype/forms"/>
  </ds:schemaRefs>
</ds:datastoreItem>
</file>

<file path=customXml/itemProps3.xml><?xml version="1.0" encoding="utf-8"?>
<ds:datastoreItem xmlns:ds="http://schemas.openxmlformats.org/officeDocument/2006/customXml" ds:itemID="{05A6E9E7-EA52-47AD-A27B-0589CBB71B54}">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124f3ae9-de53-441c-8f89-108f3665c873"/>
    <ds:schemaRef ds:uri="e4d1875a-7e54-463a-9613-40c843d30aa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Gallery</Template>
  <TotalTime>2592</TotalTime>
  <Words>444</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Gallery</vt:lpstr>
      <vt:lpstr>Leaving Certificate Physics </vt:lpstr>
      <vt:lpstr>PowerPoint Presentation</vt:lpstr>
      <vt:lpstr>EXAMINATION SPLIT</vt:lpstr>
      <vt:lpstr>Physics overview </vt:lpstr>
      <vt:lpstr>Experiments</vt:lpstr>
      <vt:lpstr>THE EXAM </vt:lpstr>
      <vt:lpstr>The PROJECT</vt:lpstr>
      <vt:lpstr>Physics in Everyday Life </vt:lpstr>
      <vt:lpstr>Physics  TRIPS</vt:lpstr>
      <vt:lpstr>PowerPoint Presentation</vt:lpstr>
      <vt:lpstr>Food for Thought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 Biology</dc:title>
  <dc:creator>Peter Morrissey</dc:creator>
  <cp:lastModifiedBy>Michael Butler</cp:lastModifiedBy>
  <cp:revision>28</cp:revision>
  <dcterms:created xsi:type="dcterms:W3CDTF">2025-01-13T15:35:32Z</dcterms:created>
  <dcterms:modified xsi:type="dcterms:W3CDTF">2025-01-15T11:37:17Z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0x010100CA74F04AFA89B5469449F198C5A78D14</vt:lpwstr>
  </property>
</Properties>
</file>