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57" r:id="rId7"/>
    <p:sldId id="259" r:id="rId8"/>
    <p:sldId id="266" r:id="rId9"/>
    <p:sldId id="260" r:id="rId10"/>
    <p:sldId id="261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2A5CF-4E49-A6FC-9DCD-1C271FB8030C}" v="85" dt="2025-01-15T09:31:54.831"/>
    <p1510:client id="{8F054440-CB6B-6045-8B1D-B0D06B021A28}" v="19" dt="2025-01-14T20:30:11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tailbesschool.sharepoint.com/sites/ArtVisualStudies?spStartSource=spappba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7AFED7-7C30-40E8-9BD6-3E024BA9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33" y="289504"/>
            <a:ext cx="7454899" cy="4130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B2CC1-CE52-4FA3-8E92-E378675EE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Senior Cycle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Art &amp; Visual Studies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0228AE-4E42-4C05-BF62-F629106451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580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ED6A-DA70-4862-8D29-59A438CCA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600" y="999202"/>
            <a:ext cx="10571998" cy="970450"/>
          </a:xfrm>
        </p:spPr>
        <p:txBody>
          <a:bodyPr/>
          <a:lstStyle/>
          <a:p>
            <a:r>
              <a:rPr lang="en-US"/>
              <a:t>Art is examined in three ways:</a:t>
            </a:r>
            <a:br>
              <a:rPr lang="en-US"/>
            </a:b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4243-23F3-4066-B1C4-031DF0550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579" y="1251838"/>
            <a:ext cx="10554574" cy="3636511"/>
          </a:xfrm>
        </p:spPr>
        <p:txBody>
          <a:bodyPr/>
          <a:lstStyle/>
          <a:p>
            <a:endParaRPr lang="en-US"/>
          </a:p>
          <a:p>
            <a:r>
              <a:rPr lang="en-US" sz="2800" b="1"/>
              <a:t>Practical Coursework – 50% of marks</a:t>
            </a:r>
          </a:p>
          <a:p>
            <a:r>
              <a:rPr lang="en-US" sz="2800" b="1"/>
              <a:t>Practical Examination – 20% of marks</a:t>
            </a:r>
          </a:p>
          <a:p>
            <a:r>
              <a:rPr lang="en-US" sz="2800" b="1"/>
              <a:t>Written Examination – 30% of marks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EAB9D-0CFE-1747-4A2E-5CB03A6A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00" y="3766342"/>
            <a:ext cx="2247236" cy="2709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3187E3-2ED8-0696-3E04-DAAA72FC1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197" y="3784247"/>
            <a:ext cx="2005737" cy="2673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975EA-205A-8BC7-38CF-6F3ACB81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84247"/>
            <a:ext cx="2005737" cy="268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04936-90E7-D34E-85C5-759679D29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657" y="3784247"/>
            <a:ext cx="2713475" cy="27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592B-3F35-48C3-BA0D-9C1BFC75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Project- 50%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73FE8-A40C-414A-B8A4-506F5BB9C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12" y="1654705"/>
            <a:ext cx="7597154" cy="3171295"/>
          </a:xfrm>
        </p:spPr>
        <p:txBody>
          <a:bodyPr/>
          <a:lstStyle/>
          <a:p>
            <a:r>
              <a:rPr lang="en-US"/>
              <a:t>A brief is distributed in December of 6</a:t>
            </a:r>
            <a:r>
              <a:rPr lang="en-US" baseline="30000"/>
              <a:t>th</a:t>
            </a:r>
            <a:r>
              <a:rPr lang="en-US"/>
              <a:t> year</a:t>
            </a:r>
          </a:p>
          <a:p>
            <a:r>
              <a:rPr lang="en-US"/>
              <a:t>Students work on a practical project for approx. 12 weeks during class time</a:t>
            </a:r>
          </a:p>
          <a:p>
            <a:r>
              <a:rPr lang="en-US"/>
              <a:t>All work is completed in a Visual Journal- workbook</a:t>
            </a:r>
          </a:p>
          <a:p>
            <a:r>
              <a:rPr lang="en-US"/>
              <a:t>Artefact A is created during this time in class and preparation for Artefact B is also completed. </a:t>
            </a:r>
          </a:p>
        </p:txBody>
      </p:sp>
    </p:spTree>
    <p:extLst>
      <p:ext uri="{BB962C8B-B14F-4D97-AF65-F5344CB8AC3E}">
        <p14:creationId xmlns:p14="http://schemas.microsoft.com/office/powerpoint/2010/main" val="3248421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ABF22-30BF-43F3-8C76-A5DA1A06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Exam 20%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74F6F-3C85-4077-99BA-F45B02A87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312" y="2057400"/>
            <a:ext cx="10554574" cy="1921933"/>
          </a:xfrm>
        </p:spPr>
        <p:txBody>
          <a:bodyPr/>
          <a:lstStyle/>
          <a:p>
            <a:r>
              <a:rPr lang="en-US"/>
              <a:t>The practical exam takes place in April of 6</a:t>
            </a:r>
            <a:r>
              <a:rPr lang="en-US" baseline="30000"/>
              <a:t>th</a:t>
            </a:r>
            <a:r>
              <a:rPr lang="en-US"/>
              <a:t> year</a:t>
            </a:r>
          </a:p>
          <a:p>
            <a:r>
              <a:rPr lang="en-US"/>
              <a:t>Students have 5 hours to complete Artefact B – all prep work completed in class beforehand</a:t>
            </a:r>
          </a:p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B5B21-D849-CA91-E362-30DF6A63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54" y="3969564"/>
            <a:ext cx="3218724" cy="2441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D0EBD-3BDD-3B94-F5FA-DD45B482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255" y="3979333"/>
            <a:ext cx="3521558" cy="2416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C9513-D6EA-4AF2-3972-8ADD9D3E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29" y="3996784"/>
            <a:ext cx="3217412" cy="24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3BE3-6F17-CCF7-C3CA-AB3FFADF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tatue of a person&amp;#39;s head&#10;&#10;Description automatically generated">
            <a:extLst>
              <a:ext uri="{FF2B5EF4-FFF2-40B4-BE49-F238E27FC236}">
                <a16:creationId xmlns:a16="http://schemas.microsoft.com/office/drawing/2014/main" id="{BF07B1C8-8F7C-0C69-8FC5-089857D11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71" t="22917" r="12072" b="3009"/>
          <a:stretch/>
        </p:blipFill>
        <p:spPr>
          <a:xfrm rot="5400000">
            <a:off x="-365858" y="1802413"/>
            <a:ext cx="4880647" cy="324286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C5F2F3-453D-234E-4C2B-E7A294CA7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40565" y="1547446"/>
            <a:ext cx="4495800" cy="3574561"/>
          </a:xfrm>
          <a:prstGeom prst="rect">
            <a:avLst/>
          </a:prstGeom>
        </p:spPr>
      </p:pic>
      <p:pic>
        <p:nvPicPr>
          <p:cNvPr id="6" name="Picture 5" descr="A blue and white drawing of an eye&#10;&#10;Description automatically generated">
            <a:extLst>
              <a:ext uri="{FF2B5EF4-FFF2-40B4-BE49-F238E27FC236}">
                <a16:creationId xmlns:a16="http://schemas.microsoft.com/office/drawing/2014/main" id="{DBECBA92-2AA4-3B92-97AD-69CC7FAA4A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63" t="13907" r="10854" b="8658"/>
          <a:stretch/>
        </p:blipFill>
        <p:spPr>
          <a:xfrm>
            <a:off x="3883969" y="247386"/>
            <a:ext cx="4432085" cy="3186251"/>
          </a:xfrm>
          <a:prstGeom prst="rect">
            <a:avLst/>
          </a:prstGeom>
        </p:spPr>
      </p:pic>
      <p:pic>
        <p:nvPicPr>
          <p:cNvPr id="7" name="Picture 6" descr="A sculpture of a lizard on a table&#10;&#10;Description automatically generated">
            <a:extLst>
              <a:ext uri="{FF2B5EF4-FFF2-40B4-BE49-F238E27FC236}">
                <a16:creationId xmlns:a16="http://schemas.microsoft.com/office/drawing/2014/main" id="{D65FC2FB-3735-6EFE-1B2C-61EB49B5B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262" y="3813907"/>
            <a:ext cx="3737708" cy="28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53F6-DBD7-4F21-B870-3DF9169D8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Written Exam 30%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103E2-438E-49FC-ACA8-2F299271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33" y="1514231"/>
            <a:ext cx="5956786" cy="4689231"/>
          </a:xfrm>
        </p:spPr>
        <p:txBody>
          <a:bodyPr/>
          <a:lstStyle/>
          <a:p>
            <a:r>
              <a:rPr lang="en-US"/>
              <a:t>A written exam is completed in June of 6</a:t>
            </a:r>
            <a:r>
              <a:rPr lang="en-US" baseline="30000"/>
              <a:t>th</a:t>
            </a:r>
            <a:r>
              <a:rPr lang="en-US"/>
              <a:t> year</a:t>
            </a:r>
          </a:p>
          <a:p>
            <a:r>
              <a:rPr lang="en-US"/>
              <a:t>This is a 2.5 hour exam that focuses on the 3 areas o study</a:t>
            </a:r>
          </a:p>
          <a:p>
            <a:r>
              <a:rPr lang="en-US"/>
              <a:t>Section A- Today’s World  (short questions)</a:t>
            </a:r>
          </a:p>
          <a:p>
            <a:r>
              <a:rPr lang="en-US"/>
              <a:t>Section B- Europe and the wider world  (One long question)</a:t>
            </a:r>
          </a:p>
          <a:p>
            <a:r>
              <a:rPr lang="en-US"/>
              <a:t>Section C- Ireland and its place in the wider world  (One long question)</a:t>
            </a:r>
          </a:p>
        </p:txBody>
      </p:sp>
    </p:spTree>
    <p:extLst>
      <p:ext uri="{BB962C8B-B14F-4D97-AF65-F5344CB8AC3E}">
        <p14:creationId xmlns:p14="http://schemas.microsoft.com/office/powerpoint/2010/main" val="42007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620A-0DA8-4F47-A4B1-92B3D630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00" y="684255"/>
            <a:ext cx="10571998" cy="970450"/>
          </a:xfrm>
        </p:spPr>
        <p:txBody>
          <a:bodyPr/>
          <a:lstStyle/>
          <a:p>
            <a:r>
              <a:rPr lang="en-US"/>
              <a:t>Who should consider taking on Art at Senior Cycle?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31297-EF05-4C2F-84E8-09F0BC491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12" y="1062354"/>
            <a:ext cx="10554574" cy="3636511"/>
          </a:xfrm>
        </p:spPr>
        <p:txBody>
          <a:bodyPr/>
          <a:lstStyle/>
          <a:p>
            <a:r>
              <a:rPr lang="en-US"/>
              <a:t>Anyone!</a:t>
            </a:r>
          </a:p>
          <a:p>
            <a:r>
              <a:rPr lang="en-US"/>
              <a:t>You do not need to have done Art for Junior Cycle- once you have an interest and are willing to learn Art is a fantastic subject!</a:t>
            </a:r>
          </a:p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3F781-F4F4-4F32-AED3-37D5CD84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1" b="36173"/>
          <a:stretch/>
        </p:blipFill>
        <p:spPr>
          <a:xfrm>
            <a:off x="1359673" y="3309143"/>
            <a:ext cx="3165231" cy="3149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B2C2CF-A4A3-4BCC-AB82-98B7C8CAC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77" b="34938"/>
          <a:stretch/>
        </p:blipFill>
        <p:spPr>
          <a:xfrm>
            <a:off x="4770560" y="3232155"/>
            <a:ext cx="2852615" cy="3404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E7C172-34AA-46AA-95B6-9BFC62A57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77" b="35186"/>
          <a:stretch/>
        </p:blipFill>
        <p:spPr>
          <a:xfrm>
            <a:off x="8114487" y="3189287"/>
            <a:ext cx="2852616" cy="33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D135-D05A-4480-9AAB-4E90AE5F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we do in class?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1E208-0E60-44C6-AF15-F4CE986DE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45" y="1978977"/>
            <a:ext cx="10554574" cy="290004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 divide our classes into Practical classes and Art History (Visual Studies) classes.</a:t>
            </a:r>
          </a:p>
          <a:p>
            <a:pPr marL="0" indent="0">
              <a:buNone/>
            </a:pPr>
            <a:r>
              <a:rPr lang="en-US"/>
              <a:t>In practical classes we learn to draw, </a:t>
            </a:r>
            <a:r>
              <a:rPr lang="en-US" err="1"/>
              <a:t>analyse</a:t>
            </a:r>
            <a:r>
              <a:rPr lang="en-US"/>
              <a:t> themes and explore different crafts.</a:t>
            </a:r>
          </a:p>
          <a:p>
            <a:pPr marL="0" indent="0">
              <a:buNone/>
            </a:pPr>
            <a:r>
              <a:rPr lang="en-US"/>
              <a:t>Crafts include- Lino printing, Etching, Batik, Painting, Clay sculpture, Needle Felting, Plaster Casting and more.</a:t>
            </a:r>
          </a:p>
          <a:p>
            <a:pPr marL="0" indent="0">
              <a:buNone/>
            </a:pPr>
            <a:r>
              <a:rPr lang="en-US"/>
              <a:t>Art is a busy and sometimes messy subject!</a:t>
            </a:r>
          </a:p>
          <a:p>
            <a:pPr marL="0" indent="0">
              <a:buNone/>
            </a:pPr>
            <a:r>
              <a:rPr lang="en-US"/>
              <a:t>But always CREATIVE!</a:t>
            </a:r>
          </a:p>
          <a:p>
            <a:pPr marL="0" indent="0">
              <a:buNone/>
            </a:pPr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2689B-BD32-4A2B-8F76-C981E9B62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1" b="35803"/>
          <a:stretch/>
        </p:blipFill>
        <p:spPr>
          <a:xfrm>
            <a:off x="9072531" y="3249068"/>
            <a:ext cx="2671366" cy="2679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3594DA-48C7-487E-B040-97221C5F9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94" b="35802"/>
          <a:stretch/>
        </p:blipFill>
        <p:spPr>
          <a:xfrm>
            <a:off x="6505730" y="3810407"/>
            <a:ext cx="2823966" cy="2802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D30E8-30F5-4E85-948D-2420ACE1C8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25" b="36173"/>
          <a:stretch/>
        </p:blipFill>
        <p:spPr>
          <a:xfrm>
            <a:off x="707237" y="4366447"/>
            <a:ext cx="2510667" cy="2491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4B759-5F24-4376-9AB6-A118783CB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31" b="36667"/>
          <a:stretch/>
        </p:blipFill>
        <p:spPr>
          <a:xfrm>
            <a:off x="3217904" y="3926424"/>
            <a:ext cx="2590150" cy="25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99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B8A9A-C7D2-4CE3-ABB9-161BA737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Studies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0EE93-636C-4C83-9D62-C1E392F57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78" y="2222287"/>
            <a:ext cx="5920755" cy="4373246"/>
          </a:xfrm>
        </p:spPr>
        <p:txBody>
          <a:bodyPr/>
          <a:lstStyle/>
          <a:p>
            <a:r>
              <a:rPr lang="en-US"/>
              <a:t>Art History might seem daunting but we only study a taster over 5</a:t>
            </a:r>
            <a:r>
              <a:rPr lang="en-US" baseline="30000"/>
              <a:t>th</a:t>
            </a:r>
            <a:r>
              <a:rPr lang="en-US"/>
              <a:t> year and 6</a:t>
            </a:r>
            <a:r>
              <a:rPr lang="en-US" baseline="30000"/>
              <a:t>th</a:t>
            </a:r>
            <a:r>
              <a:rPr lang="en-US"/>
              <a:t> year.</a:t>
            </a:r>
          </a:p>
          <a:p>
            <a:r>
              <a:rPr lang="en-US"/>
              <a:t>We </a:t>
            </a:r>
            <a:r>
              <a:rPr lang="en-US" err="1"/>
              <a:t>specialise</a:t>
            </a:r>
            <a:r>
              <a:rPr lang="en-US"/>
              <a:t> in a European and Irish period of art, while also looking at art in Ireland today.</a:t>
            </a:r>
          </a:p>
          <a:p>
            <a:r>
              <a:rPr lang="en-US"/>
              <a:t>We also go to Dublin each year to visit The National Gallery of Ireland or The Irish Museum of Modern Art.</a:t>
            </a:r>
          </a:p>
          <a:p>
            <a:r>
              <a:rPr lang="en-US"/>
              <a:t>We do not use a textbook- all notes are available on </a:t>
            </a:r>
            <a:r>
              <a:rPr lang="en-US" err="1"/>
              <a:t>Sharepoint</a:t>
            </a:r>
            <a:r>
              <a:rPr lang="en-IE"/>
              <a:t>- here we use </a:t>
            </a:r>
            <a:r>
              <a:rPr lang="en-IE" err="1"/>
              <a:t>powerpoints</a:t>
            </a:r>
            <a:r>
              <a:rPr lang="en-IE"/>
              <a:t> for each topic with some homework questions.</a:t>
            </a:r>
          </a:p>
          <a:p>
            <a:r>
              <a:rPr lang="en-US">
                <a:hlinkClick r:id="rId2"/>
              </a:rPr>
              <a:t>https://stailbesschool.sharepoint.com/sites/ArtVisualStudies?spStartSource=spappbar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489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7EE192AF10B438C735A4364ACA00A" ma:contentTypeVersion="18" ma:contentTypeDescription="Create a new document." ma:contentTypeScope="" ma:versionID="bd18bba7c35f2fd8e6e8d528e77881e4">
  <xsd:schema xmlns:xsd="http://www.w3.org/2001/XMLSchema" xmlns:xs="http://www.w3.org/2001/XMLSchema" xmlns:p="http://schemas.microsoft.com/office/2006/metadata/properties" xmlns:ns3="e032ae29-fc85-487f-a9dc-a978520f2e1d" xmlns:ns4="814a7c25-a72a-4e3a-990a-504940323173" targetNamespace="http://schemas.microsoft.com/office/2006/metadata/properties" ma:root="true" ma:fieldsID="0637f4e2b43deb8c0f8f1dd5c7393925" ns3:_="" ns4:_="">
    <xsd:import namespace="e032ae29-fc85-487f-a9dc-a978520f2e1d"/>
    <xsd:import namespace="814a7c25-a72a-4e3a-990a-5049403231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2ae29-fc85-487f-a9dc-a978520f2e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a7c25-a72a-4e3a-990a-5049403231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4a7c25-a72a-4e3a-990a-50494032317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8861FD-8982-464E-9546-D2D86B02A1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32ae29-fc85-487f-a9dc-a978520f2e1d"/>
    <ds:schemaRef ds:uri="814a7c25-a72a-4e3a-990a-5049403231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FDD343-01CD-437B-9541-F27B38137AE1}">
  <ds:schemaRefs>
    <ds:schemaRef ds:uri="http://www.w3.org/XML/1998/namespace"/>
    <ds:schemaRef ds:uri="http://purl.org/dc/dcmitype/"/>
    <ds:schemaRef ds:uri="e032ae29-fc85-487f-a9dc-a978520f2e1d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14a7c25-a72a-4e3a-990a-504940323173"/>
  </ds:schemaRefs>
</ds:datastoreItem>
</file>

<file path=customXml/itemProps3.xml><?xml version="1.0" encoding="utf-8"?>
<ds:datastoreItem xmlns:ds="http://schemas.openxmlformats.org/officeDocument/2006/customXml" ds:itemID="{C21D5D5A-0187-4C2E-A71F-E6DB75CC87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</TotalTime>
  <Words>397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Century Gothic</vt:lpstr>
      <vt:lpstr>Wingdings 2</vt:lpstr>
      <vt:lpstr>Quotable</vt:lpstr>
      <vt:lpstr>Senior Cycle  Art &amp; Visual Studies</vt:lpstr>
      <vt:lpstr>Art is examined in three ways: </vt:lpstr>
      <vt:lpstr>Practical Project- 50%</vt:lpstr>
      <vt:lpstr>Practical Exam 20%</vt:lpstr>
      <vt:lpstr>PowerPoint Presentation</vt:lpstr>
      <vt:lpstr>Written Exam 30%</vt:lpstr>
      <vt:lpstr>Who should consider taking on Art at Senior Cycle?</vt:lpstr>
      <vt:lpstr>What do we do in class?</vt:lpstr>
      <vt:lpstr>Visual Studies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Cycle  Art &amp; Visual Studies</dc:title>
  <dc:creator>Marie McMahon</dc:creator>
  <cp:lastModifiedBy>Ruaidhri Devitt</cp:lastModifiedBy>
  <cp:revision>3</cp:revision>
  <dcterms:created xsi:type="dcterms:W3CDTF">2025-01-14T13:15:33Z</dcterms:created>
  <dcterms:modified xsi:type="dcterms:W3CDTF">2025-01-21T12:59:10Z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0x01010047D7EE192AF10B438C735A4364ACA00A</vt:lpwstr>
  </property>
</Properties>
</file>