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sldIdLst>
    <p:sldId id="256" r:id="rId5"/>
    <p:sldId id="257" r:id="rId6"/>
    <p:sldId id="296" r:id="rId7"/>
    <p:sldId id="258" r:id="rId8"/>
    <p:sldId id="290" r:id="rId9"/>
    <p:sldId id="292" r:id="rId10"/>
    <p:sldId id="293" r:id="rId11"/>
    <p:sldId id="294" r:id="rId12"/>
    <p:sldId id="295" r:id="rId13"/>
    <p:sldId id="284" r:id="rId14"/>
    <p:sldId id="288" r:id="rId15"/>
    <p:sldId id="259" r:id="rId16"/>
    <p:sldId id="260" r:id="rId17"/>
    <p:sldId id="302" r:id="rId18"/>
    <p:sldId id="304" r:id="rId19"/>
    <p:sldId id="305" r:id="rId20"/>
    <p:sldId id="306" r:id="rId21"/>
    <p:sldId id="307" r:id="rId22"/>
    <p:sldId id="303" r:id="rId23"/>
    <p:sldId id="298" r:id="rId24"/>
    <p:sldId id="297" r:id="rId25"/>
    <p:sldId id="300" r:id="rId26"/>
    <p:sldId id="301"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6" d="100"/>
          <a:sy n="76"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2D7D5C-346D-4577-8EE3-F869C7FB2CE7}" type="datetimeFigureOut">
              <a:rPr lang="en-IE" smtClean="0"/>
              <a:t>21/01/2025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A6BFCC5-E240-4145-9BA5-0D536368CCB3}"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12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D7D5C-346D-4577-8EE3-F869C7FB2CE7}" type="datetimeFigureOut">
              <a:rPr lang="en-IE" smtClean="0"/>
              <a:t>21/01/2025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252153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D7D5C-346D-4577-8EE3-F869C7FB2CE7}" type="datetimeFigureOut">
              <a:rPr lang="en-IE" smtClean="0"/>
              <a:t>21/01/2025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304003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D7D5C-346D-4577-8EE3-F869C7FB2CE7}" type="datetimeFigureOut">
              <a:rPr lang="en-IE" smtClean="0"/>
              <a:t>21/01/2025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46736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2D7D5C-346D-4577-8EE3-F869C7FB2CE7}" type="datetimeFigureOut">
              <a:rPr lang="en-IE" smtClean="0"/>
              <a:t>21/01/2025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A6BFCC5-E240-4145-9BA5-0D536368CCB3}"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0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2D7D5C-346D-4577-8EE3-F869C7FB2CE7}" type="datetimeFigureOut">
              <a:rPr lang="en-IE" smtClean="0"/>
              <a:t>21/01/2025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421419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2D7D5C-346D-4577-8EE3-F869C7FB2CE7}" type="datetimeFigureOut">
              <a:rPr lang="en-IE" smtClean="0"/>
              <a:t>21/01/2025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88265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2D7D5C-346D-4577-8EE3-F869C7FB2CE7}" type="datetimeFigureOut">
              <a:rPr lang="en-IE" smtClean="0"/>
              <a:t>21/01/2025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231564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2D7D5C-346D-4577-8EE3-F869C7FB2CE7}" type="datetimeFigureOut">
              <a:rPr lang="en-IE" smtClean="0"/>
              <a:t>21/01/2025</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a:p>
        </p:txBody>
      </p:sp>
      <p:sp>
        <p:nvSpPr>
          <p:cNvPr id="9" name="Slide Number Placeholder 8"/>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202721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62D7D5C-346D-4577-8EE3-F869C7FB2CE7}" type="datetimeFigureOut">
              <a:rPr lang="en-IE" smtClean="0"/>
              <a:t>21/01/2025</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6BFCC5-E240-4145-9BA5-0D536368CCB3}" type="slidenum">
              <a:rPr lang="en-IE" smtClean="0"/>
              <a:t>‹#›</a:t>
            </a:fld>
            <a:endParaRPr lang="en-IE"/>
          </a:p>
        </p:txBody>
      </p:sp>
    </p:spTree>
    <p:extLst>
      <p:ext uri="{BB962C8B-B14F-4D97-AF65-F5344CB8AC3E}">
        <p14:creationId xmlns:p14="http://schemas.microsoft.com/office/powerpoint/2010/main" val="391469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2D7D5C-346D-4577-8EE3-F869C7FB2CE7}" type="datetimeFigureOut">
              <a:rPr lang="en-IE" smtClean="0"/>
              <a:t>21/01/2025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381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62D7D5C-346D-4577-8EE3-F869C7FB2CE7}" type="datetimeFigureOut">
              <a:rPr lang="en-IE" smtClean="0"/>
              <a:t>21/01/2025</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6BFCC5-E240-4145-9BA5-0D536368CCB3}"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4586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dirty="0"/>
              <a:t>Transition Year </a:t>
            </a:r>
            <a:br>
              <a:rPr lang="en-IE" dirty="0"/>
            </a:br>
            <a:r>
              <a:rPr lang="en-IE" dirty="0"/>
              <a:t>at St. </a:t>
            </a:r>
            <a:r>
              <a:rPr lang="en-IE" dirty="0" err="1"/>
              <a:t>Ailbe’s</a:t>
            </a:r>
            <a:r>
              <a:rPr lang="en-IE" dirty="0"/>
              <a:t>  </a:t>
            </a:r>
          </a:p>
        </p:txBody>
      </p:sp>
      <p:sp>
        <p:nvSpPr>
          <p:cNvPr id="3" name="Subtitle 2"/>
          <p:cNvSpPr>
            <a:spLocks noGrp="1"/>
          </p:cNvSpPr>
          <p:nvPr>
            <p:ph type="subTitle" idx="1"/>
          </p:nvPr>
        </p:nvSpPr>
        <p:spPr/>
        <p: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pic>
        <p:nvPicPr>
          <p:cNvPr id="5" name="Picture 4">
            <a:extLst>
              <a:ext uri="{FF2B5EF4-FFF2-40B4-BE49-F238E27FC236}">
                <a16:creationId xmlns:a16="http://schemas.microsoft.com/office/drawing/2014/main" id="{07E6CD93-ADE1-43E9-B616-746772095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646" y="1697523"/>
            <a:ext cx="2637204" cy="3329597"/>
          </a:xfrm>
          <a:prstGeom prst="rect">
            <a:avLst/>
          </a:prstGeom>
        </p:spPr>
      </p:pic>
    </p:spTree>
    <p:extLst>
      <p:ext uri="{BB962C8B-B14F-4D97-AF65-F5344CB8AC3E}">
        <p14:creationId xmlns:p14="http://schemas.microsoft.com/office/powerpoint/2010/main" val="87959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42D7-7DBC-421D-8148-DA03CA9B6DBA}"/>
              </a:ext>
            </a:extLst>
          </p:cNvPr>
          <p:cNvSpPr>
            <a:spLocks noGrp="1"/>
          </p:cNvSpPr>
          <p:nvPr>
            <p:ph type="title"/>
          </p:nvPr>
        </p:nvSpPr>
        <p:spPr/>
        <p:txBody>
          <a:bodyPr/>
          <a:lstStyle/>
          <a:p>
            <a:r>
              <a:rPr lang="en-GB" dirty="0"/>
              <a:t>A look at an example of a TY timetable</a:t>
            </a:r>
            <a:endParaRPr lang="en-IE" dirty="0"/>
          </a:p>
        </p:txBody>
      </p:sp>
      <p:sp>
        <p:nvSpPr>
          <p:cNvPr id="4" name="Text Placeholder 3">
            <a:extLst>
              <a:ext uri="{FF2B5EF4-FFF2-40B4-BE49-F238E27FC236}">
                <a16:creationId xmlns:a16="http://schemas.microsoft.com/office/drawing/2014/main" id="{B231AEF1-1415-4486-8869-41F6C13AF3FF}"/>
              </a:ext>
            </a:extLst>
          </p:cNvPr>
          <p:cNvSpPr>
            <a:spLocks noGrp="1"/>
          </p:cNvSpPr>
          <p:nvPr>
            <p:ph type="body" sz="half" idx="2"/>
          </p:nvPr>
        </p:nvSpPr>
        <p:spPr/>
        <p:txBody>
          <a:bodyPr/>
          <a:lstStyle/>
          <a:p>
            <a:endParaRPr lang="en-IE"/>
          </a:p>
        </p:txBody>
      </p:sp>
      <p:pic>
        <p:nvPicPr>
          <p:cNvPr id="1026" name="Picture 2" descr="https://attachments.office.net/owa/claire%40ailbes.com/service.svc/s/GetAttachmentThumbnail?id=AAMkADYwZjA0ZmZkLWViOGQtNGVmOS05NDIzLWM5NmUxZjQ2NzhjZQBGAAAAAABLzSpig191S7koS9QqcXQPBwAaAT7%2ForeYTaKZYSBFkw%2FAAAAAAAENAAAaAT7%2ForeYTaKZYSBFkw%2FAAAmptGIqAAABEgAQAGV6cxUmsI1KqcvHRPE6u%2Fc%3D&amp;thumbnailType=2&amp;token=eyJhbGciOiJSUzI1NiIsImtpZCI6IkU1RDJGMEY4REE5M0I2NzA5QzQzQTlFOEE2MTQzQzAzRDYyRjlBODAiLCJ0eXAiOiJKV1QiLCJ4NXQiOiI1ZEx3LU5xVHRuQ2NRNm5vcGhROEE5WXZtb0EifQ.eyJvcmlnaW4iOiJodHRwczovL291dGxvb2sub2ZmaWNlLmNvbSIsInVjIjoiNGVjNDE1MTg3YWE0NDVmNTg5MmQzZGUwY2MyMzhjZWEiLCJzaWduaW5fc3RhdGUiOiJbXCJrbXNpXCJdIiwidmVyIjoiRXhjaGFuZ2UuQ2FsbGJhY2suVjEiLCJhcHBjdHhzZW5kZXIiOiJPd2FEb3dubG9hZEA0OWMxMDhiNy0yZjc3LTQ1MWEtOGU5Yy01MWI5NmY2M2M3NDYiLCJpc3NyaW5nIjoiU0lQIiwiYXBwY3R4Ijoie1wibXNleGNocHJvdFwiOlwib3dhXCIsXCJwdWlkXCI6XCIxMTUzOTA2NjYwNjcyNDYwODkyXCIsXCJzY29wZVwiOlwiT3dhRG93bmxvYWRcIixcIm9pZFwiOlwiZWFjMzFlZTgtMDA4Zi00MzQ4LThiNmQtMTVmZDRmMDMzMmYzXCIsXCJwcmltYXJ5c2lkXCI6XCJTLTEtNS0yMS00MDA2NzM0MDc5LTM2MDc3NjE5Ni05MjYxODQ5NC0yMDcwMDM3MlwifSIsIm5iZiI6MTcwNTk1NzA5NywiZXhwIjoxNzA1OTU3Njk3LCJpc3MiOiIwMDAwMDAwMi0wMDAwLTBmZjEtY2UwMC0wMDAwMDAwMDAwMDBANDljMTA4YjctMmY3Ny00NTFhLThlOWMtNTFiOTZmNjNjNzQ2IiwiYXVkIjoiMDAwMDAwMDItMDAwMC0wZmYxLWNlMDAtMDAwMDAwMDAwMDAwL2F0dGFjaG1lbnRzLm9mZmljZS5uZXRANDljMTA4YjctMmY3Ny00NTFhLThlOWMtNTFiOTZmNjNjNzQ2IiwiaGFwcCI6Im93YSJ9.NbjpMW6P42YV_OJYBkgJDw8IAEP0ivs8gK_Ic6UZKu0jOlICJo3rVGGbxRhv3WueQpmmYUmHp1TG62oBSK40N5kwkHJ3xFRO-6V20WsCl5ITCT24DY-wugzeGndL26URHRCCFn8T888PJc838KSFJK9xFr-oyKnsCgX3RPkEEbWCeRNql_KU-LmjtcGVOaWsEjAFby6Toj8_ipJGZSJEu6R6ppkmiYWJzTaF983K1jP1NcXp-nVijuj_UeEwonlyKPg2b0QqD9d20ZJel4LrLPLt4aoaqMAGhb4geApGKTeYlCUFkKk8FzXf-MKTKh-43bIprTHjVxzG-gK5Ih_btw&amp;X-OWA-CANARY=BbrXluSX8E6mXzeKS2UvkfDkz-KMG9wYuRbfjGE-5JGx2JiFiOdbtZjqdZXwcdn5TWqXf4ZYi5Q.&amp;owa=outlook.office.com&amp;scriptVer=20240112004.09&amp;clientId=B9E2701B42A34F47AFC996152C64EECC&amp;animation=true">
            <a:extLst>
              <a:ext uri="{FF2B5EF4-FFF2-40B4-BE49-F238E27FC236}">
                <a16:creationId xmlns:a16="http://schemas.microsoft.com/office/drawing/2014/main" id="{6D77908F-88F2-4909-A1F8-3E6475F4A9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2757" y="64831"/>
            <a:ext cx="4561918" cy="484689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6">
            <a:extLst>
              <a:ext uri="{FF2B5EF4-FFF2-40B4-BE49-F238E27FC236}">
                <a16:creationId xmlns:a16="http://schemas.microsoft.com/office/drawing/2014/main" id="{5247BD57-BC58-4601-AC3E-F50171711B3C}"/>
              </a:ext>
            </a:extLst>
          </p:cNvPr>
          <p:cNvSpPr>
            <a:spLocks noGrp="1"/>
          </p:cNvSpPr>
          <p:nvPr>
            <p:ph type="pic" idx="1"/>
          </p:nvPr>
        </p:nvSpPr>
        <p:spPr>
          <a:xfrm flipV="1">
            <a:off x="280086" y="-1195969"/>
            <a:ext cx="11969818" cy="45719"/>
          </a:xfrm>
        </p:spPr>
      </p:sp>
    </p:spTree>
    <p:extLst>
      <p:ext uri="{BB962C8B-B14F-4D97-AF65-F5344CB8AC3E}">
        <p14:creationId xmlns:p14="http://schemas.microsoft.com/office/powerpoint/2010/main" val="44490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9F3F-F42F-44A2-BC3C-BECAD7A46E65}"/>
              </a:ext>
            </a:extLst>
          </p:cNvPr>
          <p:cNvSpPr>
            <a:spLocks noGrp="1"/>
          </p:cNvSpPr>
          <p:nvPr>
            <p:ph type="title"/>
          </p:nvPr>
        </p:nvSpPr>
        <p:spPr/>
        <p:txBody>
          <a:bodyPr/>
          <a:lstStyle/>
          <a:p>
            <a:r>
              <a:rPr lang="en-GB" dirty="0"/>
              <a:t>Cost         </a:t>
            </a:r>
            <a:endParaRPr lang="en-IE" dirty="0"/>
          </a:p>
        </p:txBody>
      </p:sp>
      <p:sp>
        <p:nvSpPr>
          <p:cNvPr id="3" name="Content Placeholder 2">
            <a:extLst>
              <a:ext uri="{FF2B5EF4-FFF2-40B4-BE49-F238E27FC236}">
                <a16:creationId xmlns:a16="http://schemas.microsoft.com/office/drawing/2014/main" id="{7A27D34D-2920-44BB-AECF-3A64C57A486E}"/>
              </a:ext>
            </a:extLst>
          </p:cNvPr>
          <p:cNvSpPr>
            <a:spLocks noGrp="1"/>
          </p:cNvSpPr>
          <p:nvPr>
            <p:ph idx="1"/>
          </p:nvPr>
        </p:nvSpPr>
        <p:spPr>
          <a:xfrm>
            <a:off x="1097280" y="1845734"/>
            <a:ext cx="10058400" cy="4023360"/>
          </a:xfrm>
        </p:spPr>
        <p:txBody>
          <a:bodyPr/>
          <a:lstStyle/>
          <a:p>
            <a:pPr>
              <a:buFont typeface="Wingdings" panose="05000000000000000000" pitchFamily="2" charset="2"/>
              <a:buChar char="v"/>
            </a:pPr>
            <a:r>
              <a:rPr lang="en-GB" dirty="0"/>
              <a:t>The fee for TY is the same as other academic years, €150.</a:t>
            </a:r>
          </a:p>
          <a:p>
            <a:pPr>
              <a:buFont typeface="Wingdings" panose="05000000000000000000" pitchFamily="2" charset="2"/>
              <a:buChar char="v"/>
            </a:pPr>
            <a:r>
              <a:rPr lang="en-GB" dirty="0"/>
              <a:t>Although students will not have textbooks in all subjects, this cost covers photocopying, class materials and heavily subsidised activities and workshops</a:t>
            </a:r>
          </a:p>
          <a:p>
            <a:pPr>
              <a:buFont typeface="Wingdings" panose="05000000000000000000" pitchFamily="2" charset="2"/>
              <a:buChar char="v"/>
            </a:pPr>
            <a:endParaRPr lang="en-GB" dirty="0"/>
          </a:p>
          <a:p>
            <a:pPr>
              <a:buFont typeface="Wingdings" panose="05000000000000000000" pitchFamily="2" charset="2"/>
              <a:buChar char="v"/>
            </a:pPr>
            <a:r>
              <a:rPr lang="en-GB" dirty="0"/>
              <a:t>Other costs include activities and optional extras like the school tour at Easter, driving lessons, ice skating trip to Limerick and </a:t>
            </a:r>
            <a:r>
              <a:rPr lang="en-GB" dirty="0" err="1"/>
              <a:t>Ballyhass</a:t>
            </a:r>
            <a:r>
              <a:rPr lang="en-GB" dirty="0"/>
              <a:t> Outdoor Activity Centre</a:t>
            </a:r>
          </a:p>
          <a:p>
            <a:pPr>
              <a:buFont typeface="Wingdings" panose="05000000000000000000" pitchFamily="2" charset="2"/>
              <a:buChar char="v"/>
            </a:pPr>
            <a:r>
              <a:rPr lang="en-GB" dirty="0"/>
              <a:t>Some activities incur a fee for day trips. This includes the entrance fee and the bus. </a:t>
            </a:r>
          </a:p>
          <a:p>
            <a:pPr>
              <a:buFont typeface="Wingdings" panose="05000000000000000000" pitchFamily="2" charset="2"/>
              <a:buChar char="v"/>
            </a:pPr>
            <a:r>
              <a:rPr lang="en-GB" dirty="0"/>
              <a:t>A number of workshops are free and other trips are subsidised</a:t>
            </a:r>
          </a:p>
        </p:txBody>
      </p:sp>
      <p:pic>
        <p:nvPicPr>
          <p:cNvPr id="5" name="Picture 4">
            <a:extLst>
              <a:ext uri="{FF2B5EF4-FFF2-40B4-BE49-F238E27FC236}">
                <a16:creationId xmlns:a16="http://schemas.microsoft.com/office/drawing/2014/main" id="{D3310CA2-7E0B-43BF-AAD1-11582B18F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0291" y="869814"/>
            <a:ext cx="1013253" cy="867546"/>
          </a:xfrm>
          <a:prstGeom prst="rect">
            <a:avLst/>
          </a:prstGeom>
        </p:spPr>
      </p:pic>
    </p:spTree>
    <p:extLst>
      <p:ext uri="{BB962C8B-B14F-4D97-AF65-F5344CB8AC3E}">
        <p14:creationId xmlns:p14="http://schemas.microsoft.com/office/powerpoint/2010/main" val="401457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Benefits of doing TY</a:t>
            </a:r>
          </a:p>
        </p:txBody>
      </p:sp>
      <p:sp>
        <p:nvSpPr>
          <p:cNvPr id="3" name="Content Placeholder 2"/>
          <p:cNvSpPr>
            <a:spLocks noGrp="1"/>
          </p:cNvSpPr>
          <p:nvPr>
            <p:ph idx="1"/>
          </p:nvPr>
        </p:nvSpPr>
        <p:spPr/>
        <p:txBody>
          <a:bodyPr>
            <a:normAutofit fontScale="92500" lnSpcReduction="20000"/>
          </a:bodyPr>
          <a:lstStyle/>
          <a:p>
            <a:r>
              <a:rPr lang="en-IE" dirty="0"/>
              <a:t>It may sound like a cliché but you get out of TY what you put in. That is to say that the more activities you get involved in and the greater the effort you make, it will be an enriching year and highly beneficial.</a:t>
            </a:r>
          </a:p>
          <a:p>
            <a:endParaRPr lang="en-IE" dirty="0"/>
          </a:p>
          <a:p>
            <a:r>
              <a:rPr lang="en-IE" dirty="0"/>
              <a:t>Students learn to work independently and also as part of a group</a:t>
            </a:r>
          </a:p>
          <a:p>
            <a:r>
              <a:rPr lang="en-IE" dirty="0"/>
              <a:t>They become more confident and generally their communication skills will improve through work experience, involvement in the school musical and engaging with the various guest speakers.</a:t>
            </a:r>
          </a:p>
          <a:p>
            <a:r>
              <a:rPr lang="en-IE" dirty="0"/>
              <a:t>It is an extra year to mature</a:t>
            </a:r>
          </a:p>
          <a:p>
            <a:r>
              <a:rPr lang="en-IE" dirty="0"/>
              <a:t>A lot of the courses and workshops we do are certified or at least student participation is recognised</a:t>
            </a:r>
          </a:p>
          <a:p>
            <a:r>
              <a:rPr lang="en-IE" dirty="0"/>
              <a:t>Students gain an insight into the world of work. This may also influence their subject choices going forward into Fifth Year</a:t>
            </a:r>
          </a:p>
          <a:p>
            <a:r>
              <a:rPr lang="en-IE" dirty="0"/>
              <a:t>Students who approach the year with an open mind and positive attitude will benefit most</a:t>
            </a:r>
          </a:p>
        </p:txBody>
      </p:sp>
    </p:spTree>
    <p:extLst>
      <p:ext uri="{BB962C8B-B14F-4D97-AF65-F5344CB8AC3E}">
        <p14:creationId xmlns:p14="http://schemas.microsoft.com/office/powerpoint/2010/main" val="247285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q"/>
            </a:pPr>
            <a:r>
              <a:rPr lang="en-GB" dirty="0"/>
              <a:t>I</a:t>
            </a:r>
            <a:r>
              <a:rPr lang="en-IE" dirty="0"/>
              <a:t> have included a number of photos of some of the activities that we have done so far this year.</a:t>
            </a:r>
          </a:p>
          <a:p>
            <a:endParaRPr lang="en-IE" dirty="0"/>
          </a:p>
          <a:p>
            <a:pPr>
              <a:buFont typeface="Wingdings" panose="05000000000000000000" pitchFamily="2" charset="2"/>
              <a:buChar char="q"/>
            </a:pPr>
            <a:r>
              <a:rPr lang="en-IE" dirty="0"/>
              <a:t>We are very proud of their achievements and level of commitment and we are just half way through the year</a:t>
            </a:r>
          </a:p>
          <a:p>
            <a:pPr>
              <a:buFont typeface="Wingdings" panose="05000000000000000000" pitchFamily="2" charset="2"/>
              <a:buChar char="q"/>
            </a:pPr>
            <a:r>
              <a:rPr lang="en-IE" dirty="0"/>
              <a:t>We still have lots more to pack in </a:t>
            </a:r>
          </a:p>
          <a:p>
            <a:endParaRPr lang="en-IE" dirty="0"/>
          </a:p>
          <a:p>
            <a:pPr>
              <a:buFont typeface="Wingdings" panose="05000000000000000000" pitchFamily="2" charset="2"/>
              <a:buChar char="q"/>
            </a:pPr>
            <a:r>
              <a:rPr lang="en-IE" dirty="0"/>
              <a:t>Thank you for your time and I wish you every success in your future studies here at St. </a:t>
            </a:r>
            <a:r>
              <a:rPr lang="en-IE" dirty="0" err="1"/>
              <a:t>Ailbe’s</a:t>
            </a:r>
            <a:endParaRPr lang="en-IE" dirty="0"/>
          </a:p>
          <a:p>
            <a:pPr>
              <a:buFont typeface="Wingdings" panose="05000000000000000000" pitchFamily="2" charset="2"/>
              <a:buChar char="q"/>
            </a:pPr>
            <a:r>
              <a:rPr lang="en-GB" dirty="0"/>
              <a:t>I</a:t>
            </a:r>
            <a:r>
              <a:rPr lang="en-IE" dirty="0"/>
              <a:t>f you have any further questions, please do not hesitate to contact me </a:t>
            </a:r>
            <a:r>
              <a:rPr lang="en-IE" dirty="0">
                <a:highlight>
                  <a:srgbClr val="FFFF00"/>
                </a:highlight>
              </a:rPr>
              <a:t>claire@ailbes.com</a:t>
            </a:r>
          </a:p>
        </p:txBody>
      </p:sp>
    </p:spTree>
    <p:extLst>
      <p:ext uri="{BB962C8B-B14F-4D97-AF65-F5344CB8AC3E}">
        <p14:creationId xmlns:p14="http://schemas.microsoft.com/office/powerpoint/2010/main" val="238982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7509F7-0006-4D8D-80CC-E767AAB04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69900"/>
            <a:ext cx="10515600" cy="5918200"/>
          </a:xfrm>
          <a:prstGeom prst="rect">
            <a:avLst/>
          </a:prstGeom>
        </p:spPr>
      </p:pic>
    </p:spTree>
    <p:extLst>
      <p:ext uri="{BB962C8B-B14F-4D97-AF65-F5344CB8AC3E}">
        <p14:creationId xmlns:p14="http://schemas.microsoft.com/office/powerpoint/2010/main" val="373572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BF352-5C7B-4F01-A876-4A123FD98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81000"/>
            <a:ext cx="10515600" cy="6096000"/>
          </a:xfrm>
          <a:prstGeom prst="rect">
            <a:avLst/>
          </a:prstGeom>
        </p:spPr>
      </p:pic>
    </p:spTree>
    <p:extLst>
      <p:ext uri="{BB962C8B-B14F-4D97-AF65-F5344CB8AC3E}">
        <p14:creationId xmlns:p14="http://schemas.microsoft.com/office/powerpoint/2010/main" val="359086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8C5B3-0B2C-4812-B14F-7EACDDB24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88950"/>
            <a:ext cx="10515600" cy="5880100"/>
          </a:xfrm>
          <a:prstGeom prst="rect">
            <a:avLst/>
          </a:prstGeom>
        </p:spPr>
      </p:pic>
    </p:spTree>
    <p:extLst>
      <p:ext uri="{BB962C8B-B14F-4D97-AF65-F5344CB8AC3E}">
        <p14:creationId xmlns:p14="http://schemas.microsoft.com/office/powerpoint/2010/main" val="285373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1C9D64-8339-458C-AC61-FC1D88C9B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29" y="0"/>
            <a:ext cx="9756742" cy="6858000"/>
          </a:xfrm>
          <a:prstGeom prst="rect">
            <a:avLst/>
          </a:prstGeom>
        </p:spPr>
      </p:pic>
    </p:spTree>
    <p:extLst>
      <p:ext uri="{BB962C8B-B14F-4D97-AF65-F5344CB8AC3E}">
        <p14:creationId xmlns:p14="http://schemas.microsoft.com/office/powerpoint/2010/main" val="281230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BA74E-56FF-4FD2-BA8A-B16C7C077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284" y="0"/>
            <a:ext cx="6519431" cy="6858000"/>
          </a:xfrm>
          <a:prstGeom prst="rect">
            <a:avLst/>
          </a:prstGeom>
        </p:spPr>
      </p:pic>
    </p:spTree>
    <p:extLst>
      <p:ext uri="{BB962C8B-B14F-4D97-AF65-F5344CB8AC3E}">
        <p14:creationId xmlns:p14="http://schemas.microsoft.com/office/powerpoint/2010/main" val="73373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604A45-E999-41E7-809B-79AD8FA19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08000"/>
            <a:ext cx="10515600" cy="5842000"/>
          </a:xfrm>
          <a:prstGeom prst="rect">
            <a:avLst/>
          </a:prstGeom>
        </p:spPr>
      </p:pic>
    </p:spTree>
    <p:extLst>
      <p:ext uri="{BB962C8B-B14F-4D97-AF65-F5344CB8AC3E}">
        <p14:creationId xmlns:p14="http://schemas.microsoft.com/office/powerpoint/2010/main" val="117904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Admission to the programme  </a:t>
            </a:r>
          </a:p>
        </p:txBody>
      </p:sp>
      <p:sp>
        <p:nvSpPr>
          <p:cNvPr id="3" name="Content Placeholder 2"/>
          <p:cNvSpPr>
            <a:spLocks noGrp="1"/>
          </p:cNvSpPr>
          <p:nvPr>
            <p:ph idx="1"/>
          </p:nvPr>
        </p:nvSpPr>
        <p:spPr/>
        <p:txBody>
          <a:bodyPr>
            <a:normAutofit fontScale="92500" lnSpcReduction="20000"/>
          </a:bodyPr>
          <a:lstStyle/>
          <a:p>
            <a:pPr marL="0" indent="0">
              <a:buNone/>
            </a:pPr>
            <a:r>
              <a:rPr lang="en-IE" dirty="0"/>
              <a:t>We have currently 76 students enrolled in the TY programme.</a:t>
            </a:r>
          </a:p>
          <a:p>
            <a:pPr marL="0" indent="0">
              <a:buNone/>
            </a:pPr>
            <a:endParaRPr lang="en-IE" dirty="0"/>
          </a:p>
          <a:p>
            <a:pPr>
              <a:buFont typeface="+mj-lt"/>
              <a:buAutoNum type="arabicPeriod"/>
            </a:pPr>
            <a:r>
              <a:rPr lang="en-IE" dirty="0"/>
              <a:t>Students are invited to attend for a brief interview in April ( after the Easter holidays)</a:t>
            </a:r>
          </a:p>
          <a:p>
            <a:pPr>
              <a:buFont typeface="+mj-lt"/>
              <a:buAutoNum type="arabicPeriod"/>
            </a:pPr>
            <a:r>
              <a:rPr lang="en-GB" dirty="0"/>
              <a:t> </a:t>
            </a:r>
            <a:r>
              <a:rPr lang="en-IE" dirty="0"/>
              <a:t>Students will be given an assigned interview time.</a:t>
            </a:r>
          </a:p>
          <a:p>
            <a:pPr>
              <a:buFont typeface="+mj-lt"/>
              <a:buAutoNum type="arabicPeriod"/>
            </a:pPr>
            <a:r>
              <a:rPr lang="en-IE" dirty="0"/>
              <a:t>Following the interview, the students will be asked to sign a contract, committing to full participation in TY.</a:t>
            </a:r>
          </a:p>
          <a:p>
            <a:pPr>
              <a:buFont typeface="+mj-lt"/>
              <a:buAutoNum type="arabicPeriod"/>
            </a:pPr>
            <a:r>
              <a:rPr lang="en-IE" dirty="0"/>
              <a:t>The purpose of the interview is also to establish what the students would like to achieve in the course of the year</a:t>
            </a:r>
          </a:p>
          <a:p>
            <a:pPr>
              <a:buFont typeface="+mj-lt"/>
              <a:buAutoNum type="arabicPeriod"/>
            </a:pPr>
            <a:r>
              <a:rPr lang="en-IE" dirty="0"/>
              <a:t>Prospective students must have a good record of attendance, punctuality and behaviour</a:t>
            </a:r>
          </a:p>
          <a:p>
            <a:pPr>
              <a:buFont typeface="+mj-lt"/>
              <a:buAutoNum type="arabicPeriod"/>
            </a:pPr>
            <a:r>
              <a:rPr lang="en-IE" dirty="0"/>
              <a:t>Students must have shown the ability to meet deadlines and complete assignments and project work</a:t>
            </a:r>
          </a:p>
          <a:p>
            <a:pPr>
              <a:buFont typeface="+mj-lt"/>
              <a:buAutoNum type="arabicPeriod"/>
            </a:pPr>
            <a:r>
              <a:rPr lang="en-IE" dirty="0"/>
              <a:t>It would also be an advantage if the student has made a positive contribution to school life in their involvement with extra- curricular activities.</a:t>
            </a:r>
          </a:p>
        </p:txBody>
      </p:sp>
      <p:pic>
        <p:nvPicPr>
          <p:cNvPr id="5" name="Picture 4">
            <a:extLst>
              <a:ext uri="{FF2B5EF4-FFF2-40B4-BE49-F238E27FC236}">
                <a16:creationId xmlns:a16="http://schemas.microsoft.com/office/drawing/2014/main" id="{F5DB6691-D820-4E08-A337-DF0C354230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654746" y="914400"/>
            <a:ext cx="917692" cy="757881"/>
          </a:xfrm>
          <a:prstGeom prst="rect">
            <a:avLst/>
          </a:prstGeom>
        </p:spPr>
      </p:pic>
    </p:spTree>
    <p:extLst>
      <p:ext uri="{BB962C8B-B14F-4D97-AF65-F5344CB8AC3E}">
        <p14:creationId xmlns:p14="http://schemas.microsoft.com/office/powerpoint/2010/main" val="12931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A9EE-A669-419B-ABD0-2C8CDDC7F1CE}"/>
              </a:ext>
            </a:extLst>
          </p:cNvPr>
          <p:cNvSpPr>
            <a:spLocks noGrp="1"/>
          </p:cNvSpPr>
          <p:nvPr>
            <p:ph type="title"/>
          </p:nvPr>
        </p:nvSpPr>
        <p:spPr/>
        <p:txBody>
          <a:bodyPr/>
          <a:lstStyle/>
          <a:p>
            <a:r>
              <a:rPr lang="en-GB" dirty="0"/>
              <a:t>TY Activities</a:t>
            </a:r>
            <a:endParaRPr lang="en-IE" dirty="0"/>
          </a:p>
        </p:txBody>
      </p:sp>
      <p:pic>
        <p:nvPicPr>
          <p:cNvPr id="5" name="Content Placeholder 4">
            <a:extLst>
              <a:ext uri="{FF2B5EF4-FFF2-40B4-BE49-F238E27FC236}">
                <a16:creationId xmlns:a16="http://schemas.microsoft.com/office/drawing/2014/main" id="{48B90098-88CE-4979-8B9C-FEBA52BE62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8113" y="1846263"/>
            <a:ext cx="6896100" cy="4022725"/>
          </a:xfrm>
        </p:spPr>
      </p:pic>
    </p:spTree>
    <p:extLst>
      <p:ext uri="{BB962C8B-B14F-4D97-AF65-F5344CB8AC3E}">
        <p14:creationId xmlns:p14="http://schemas.microsoft.com/office/powerpoint/2010/main" val="252341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024B-41A1-462C-AC96-E134C0BB72AF}"/>
              </a:ext>
            </a:extLst>
          </p:cNvPr>
          <p:cNvSpPr>
            <a:spLocks noGrp="1"/>
          </p:cNvSpPr>
          <p:nvPr>
            <p:ph type="title"/>
          </p:nvPr>
        </p:nvSpPr>
        <p:spPr/>
        <p:txBody>
          <a:bodyPr/>
          <a:lstStyle/>
          <a:p>
            <a:r>
              <a:rPr lang="en-GB" dirty="0"/>
              <a:t>Activities Snapshot</a:t>
            </a:r>
            <a:endParaRPr lang="en-IE" dirty="0"/>
          </a:p>
        </p:txBody>
      </p:sp>
      <p:pic>
        <p:nvPicPr>
          <p:cNvPr id="5" name="Content Placeholder 4">
            <a:extLst>
              <a:ext uri="{FF2B5EF4-FFF2-40B4-BE49-F238E27FC236}">
                <a16:creationId xmlns:a16="http://schemas.microsoft.com/office/drawing/2014/main" id="{D30F923B-14E6-4A80-A7E6-A1A3B42C5A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1782" y="1846263"/>
            <a:ext cx="6608762" cy="4022725"/>
          </a:xfrm>
        </p:spPr>
      </p:pic>
    </p:spTree>
    <p:extLst>
      <p:ext uri="{BB962C8B-B14F-4D97-AF65-F5344CB8AC3E}">
        <p14:creationId xmlns:p14="http://schemas.microsoft.com/office/powerpoint/2010/main" val="83353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37DD0-E04E-4931-92F5-6A713C653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067" y="0"/>
            <a:ext cx="6579866" cy="6858000"/>
          </a:xfrm>
          <a:prstGeom prst="rect">
            <a:avLst/>
          </a:prstGeom>
        </p:spPr>
      </p:pic>
    </p:spTree>
    <p:extLst>
      <p:ext uri="{BB962C8B-B14F-4D97-AF65-F5344CB8AC3E}">
        <p14:creationId xmlns:p14="http://schemas.microsoft.com/office/powerpoint/2010/main" val="35944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7A647-C35F-4D63-B995-613CAC6D2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167" y="0"/>
            <a:ext cx="6899665" cy="6858000"/>
          </a:xfrm>
          <a:prstGeom prst="rect">
            <a:avLst/>
          </a:prstGeom>
        </p:spPr>
      </p:pic>
    </p:spTree>
    <p:extLst>
      <p:ext uri="{BB962C8B-B14F-4D97-AF65-F5344CB8AC3E}">
        <p14:creationId xmlns:p14="http://schemas.microsoft.com/office/powerpoint/2010/main" val="57011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4893C-57BE-4BB3-A2F3-2DEA9FD99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971" y="0"/>
            <a:ext cx="6908058" cy="6858000"/>
          </a:xfrm>
          <a:prstGeom prst="rect">
            <a:avLst/>
          </a:prstGeom>
        </p:spPr>
      </p:pic>
    </p:spTree>
    <p:extLst>
      <p:ext uri="{BB962C8B-B14F-4D97-AF65-F5344CB8AC3E}">
        <p14:creationId xmlns:p14="http://schemas.microsoft.com/office/powerpoint/2010/main" val="528580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0F439-181F-410E-8075-9F9B16410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318" y="0"/>
            <a:ext cx="6933363" cy="6858000"/>
          </a:xfrm>
          <a:prstGeom prst="rect">
            <a:avLst/>
          </a:prstGeom>
        </p:spPr>
      </p:pic>
    </p:spTree>
    <p:extLst>
      <p:ext uri="{BB962C8B-B14F-4D97-AF65-F5344CB8AC3E}">
        <p14:creationId xmlns:p14="http://schemas.microsoft.com/office/powerpoint/2010/main" val="1450492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05C709-917D-4F5E-A472-9A140B7C5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669" y="0"/>
            <a:ext cx="6808662" cy="6858000"/>
          </a:xfrm>
          <a:prstGeom prst="rect">
            <a:avLst/>
          </a:prstGeom>
        </p:spPr>
      </p:pic>
    </p:spTree>
    <p:extLst>
      <p:ext uri="{BB962C8B-B14F-4D97-AF65-F5344CB8AC3E}">
        <p14:creationId xmlns:p14="http://schemas.microsoft.com/office/powerpoint/2010/main" val="390353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BB75A-D871-4416-ADFA-3D63FC738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919" y="0"/>
            <a:ext cx="6704161" cy="6858000"/>
          </a:xfrm>
          <a:prstGeom prst="rect">
            <a:avLst/>
          </a:prstGeom>
        </p:spPr>
      </p:pic>
    </p:spTree>
    <p:extLst>
      <p:ext uri="{BB962C8B-B14F-4D97-AF65-F5344CB8AC3E}">
        <p14:creationId xmlns:p14="http://schemas.microsoft.com/office/powerpoint/2010/main" val="133874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F86C58-D5F7-474A-AEE1-AC9B31DB6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582" y="0"/>
            <a:ext cx="6816836" cy="6858000"/>
          </a:xfrm>
          <a:prstGeom prst="rect">
            <a:avLst/>
          </a:prstGeom>
        </p:spPr>
      </p:pic>
    </p:spTree>
    <p:extLst>
      <p:ext uri="{BB962C8B-B14F-4D97-AF65-F5344CB8AC3E}">
        <p14:creationId xmlns:p14="http://schemas.microsoft.com/office/powerpoint/2010/main" val="4154949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A96586-32D0-41BD-B357-87CE5DC6D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22" y="0"/>
            <a:ext cx="7001756" cy="6858000"/>
          </a:xfrm>
          <a:prstGeom prst="rect">
            <a:avLst/>
          </a:prstGeom>
        </p:spPr>
      </p:pic>
    </p:spTree>
    <p:extLst>
      <p:ext uri="{BB962C8B-B14F-4D97-AF65-F5344CB8AC3E}">
        <p14:creationId xmlns:p14="http://schemas.microsoft.com/office/powerpoint/2010/main" val="195812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C6B9-FEBA-4A0C-B56D-16097805E220}"/>
              </a:ext>
            </a:extLst>
          </p:cNvPr>
          <p:cNvSpPr>
            <a:spLocks noGrp="1"/>
          </p:cNvSpPr>
          <p:nvPr>
            <p:ph type="title"/>
          </p:nvPr>
        </p:nvSpPr>
        <p:spPr/>
        <p:txBody>
          <a:bodyPr/>
          <a:lstStyle/>
          <a:p>
            <a:r>
              <a:rPr lang="en-GB" dirty="0"/>
              <a:t>AILBES    </a:t>
            </a:r>
            <a:endParaRPr lang="en-IE" dirty="0"/>
          </a:p>
        </p:txBody>
      </p:sp>
      <p:sp>
        <p:nvSpPr>
          <p:cNvPr id="3" name="Content Placeholder 2">
            <a:extLst>
              <a:ext uri="{FF2B5EF4-FFF2-40B4-BE49-F238E27FC236}">
                <a16:creationId xmlns:a16="http://schemas.microsoft.com/office/drawing/2014/main" id="{AF5CBE5C-9EBC-4B75-A2E3-657F053CE1D6}"/>
              </a:ext>
            </a:extLst>
          </p:cNvPr>
          <p:cNvSpPr>
            <a:spLocks noGrp="1"/>
          </p:cNvSpPr>
          <p:nvPr>
            <p:ph idx="1"/>
          </p:nvPr>
        </p:nvSpPr>
        <p:spPr>
          <a:xfrm>
            <a:off x="1097280" y="1845734"/>
            <a:ext cx="10058400" cy="4023360"/>
          </a:xfrm>
        </p:spPr>
        <p:txBody>
          <a:bodyPr/>
          <a:lstStyle/>
          <a:p>
            <a:r>
              <a:rPr lang="en-GB" dirty="0"/>
              <a:t>In the course of the interview, I outline to students that I use the letters of Ailbe’s to represent some values that I feel are important to TY students</a:t>
            </a:r>
          </a:p>
          <a:p>
            <a:endParaRPr lang="en-GB" dirty="0"/>
          </a:p>
          <a:p>
            <a:r>
              <a:rPr lang="en-GB" dirty="0"/>
              <a:t>A – Attendance</a:t>
            </a:r>
          </a:p>
          <a:p>
            <a:r>
              <a:rPr lang="en-GB" dirty="0"/>
              <a:t>I –  Involvement and Interaction</a:t>
            </a:r>
          </a:p>
          <a:p>
            <a:r>
              <a:rPr lang="en-GB" dirty="0"/>
              <a:t>L -  Learn</a:t>
            </a:r>
          </a:p>
          <a:p>
            <a:r>
              <a:rPr lang="en-GB" dirty="0"/>
              <a:t>B – Behaviour</a:t>
            </a:r>
          </a:p>
          <a:p>
            <a:r>
              <a:rPr lang="en-GB" dirty="0"/>
              <a:t>E -  Extra-Curricular Activities</a:t>
            </a:r>
          </a:p>
          <a:p>
            <a:r>
              <a:rPr lang="en-GB" dirty="0"/>
              <a:t>S -  Self -motivation</a:t>
            </a:r>
          </a:p>
          <a:p>
            <a:endParaRPr lang="en-IE" dirty="0"/>
          </a:p>
        </p:txBody>
      </p:sp>
      <p:pic>
        <p:nvPicPr>
          <p:cNvPr id="5" name="Picture 4">
            <a:extLst>
              <a:ext uri="{FF2B5EF4-FFF2-40B4-BE49-F238E27FC236}">
                <a16:creationId xmlns:a16="http://schemas.microsoft.com/office/drawing/2014/main" id="{0F2A7C49-BF3E-488E-B690-01CEACDE5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9248" y="691978"/>
            <a:ext cx="1213339" cy="1045382"/>
          </a:xfrm>
          <a:prstGeom prst="rect">
            <a:avLst/>
          </a:prstGeom>
        </p:spPr>
      </p:pic>
    </p:spTree>
    <p:extLst>
      <p:ext uri="{BB962C8B-B14F-4D97-AF65-F5344CB8AC3E}">
        <p14:creationId xmlns:p14="http://schemas.microsoft.com/office/powerpoint/2010/main" val="1737340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31237B-7720-40D5-B70C-1799F5354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750" y="0"/>
            <a:ext cx="6680499" cy="6858000"/>
          </a:xfrm>
          <a:prstGeom prst="rect">
            <a:avLst/>
          </a:prstGeom>
        </p:spPr>
      </p:pic>
    </p:spTree>
    <p:extLst>
      <p:ext uri="{BB962C8B-B14F-4D97-AF65-F5344CB8AC3E}">
        <p14:creationId xmlns:p14="http://schemas.microsoft.com/office/powerpoint/2010/main" val="1532460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36F1F-CE51-4985-80DB-5E1E88650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832" y="0"/>
            <a:ext cx="6950335" cy="6858000"/>
          </a:xfrm>
          <a:prstGeom prst="rect">
            <a:avLst/>
          </a:prstGeom>
        </p:spPr>
      </p:pic>
    </p:spTree>
    <p:extLst>
      <p:ext uri="{BB962C8B-B14F-4D97-AF65-F5344CB8AC3E}">
        <p14:creationId xmlns:p14="http://schemas.microsoft.com/office/powerpoint/2010/main" val="2290139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2B03F8-50C5-47D6-926E-2508F3701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067" y="0"/>
            <a:ext cx="6579866" cy="6858000"/>
          </a:xfrm>
          <a:prstGeom prst="rect">
            <a:avLst/>
          </a:prstGeom>
        </p:spPr>
      </p:pic>
    </p:spTree>
    <p:extLst>
      <p:ext uri="{BB962C8B-B14F-4D97-AF65-F5344CB8AC3E}">
        <p14:creationId xmlns:p14="http://schemas.microsoft.com/office/powerpoint/2010/main" val="829796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A5BE2-2BE7-4A7C-BEB1-98FC63BFE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473" y="0"/>
            <a:ext cx="6497053" cy="6858000"/>
          </a:xfrm>
          <a:prstGeom prst="rect">
            <a:avLst/>
          </a:prstGeom>
        </p:spPr>
      </p:pic>
    </p:spTree>
    <p:extLst>
      <p:ext uri="{BB962C8B-B14F-4D97-AF65-F5344CB8AC3E}">
        <p14:creationId xmlns:p14="http://schemas.microsoft.com/office/powerpoint/2010/main" val="1767658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CAFA4-6AB7-4FDC-A71E-49678345D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163" y="0"/>
            <a:ext cx="6633673" cy="6858000"/>
          </a:xfrm>
          <a:prstGeom prst="rect">
            <a:avLst/>
          </a:prstGeom>
        </p:spPr>
      </p:pic>
    </p:spTree>
    <p:extLst>
      <p:ext uri="{BB962C8B-B14F-4D97-AF65-F5344CB8AC3E}">
        <p14:creationId xmlns:p14="http://schemas.microsoft.com/office/powerpoint/2010/main" val="1683561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CFBBED-58F1-49C2-BCAE-BDA05ABDE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425" y="0"/>
            <a:ext cx="6595150" cy="6858000"/>
          </a:xfrm>
          <a:prstGeom prst="rect">
            <a:avLst/>
          </a:prstGeom>
        </p:spPr>
      </p:pic>
    </p:spTree>
    <p:extLst>
      <p:ext uri="{BB962C8B-B14F-4D97-AF65-F5344CB8AC3E}">
        <p14:creationId xmlns:p14="http://schemas.microsoft.com/office/powerpoint/2010/main" val="308123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FB757-55D9-4E8A-A9B0-B655528AF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89" y="0"/>
            <a:ext cx="6394622" cy="6858000"/>
          </a:xfrm>
          <a:prstGeom prst="rect">
            <a:avLst/>
          </a:prstGeom>
        </p:spPr>
      </p:pic>
    </p:spTree>
    <p:extLst>
      <p:ext uri="{BB962C8B-B14F-4D97-AF65-F5344CB8AC3E}">
        <p14:creationId xmlns:p14="http://schemas.microsoft.com/office/powerpoint/2010/main" val="2566429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F788FA-B243-4518-B096-F5AB91DD7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798" y="0"/>
            <a:ext cx="5340403" cy="6858000"/>
          </a:xfrm>
          <a:prstGeom prst="rect">
            <a:avLst/>
          </a:prstGeom>
        </p:spPr>
      </p:pic>
      <p:pic>
        <p:nvPicPr>
          <p:cNvPr id="5" name="Picture 4">
            <a:extLst>
              <a:ext uri="{FF2B5EF4-FFF2-40B4-BE49-F238E27FC236}">
                <a16:creationId xmlns:a16="http://schemas.microsoft.com/office/drawing/2014/main" id="{1FC8E0B9-C0AA-472C-BA96-5588693AE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920" y="0"/>
            <a:ext cx="5806160" cy="6858000"/>
          </a:xfrm>
          <a:prstGeom prst="rect">
            <a:avLst/>
          </a:prstGeom>
        </p:spPr>
      </p:pic>
    </p:spTree>
    <p:extLst>
      <p:ext uri="{BB962C8B-B14F-4D97-AF65-F5344CB8AC3E}">
        <p14:creationId xmlns:p14="http://schemas.microsoft.com/office/powerpoint/2010/main" val="2777067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E494-8046-4824-8316-BB6B47E8E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050" y="0"/>
            <a:ext cx="5989899" cy="6858000"/>
          </a:xfrm>
          <a:prstGeom prst="rect">
            <a:avLst/>
          </a:prstGeom>
        </p:spPr>
      </p:pic>
    </p:spTree>
    <p:extLst>
      <p:ext uri="{BB962C8B-B14F-4D97-AF65-F5344CB8AC3E}">
        <p14:creationId xmlns:p14="http://schemas.microsoft.com/office/powerpoint/2010/main" val="1431199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3D2B0D-7775-403D-8BB3-F4E582AB4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956" y="0"/>
            <a:ext cx="5860087" cy="6858000"/>
          </a:xfrm>
          <a:prstGeom prst="rect">
            <a:avLst/>
          </a:prstGeom>
        </p:spPr>
      </p:pic>
    </p:spTree>
    <p:extLst>
      <p:ext uri="{BB962C8B-B14F-4D97-AF65-F5344CB8AC3E}">
        <p14:creationId xmlns:p14="http://schemas.microsoft.com/office/powerpoint/2010/main" val="231050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434" y="0"/>
            <a:ext cx="8596668" cy="939800"/>
          </a:xfrm>
        </p:spPr>
        <p:txBody>
          <a:bodyPr/>
          <a:lstStyle/>
          <a:p>
            <a:r>
              <a:rPr lang="en-IE" dirty="0"/>
              <a:t>The TY Programme</a:t>
            </a:r>
          </a:p>
        </p:txBody>
      </p:sp>
      <p:sp>
        <p:nvSpPr>
          <p:cNvPr id="3" name="Content Placeholder 2"/>
          <p:cNvSpPr>
            <a:spLocks noGrp="1"/>
          </p:cNvSpPr>
          <p:nvPr>
            <p:ph idx="1"/>
          </p:nvPr>
        </p:nvSpPr>
        <p:spPr>
          <a:xfrm>
            <a:off x="133178" y="878219"/>
            <a:ext cx="8613602" cy="5101562"/>
          </a:xfrm>
        </p:spPr>
        <p:txBody>
          <a:bodyPr>
            <a:normAutofit fontScale="32500" lnSpcReduction="20000"/>
          </a:bodyPr>
          <a:lstStyle/>
          <a:p>
            <a:r>
              <a:rPr lang="en-IE" sz="6400" dirty="0"/>
              <a:t>We build upon our list of activities each year. We also invite students’ input and suggestions too.</a:t>
            </a:r>
          </a:p>
          <a:p>
            <a:r>
              <a:rPr lang="en-IE" sz="6400" dirty="0"/>
              <a:t>Here are some but by no means all of the activities and courses we complete….</a:t>
            </a:r>
          </a:p>
          <a:p>
            <a:endParaRPr lang="en-IE" sz="7200" dirty="0"/>
          </a:p>
          <a:p>
            <a:r>
              <a:rPr lang="en-GB" sz="7200" dirty="0">
                <a:highlight>
                  <a:srgbClr val="FFFF00"/>
                </a:highlight>
              </a:rPr>
              <a:t>September-October</a:t>
            </a:r>
          </a:p>
          <a:p>
            <a:endParaRPr lang="en-GB" sz="7200" dirty="0"/>
          </a:p>
          <a:p>
            <a:pPr>
              <a:buFont typeface="Wingdings" panose="05000000000000000000" pitchFamily="2" charset="2"/>
              <a:buChar char="q"/>
            </a:pPr>
            <a:r>
              <a:rPr lang="en-IE" sz="7200" dirty="0"/>
              <a:t> School Musical</a:t>
            </a:r>
          </a:p>
          <a:p>
            <a:pPr>
              <a:buFont typeface="Wingdings" panose="05000000000000000000" pitchFamily="2" charset="2"/>
              <a:buChar char="q"/>
            </a:pPr>
            <a:r>
              <a:rPr lang="en-GB" sz="7200" dirty="0"/>
              <a:t>T</a:t>
            </a:r>
            <a:r>
              <a:rPr lang="en-IE" sz="7200" dirty="0"/>
              <a:t>Y Comedy Show in Thurles</a:t>
            </a:r>
          </a:p>
          <a:p>
            <a:pPr>
              <a:buFont typeface="Wingdings" panose="05000000000000000000" pitchFamily="2" charset="2"/>
              <a:buChar char="q"/>
            </a:pPr>
            <a:r>
              <a:rPr lang="en-GB" sz="7200" dirty="0"/>
              <a:t>C</a:t>
            </a:r>
            <a:r>
              <a:rPr lang="en-IE" sz="7200" dirty="0" err="1"/>
              <a:t>ollection</a:t>
            </a:r>
            <a:r>
              <a:rPr lang="en-IE" sz="7200" dirty="0"/>
              <a:t> for The Irish Wheelchair Association</a:t>
            </a:r>
          </a:p>
          <a:p>
            <a:pPr>
              <a:buFont typeface="Wingdings" panose="05000000000000000000" pitchFamily="2" charset="2"/>
              <a:buChar char="q"/>
            </a:pPr>
            <a:r>
              <a:rPr lang="en-GB" sz="7200" dirty="0"/>
              <a:t>Guest Speaker from  Cliona’s Foundation</a:t>
            </a:r>
          </a:p>
          <a:p>
            <a:pPr>
              <a:buFont typeface="Wingdings" panose="05000000000000000000" pitchFamily="2" charset="2"/>
              <a:buChar char="q"/>
            </a:pPr>
            <a:r>
              <a:rPr lang="en-GB" sz="7200" dirty="0"/>
              <a:t>Camino for Cliona’s</a:t>
            </a:r>
            <a:endParaRPr lang="en-IE" sz="7200" dirty="0"/>
          </a:p>
          <a:p>
            <a:pPr>
              <a:buFont typeface="Wingdings" panose="05000000000000000000" pitchFamily="2" charset="2"/>
              <a:buChar char="q"/>
            </a:pPr>
            <a:r>
              <a:rPr lang="en-IE" sz="7200" dirty="0" err="1"/>
              <a:t>Gaise</a:t>
            </a:r>
            <a:r>
              <a:rPr lang="en-IE" sz="7200" dirty="0"/>
              <a:t> – The President’s Award</a:t>
            </a:r>
          </a:p>
          <a:p>
            <a:pPr>
              <a:buFont typeface="Wingdings" panose="05000000000000000000" pitchFamily="2" charset="2"/>
              <a:buChar char="v"/>
            </a:pPr>
            <a:endParaRPr lang="en-IE" sz="7200" dirty="0"/>
          </a:p>
          <a:p>
            <a:pPr marL="0" indent="0">
              <a:buNone/>
            </a:pPr>
            <a:endParaRPr lang="en-IE" sz="7200" dirty="0"/>
          </a:p>
          <a:p>
            <a:endParaRPr lang="en-IE" sz="7200" dirty="0"/>
          </a:p>
        </p:txBody>
      </p:sp>
    </p:spTree>
    <p:extLst>
      <p:ext uri="{BB962C8B-B14F-4D97-AF65-F5344CB8AC3E}">
        <p14:creationId xmlns:p14="http://schemas.microsoft.com/office/powerpoint/2010/main" val="1272873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4561B-D8B0-419B-92D6-4844B3EF3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170" y="0"/>
            <a:ext cx="6021659" cy="6858000"/>
          </a:xfrm>
          <a:prstGeom prst="rect">
            <a:avLst/>
          </a:prstGeom>
        </p:spPr>
      </p:pic>
    </p:spTree>
    <p:extLst>
      <p:ext uri="{BB962C8B-B14F-4D97-AF65-F5344CB8AC3E}">
        <p14:creationId xmlns:p14="http://schemas.microsoft.com/office/powerpoint/2010/main" val="227066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3FE1C9-637C-46A9-9EBF-AB3F822A3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113" y="0"/>
            <a:ext cx="5939774" cy="6858000"/>
          </a:xfrm>
          <a:prstGeom prst="rect">
            <a:avLst/>
          </a:prstGeom>
        </p:spPr>
      </p:pic>
    </p:spTree>
    <p:extLst>
      <p:ext uri="{BB962C8B-B14F-4D97-AF65-F5344CB8AC3E}">
        <p14:creationId xmlns:p14="http://schemas.microsoft.com/office/powerpoint/2010/main" val="3030596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FF4471-2674-49C0-890B-13599EDB2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464" y="0"/>
            <a:ext cx="6557072" cy="6858000"/>
          </a:xfrm>
          <a:prstGeom prst="rect">
            <a:avLst/>
          </a:prstGeom>
        </p:spPr>
      </p:pic>
    </p:spTree>
    <p:extLst>
      <p:ext uri="{BB962C8B-B14F-4D97-AF65-F5344CB8AC3E}">
        <p14:creationId xmlns:p14="http://schemas.microsoft.com/office/powerpoint/2010/main" val="2277984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12F64-F1DA-4017-A251-3BA484AFF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746" y="0"/>
            <a:ext cx="6800508" cy="6858000"/>
          </a:xfrm>
          <a:prstGeom prst="rect">
            <a:avLst/>
          </a:prstGeom>
        </p:spPr>
      </p:pic>
    </p:spTree>
    <p:extLst>
      <p:ext uri="{BB962C8B-B14F-4D97-AF65-F5344CB8AC3E}">
        <p14:creationId xmlns:p14="http://schemas.microsoft.com/office/powerpoint/2010/main" val="846771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8C66A-2CE3-45C5-92AB-06C5B4D90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361" y="0"/>
            <a:ext cx="8135278" cy="6858000"/>
          </a:xfrm>
          <a:prstGeom prst="rect">
            <a:avLst/>
          </a:prstGeom>
        </p:spPr>
      </p:pic>
    </p:spTree>
    <p:extLst>
      <p:ext uri="{BB962C8B-B14F-4D97-AF65-F5344CB8AC3E}">
        <p14:creationId xmlns:p14="http://schemas.microsoft.com/office/powerpoint/2010/main" val="4182306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85797-33A6-4A79-B7E6-56C813BD4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040" y="0"/>
            <a:ext cx="4791919" cy="6858000"/>
          </a:xfrm>
          <a:prstGeom prst="rect">
            <a:avLst/>
          </a:prstGeom>
        </p:spPr>
      </p:pic>
    </p:spTree>
    <p:extLst>
      <p:ext uri="{BB962C8B-B14F-4D97-AF65-F5344CB8AC3E}">
        <p14:creationId xmlns:p14="http://schemas.microsoft.com/office/powerpoint/2010/main" val="266735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96EC-3502-4596-8A70-8BB6D7BFEAFD}"/>
              </a:ext>
            </a:extLst>
          </p:cNvPr>
          <p:cNvSpPr>
            <a:spLocks noGrp="1"/>
          </p:cNvSpPr>
          <p:nvPr>
            <p:ph type="title"/>
          </p:nvPr>
        </p:nvSpPr>
        <p:spPr/>
        <p:txBody>
          <a:bodyPr/>
          <a:lstStyle/>
          <a:p>
            <a:r>
              <a:rPr lang="en-GB" dirty="0"/>
              <a:t>TY Activities</a:t>
            </a:r>
            <a:endParaRPr lang="en-IE" dirty="0"/>
          </a:p>
        </p:txBody>
      </p:sp>
      <p:sp>
        <p:nvSpPr>
          <p:cNvPr id="3" name="Content Placeholder 2">
            <a:extLst>
              <a:ext uri="{FF2B5EF4-FFF2-40B4-BE49-F238E27FC236}">
                <a16:creationId xmlns:a16="http://schemas.microsoft.com/office/drawing/2014/main" id="{B1624D22-E974-4A83-8210-43186C88C12E}"/>
              </a:ext>
            </a:extLst>
          </p:cNvPr>
          <p:cNvSpPr>
            <a:spLocks noGrp="1"/>
          </p:cNvSpPr>
          <p:nvPr>
            <p:ph idx="1"/>
          </p:nvPr>
        </p:nvSpPr>
        <p:spPr/>
        <p:txBody>
          <a:bodyPr/>
          <a:lstStyle/>
          <a:p>
            <a:r>
              <a:rPr lang="en-GB" dirty="0">
                <a:highlight>
                  <a:srgbClr val="FFFF00"/>
                </a:highlight>
              </a:rPr>
              <a:t>November-December</a:t>
            </a:r>
          </a:p>
          <a:p>
            <a:endParaRPr lang="en-GB" dirty="0"/>
          </a:p>
          <a:p>
            <a:pPr>
              <a:buFont typeface="Wingdings" panose="05000000000000000000" pitchFamily="2" charset="2"/>
              <a:buChar char="q"/>
            </a:pPr>
            <a:r>
              <a:rPr lang="en-GB" dirty="0"/>
              <a:t>Work Experience Week 1</a:t>
            </a:r>
          </a:p>
          <a:p>
            <a:pPr>
              <a:buFont typeface="Wingdings" panose="05000000000000000000" pitchFamily="2" charset="2"/>
              <a:buChar char="q"/>
            </a:pPr>
            <a:r>
              <a:rPr lang="en-GB" dirty="0"/>
              <a:t>The Abbey and St. Anne’s Panto</a:t>
            </a:r>
          </a:p>
          <a:p>
            <a:pPr>
              <a:buFont typeface="Wingdings" panose="05000000000000000000" pitchFamily="2" charset="2"/>
              <a:buChar char="q"/>
            </a:pPr>
            <a:r>
              <a:rPr lang="en-GB" dirty="0"/>
              <a:t>Barista</a:t>
            </a:r>
          </a:p>
          <a:p>
            <a:pPr>
              <a:buFont typeface="Wingdings" panose="05000000000000000000" pitchFamily="2" charset="2"/>
              <a:buChar char="q"/>
            </a:pPr>
            <a:r>
              <a:rPr lang="en-GB" dirty="0"/>
              <a:t>Templemore 3 day course</a:t>
            </a:r>
          </a:p>
          <a:p>
            <a:pPr>
              <a:buFont typeface="Wingdings" panose="05000000000000000000" pitchFamily="2" charset="2"/>
              <a:buChar char="q"/>
            </a:pPr>
            <a:r>
              <a:rPr lang="en-GB" dirty="0"/>
              <a:t>First Aid</a:t>
            </a:r>
          </a:p>
          <a:p>
            <a:pPr>
              <a:buFont typeface="Wingdings" panose="05000000000000000000" pitchFamily="2" charset="2"/>
              <a:buChar char="q"/>
            </a:pPr>
            <a:r>
              <a:rPr lang="en-GB" dirty="0"/>
              <a:t>St. Mary’s Community Food Bank fundraising and preparation of hampers</a:t>
            </a:r>
          </a:p>
          <a:p>
            <a:pPr>
              <a:buFont typeface="Wingdings" panose="05000000000000000000" pitchFamily="2" charset="2"/>
              <a:buChar char="q"/>
            </a:pPr>
            <a:r>
              <a:rPr lang="en-GB" dirty="0"/>
              <a:t>Ice-skating trip to Limerick</a:t>
            </a:r>
          </a:p>
          <a:p>
            <a:pPr marL="0" indent="0">
              <a:buNone/>
            </a:pPr>
            <a:endParaRPr lang="en-GB" dirty="0"/>
          </a:p>
          <a:p>
            <a:pPr>
              <a:buFont typeface="Wingdings" panose="05000000000000000000" pitchFamily="2" charset="2"/>
              <a:buChar char="q"/>
            </a:pPr>
            <a:endParaRPr lang="en-IE" dirty="0"/>
          </a:p>
        </p:txBody>
      </p:sp>
    </p:spTree>
    <p:extLst>
      <p:ext uri="{BB962C8B-B14F-4D97-AF65-F5344CB8AC3E}">
        <p14:creationId xmlns:p14="http://schemas.microsoft.com/office/powerpoint/2010/main" val="184840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CEC2-1A32-4DB7-91C8-955C14CD5AF1}"/>
              </a:ext>
            </a:extLst>
          </p:cNvPr>
          <p:cNvSpPr>
            <a:spLocks noGrp="1"/>
          </p:cNvSpPr>
          <p:nvPr>
            <p:ph type="title"/>
          </p:nvPr>
        </p:nvSpPr>
        <p:spPr/>
        <p:txBody>
          <a:bodyPr/>
          <a:lstStyle/>
          <a:p>
            <a:r>
              <a:rPr lang="en-GB" dirty="0"/>
              <a:t>Activities continued:</a:t>
            </a:r>
            <a:endParaRPr lang="en-IE" dirty="0"/>
          </a:p>
        </p:txBody>
      </p:sp>
      <p:sp>
        <p:nvSpPr>
          <p:cNvPr id="3" name="Content Placeholder 2">
            <a:extLst>
              <a:ext uri="{FF2B5EF4-FFF2-40B4-BE49-F238E27FC236}">
                <a16:creationId xmlns:a16="http://schemas.microsoft.com/office/drawing/2014/main" id="{104A615B-3C1F-4442-ADBF-1FC786602942}"/>
              </a:ext>
            </a:extLst>
          </p:cNvPr>
          <p:cNvSpPr>
            <a:spLocks noGrp="1"/>
          </p:cNvSpPr>
          <p:nvPr>
            <p:ph idx="1"/>
          </p:nvPr>
        </p:nvSpPr>
        <p:spPr/>
        <p:txBody>
          <a:bodyPr/>
          <a:lstStyle/>
          <a:p>
            <a:pPr>
              <a:buFont typeface="Wingdings" panose="05000000000000000000" pitchFamily="2" charset="2"/>
              <a:buChar char="q"/>
            </a:pPr>
            <a:r>
              <a:rPr lang="en-GB" dirty="0"/>
              <a:t>Carol singing</a:t>
            </a:r>
          </a:p>
          <a:p>
            <a:pPr>
              <a:buFont typeface="Wingdings" panose="05000000000000000000" pitchFamily="2" charset="2"/>
              <a:buChar char="q"/>
            </a:pPr>
            <a:r>
              <a:rPr lang="en-GB" dirty="0" err="1"/>
              <a:t>LawEd</a:t>
            </a:r>
            <a:r>
              <a:rPr lang="en-GB" dirty="0"/>
              <a:t> Workshop</a:t>
            </a:r>
          </a:p>
          <a:p>
            <a:pPr>
              <a:buFont typeface="Wingdings" panose="05000000000000000000" pitchFamily="2" charset="2"/>
              <a:buChar char="q"/>
            </a:pPr>
            <a:r>
              <a:rPr lang="en-GB" dirty="0"/>
              <a:t>Christmas Wreath- making workshop</a:t>
            </a:r>
          </a:p>
          <a:p>
            <a:pPr>
              <a:buFont typeface="Wingdings" panose="05000000000000000000" pitchFamily="2" charset="2"/>
              <a:buChar char="q"/>
            </a:pPr>
            <a:r>
              <a:rPr lang="en-GB" dirty="0"/>
              <a:t>TY Christmas Breakfast</a:t>
            </a:r>
          </a:p>
          <a:p>
            <a:pPr>
              <a:buFont typeface="Wingdings" panose="05000000000000000000" pitchFamily="2" charset="2"/>
              <a:buChar char="q"/>
            </a:pPr>
            <a:r>
              <a:rPr lang="en-GB" dirty="0"/>
              <a:t>Glen Vets TY Academy</a:t>
            </a:r>
            <a:endParaRPr lang="en-IE" dirty="0"/>
          </a:p>
        </p:txBody>
      </p:sp>
    </p:spTree>
    <p:extLst>
      <p:ext uri="{BB962C8B-B14F-4D97-AF65-F5344CB8AC3E}">
        <p14:creationId xmlns:p14="http://schemas.microsoft.com/office/powerpoint/2010/main" val="47409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5A48-D5AF-4937-9DFB-8642DF134C5E}"/>
              </a:ext>
            </a:extLst>
          </p:cNvPr>
          <p:cNvSpPr>
            <a:spLocks noGrp="1"/>
          </p:cNvSpPr>
          <p:nvPr>
            <p:ph type="title"/>
          </p:nvPr>
        </p:nvSpPr>
        <p:spPr/>
        <p:txBody>
          <a:bodyPr/>
          <a:lstStyle/>
          <a:p>
            <a:r>
              <a:rPr lang="en-GB" dirty="0"/>
              <a:t>TY Activities</a:t>
            </a:r>
            <a:endParaRPr lang="en-IE" dirty="0"/>
          </a:p>
        </p:txBody>
      </p:sp>
      <p:sp>
        <p:nvSpPr>
          <p:cNvPr id="3" name="Content Placeholder 2">
            <a:extLst>
              <a:ext uri="{FF2B5EF4-FFF2-40B4-BE49-F238E27FC236}">
                <a16:creationId xmlns:a16="http://schemas.microsoft.com/office/drawing/2014/main" id="{033696A7-8137-4BD7-A666-A859C66E5505}"/>
              </a:ext>
            </a:extLst>
          </p:cNvPr>
          <p:cNvSpPr>
            <a:spLocks noGrp="1"/>
          </p:cNvSpPr>
          <p:nvPr>
            <p:ph idx="1"/>
          </p:nvPr>
        </p:nvSpPr>
        <p:spPr/>
        <p:txBody>
          <a:bodyPr/>
          <a:lstStyle/>
          <a:p>
            <a:r>
              <a:rPr lang="en-GB" dirty="0">
                <a:highlight>
                  <a:srgbClr val="FFFF00"/>
                </a:highlight>
              </a:rPr>
              <a:t>January-February</a:t>
            </a:r>
          </a:p>
          <a:p>
            <a:endParaRPr lang="en-GB" dirty="0">
              <a:highlight>
                <a:srgbClr val="FFFF00"/>
              </a:highlight>
            </a:endParaRPr>
          </a:p>
          <a:p>
            <a:pPr>
              <a:buFont typeface="Wingdings" panose="05000000000000000000" pitchFamily="2" charset="2"/>
              <a:buChar char="q"/>
            </a:pPr>
            <a:r>
              <a:rPr lang="en-GB" dirty="0"/>
              <a:t>Driving lessons</a:t>
            </a:r>
          </a:p>
          <a:p>
            <a:pPr>
              <a:buFont typeface="Wingdings" panose="05000000000000000000" pitchFamily="2" charset="2"/>
              <a:buChar char="q"/>
            </a:pPr>
            <a:r>
              <a:rPr lang="en-GB" dirty="0"/>
              <a:t>Jiving</a:t>
            </a:r>
          </a:p>
          <a:p>
            <a:pPr>
              <a:buFont typeface="Wingdings" panose="05000000000000000000" pitchFamily="2" charset="2"/>
              <a:buChar char="q"/>
            </a:pPr>
            <a:r>
              <a:rPr lang="en-GB" dirty="0"/>
              <a:t>RSA Road Safety Matters – preparation of questions for the Theory Test</a:t>
            </a:r>
          </a:p>
          <a:p>
            <a:pPr>
              <a:buFont typeface="Wingdings" panose="05000000000000000000" pitchFamily="2" charset="2"/>
              <a:buChar char="q"/>
            </a:pPr>
            <a:r>
              <a:rPr lang="en-GB" dirty="0"/>
              <a:t>TY Show in Thomond</a:t>
            </a:r>
          </a:p>
          <a:p>
            <a:pPr>
              <a:buFont typeface="Wingdings" panose="05000000000000000000" pitchFamily="2" charset="2"/>
              <a:buChar char="q"/>
            </a:pPr>
            <a:r>
              <a:rPr lang="en-GB" dirty="0"/>
              <a:t>Work Experience Week 2</a:t>
            </a:r>
          </a:p>
          <a:p>
            <a:pPr marL="0" indent="0">
              <a:buNone/>
            </a:pPr>
            <a:endParaRPr lang="en-IE" dirty="0"/>
          </a:p>
        </p:txBody>
      </p:sp>
    </p:spTree>
    <p:extLst>
      <p:ext uri="{BB962C8B-B14F-4D97-AF65-F5344CB8AC3E}">
        <p14:creationId xmlns:p14="http://schemas.microsoft.com/office/powerpoint/2010/main" val="170395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F4CB-2401-48E8-9282-A2D77A1CCB86}"/>
              </a:ext>
            </a:extLst>
          </p:cNvPr>
          <p:cNvSpPr>
            <a:spLocks noGrp="1"/>
          </p:cNvSpPr>
          <p:nvPr>
            <p:ph type="title"/>
          </p:nvPr>
        </p:nvSpPr>
        <p:spPr/>
        <p:txBody>
          <a:bodyPr/>
          <a:lstStyle/>
          <a:p>
            <a:r>
              <a:rPr lang="en-GB" dirty="0"/>
              <a:t>TY Activities</a:t>
            </a:r>
            <a:endParaRPr lang="en-IE" dirty="0"/>
          </a:p>
        </p:txBody>
      </p:sp>
      <p:sp>
        <p:nvSpPr>
          <p:cNvPr id="3" name="Content Placeholder 2">
            <a:extLst>
              <a:ext uri="{FF2B5EF4-FFF2-40B4-BE49-F238E27FC236}">
                <a16:creationId xmlns:a16="http://schemas.microsoft.com/office/drawing/2014/main" id="{50629EC3-90EE-443D-98C1-898BBF96F1D7}"/>
              </a:ext>
            </a:extLst>
          </p:cNvPr>
          <p:cNvSpPr>
            <a:spLocks noGrp="1"/>
          </p:cNvSpPr>
          <p:nvPr>
            <p:ph idx="1"/>
          </p:nvPr>
        </p:nvSpPr>
        <p:spPr/>
        <p:txBody>
          <a:bodyPr/>
          <a:lstStyle/>
          <a:p>
            <a:r>
              <a:rPr lang="en-GB" dirty="0">
                <a:highlight>
                  <a:srgbClr val="FFFF00"/>
                </a:highlight>
              </a:rPr>
              <a:t>March-April</a:t>
            </a:r>
          </a:p>
          <a:p>
            <a:pPr>
              <a:buFont typeface="Wingdings" panose="05000000000000000000" pitchFamily="2" charset="2"/>
              <a:buChar char="q"/>
            </a:pPr>
            <a:r>
              <a:rPr lang="en-GB" dirty="0"/>
              <a:t>Driving</a:t>
            </a:r>
          </a:p>
          <a:p>
            <a:pPr>
              <a:buFont typeface="Wingdings" panose="05000000000000000000" pitchFamily="2" charset="2"/>
              <a:buChar char="q"/>
            </a:pPr>
            <a:r>
              <a:rPr lang="en-GB" dirty="0"/>
              <a:t>Barista</a:t>
            </a:r>
          </a:p>
          <a:p>
            <a:pPr>
              <a:buFont typeface="Wingdings" panose="05000000000000000000" pitchFamily="2" charset="2"/>
              <a:buChar char="q"/>
            </a:pPr>
            <a:r>
              <a:rPr lang="en-GB" dirty="0"/>
              <a:t>Trip to Barcelona at Easter</a:t>
            </a:r>
          </a:p>
          <a:p>
            <a:pPr>
              <a:buFont typeface="Wingdings" panose="05000000000000000000" pitchFamily="2" charset="2"/>
              <a:buChar char="q"/>
            </a:pPr>
            <a:r>
              <a:rPr lang="en-GB" dirty="0"/>
              <a:t>Work experience Week 3</a:t>
            </a:r>
            <a:endParaRPr lang="en-IE" dirty="0"/>
          </a:p>
        </p:txBody>
      </p:sp>
    </p:spTree>
    <p:extLst>
      <p:ext uri="{BB962C8B-B14F-4D97-AF65-F5344CB8AC3E}">
        <p14:creationId xmlns:p14="http://schemas.microsoft.com/office/powerpoint/2010/main" val="404439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FEAE-8EDA-4C7D-9B0B-D5792720FA1C}"/>
              </a:ext>
            </a:extLst>
          </p:cNvPr>
          <p:cNvSpPr>
            <a:spLocks noGrp="1"/>
          </p:cNvSpPr>
          <p:nvPr>
            <p:ph type="title"/>
          </p:nvPr>
        </p:nvSpPr>
        <p:spPr/>
        <p:txBody>
          <a:bodyPr/>
          <a:lstStyle/>
          <a:p>
            <a:r>
              <a:rPr lang="en-GB" dirty="0"/>
              <a:t>TY Activities</a:t>
            </a:r>
            <a:endParaRPr lang="en-IE" dirty="0"/>
          </a:p>
        </p:txBody>
      </p:sp>
      <p:sp>
        <p:nvSpPr>
          <p:cNvPr id="3" name="Content Placeholder 2">
            <a:extLst>
              <a:ext uri="{FF2B5EF4-FFF2-40B4-BE49-F238E27FC236}">
                <a16:creationId xmlns:a16="http://schemas.microsoft.com/office/drawing/2014/main" id="{81DA3BA0-443F-48EE-B175-2E3426E5E064}"/>
              </a:ext>
            </a:extLst>
          </p:cNvPr>
          <p:cNvSpPr>
            <a:spLocks noGrp="1"/>
          </p:cNvSpPr>
          <p:nvPr>
            <p:ph idx="1"/>
          </p:nvPr>
        </p:nvSpPr>
        <p:spPr/>
        <p:txBody>
          <a:bodyPr/>
          <a:lstStyle/>
          <a:p>
            <a:r>
              <a:rPr lang="en-GB" dirty="0">
                <a:highlight>
                  <a:srgbClr val="FFFF00"/>
                </a:highlight>
              </a:rPr>
              <a:t>May</a:t>
            </a:r>
          </a:p>
          <a:p>
            <a:pPr>
              <a:buFont typeface="Wingdings" panose="05000000000000000000" pitchFamily="2" charset="2"/>
              <a:buChar char="q"/>
            </a:pPr>
            <a:r>
              <a:rPr lang="en-GB" dirty="0"/>
              <a:t> </a:t>
            </a:r>
            <a:r>
              <a:rPr lang="en-GB" dirty="0" err="1"/>
              <a:t>Ballyhass</a:t>
            </a:r>
            <a:r>
              <a:rPr lang="en-GB" dirty="0"/>
              <a:t>/ </a:t>
            </a:r>
            <a:r>
              <a:rPr lang="en-GB" dirty="0" err="1"/>
              <a:t>Gaisce</a:t>
            </a:r>
            <a:r>
              <a:rPr lang="en-GB" dirty="0"/>
              <a:t> Trip</a:t>
            </a:r>
          </a:p>
          <a:p>
            <a:pPr>
              <a:buFont typeface="Wingdings" panose="05000000000000000000" pitchFamily="2" charset="2"/>
              <a:buChar char="q"/>
            </a:pPr>
            <a:r>
              <a:rPr lang="en-GB" dirty="0"/>
              <a:t>End of year trip to Spike Island</a:t>
            </a:r>
          </a:p>
          <a:p>
            <a:pPr>
              <a:buFont typeface="Wingdings" panose="05000000000000000000" pitchFamily="2" charset="2"/>
              <a:buChar char="q"/>
            </a:pPr>
            <a:r>
              <a:rPr lang="en-GB" dirty="0"/>
              <a:t>TY Graduation</a:t>
            </a:r>
            <a:endParaRPr lang="en-IE" dirty="0"/>
          </a:p>
        </p:txBody>
      </p:sp>
    </p:spTree>
    <p:extLst>
      <p:ext uri="{BB962C8B-B14F-4D97-AF65-F5344CB8AC3E}">
        <p14:creationId xmlns:p14="http://schemas.microsoft.com/office/powerpoint/2010/main" val="145149589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D7EE192AF10B438C735A4364ACA00A" ma:contentTypeVersion="18" ma:contentTypeDescription="Create a new document." ma:contentTypeScope="" ma:versionID="bd18bba7c35f2fd8e6e8d528e77881e4">
  <xsd:schema xmlns:xsd="http://www.w3.org/2001/XMLSchema" xmlns:xs="http://www.w3.org/2001/XMLSchema" xmlns:p="http://schemas.microsoft.com/office/2006/metadata/properties" xmlns:ns3="e032ae29-fc85-487f-a9dc-a978520f2e1d" xmlns:ns4="814a7c25-a72a-4e3a-990a-504940323173" targetNamespace="http://schemas.microsoft.com/office/2006/metadata/properties" ma:root="true" ma:fieldsID="0637f4e2b43deb8c0f8f1dd5c7393925" ns3:_="" ns4:_="">
    <xsd:import namespace="e032ae29-fc85-487f-a9dc-a978520f2e1d"/>
    <xsd:import namespace="814a7c25-a72a-4e3a-990a-5049403231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2ae29-fc85-487f-a9dc-a978520f2e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4a7c25-a72a-4e3a-990a-50494032317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14a7c25-a72a-4e3a-990a-504940323173" xsi:nil="true"/>
  </documentManagement>
</p:properties>
</file>

<file path=customXml/itemProps1.xml><?xml version="1.0" encoding="utf-8"?>
<ds:datastoreItem xmlns:ds="http://schemas.openxmlformats.org/officeDocument/2006/customXml" ds:itemID="{D141E866-E5C8-40AF-82F0-C4A085D06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32ae29-fc85-487f-a9dc-a978520f2e1d"/>
    <ds:schemaRef ds:uri="814a7c25-a72a-4e3a-990a-5049403231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D87991-6F32-4C4B-98F4-BDE8BCD4D51E}">
  <ds:schemaRefs>
    <ds:schemaRef ds:uri="http://schemas.microsoft.com/sharepoint/v3/contenttype/forms"/>
  </ds:schemaRefs>
</ds:datastoreItem>
</file>

<file path=customXml/itemProps3.xml><?xml version="1.0" encoding="utf-8"?>
<ds:datastoreItem xmlns:ds="http://schemas.openxmlformats.org/officeDocument/2006/customXml" ds:itemID="{85B07F8D-3924-47EC-A0E7-FBC153949812}">
  <ds:schemaRefs>
    <ds:schemaRef ds:uri="http://schemas.openxmlformats.org/package/2006/metadata/core-properties"/>
    <ds:schemaRef ds:uri="http://purl.org/dc/elements/1.1/"/>
    <ds:schemaRef ds:uri="http://www.w3.org/XML/1998/namespace"/>
    <ds:schemaRef ds:uri="814a7c25-a72a-4e3a-990a-504940323173"/>
    <ds:schemaRef ds:uri="http://purl.org/dc/dcmitype/"/>
    <ds:schemaRef ds:uri="http://schemas.microsoft.com/office/2006/documentManagement/types"/>
    <ds:schemaRef ds:uri="http://schemas.microsoft.com/office/infopath/2007/PartnerControls"/>
    <ds:schemaRef ds:uri="e032ae29-fc85-487f-a9dc-a978520f2e1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1462</TotalTime>
  <Words>730</Words>
  <Application>Microsoft Office PowerPoint</Application>
  <PresentationFormat>Widescreen</PresentationFormat>
  <Paragraphs>109</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Calibri</vt:lpstr>
      <vt:lpstr>Calibri Light</vt:lpstr>
      <vt:lpstr>Wingdings</vt:lpstr>
      <vt:lpstr>Retrospect</vt:lpstr>
      <vt:lpstr>Transition Year  at St. Ailbe’s  </vt:lpstr>
      <vt:lpstr>Admission to the programme  </vt:lpstr>
      <vt:lpstr>AILBES    </vt:lpstr>
      <vt:lpstr>The TY Programme</vt:lpstr>
      <vt:lpstr>TY Activities</vt:lpstr>
      <vt:lpstr>Activities continued:</vt:lpstr>
      <vt:lpstr>TY Activities</vt:lpstr>
      <vt:lpstr>TY Activities</vt:lpstr>
      <vt:lpstr>TY Activities</vt:lpstr>
      <vt:lpstr>A look at an example of a TY timetable</vt:lpstr>
      <vt:lpstr>Cost         </vt:lpstr>
      <vt:lpstr>The Benefits of doing 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 Activities</vt:lpstr>
      <vt:lpstr>Activities Snapshot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Year  at St. Ailbe’s</dc:title>
  <dc:creator>claire</dc:creator>
  <cp:lastModifiedBy>Ruaidhri Devitt</cp:lastModifiedBy>
  <cp:revision>47</cp:revision>
  <dcterms:created xsi:type="dcterms:W3CDTF">2018-01-17T21:08:14Z</dcterms:created>
  <dcterms:modified xsi:type="dcterms:W3CDTF">2025-01-21T15:24:22Z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0x01010047D7EE192AF10B438C735A4364ACA00A</vt:lpwstr>
  </property>
</Properties>
</file>