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56" r:id="rId5"/>
    <p:sldId id="263" r:id="rId6"/>
    <p:sldId id="258" r:id="rId7"/>
    <p:sldId id="259" r:id="rId8"/>
    <p:sldId id="264" r:id="rId9"/>
    <p:sldId id="265" r:id="rId10"/>
    <p:sldId id="260" r:id="rId11"/>
    <p:sldId id="266" r:id="rId12"/>
    <p:sldId id="267" r:id="rId13"/>
    <p:sldId id="262" r:id="rId14"/>
    <p:sldId id="26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6CA2FD-99E3-41BF-B6D6-EA52CE931C8A}" v="23" dt="2025-01-13T20:33:07.7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Link Modules Assessment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105-4FDA-B7AF-1841CFB6DCB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105-4FDA-B7AF-1841CFB6DCB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105-4FDA-B7AF-1841CFB6DCB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105-4FDA-B7AF-1841CFB6DCB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Written</c:v>
                </c:pt>
                <c:pt idx="1">
                  <c:v>Portfolio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105-4FDA-B7AF-1841CFB6DC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overlay val="0"/>
      <c:spPr>
        <a:noFill/>
        <a:ln cap="sq">
          <a:solidFill>
            <a:schemeClr val="accent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2BD866-AD7F-478F-B0BF-FADB53CD8D35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2C78BBF-C557-436E-89B6-AB47490EDC58}">
      <dgm:prSet/>
      <dgm:spPr/>
      <dgm:t>
        <a:bodyPr/>
        <a:lstStyle/>
        <a:p>
          <a:r>
            <a:rPr lang="en-GB"/>
            <a:t>• be innovative and enterprising </a:t>
          </a:r>
          <a:endParaRPr lang="en-US"/>
        </a:p>
      </dgm:t>
    </dgm:pt>
    <dgm:pt modelId="{CE83FA0B-A879-4C78-BC07-8E919C07DB2F}" type="parTrans" cxnId="{491A3433-1438-46AA-85FD-5F01FC682DF8}">
      <dgm:prSet/>
      <dgm:spPr/>
      <dgm:t>
        <a:bodyPr/>
        <a:lstStyle/>
        <a:p>
          <a:endParaRPr lang="en-US"/>
        </a:p>
      </dgm:t>
    </dgm:pt>
    <dgm:pt modelId="{C75722FC-7820-4275-9138-C591F121AE3F}" type="sibTrans" cxnId="{491A3433-1438-46AA-85FD-5F01FC682DF8}">
      <dgm:prSet/>
      <dgm:spPr/>
      <dgm:t>
        <a:bodyPr/>
        <a:lstStyle/>
        <a:p>
          <a:endParaRPr lang="en-US"/>
        </a:p>
      </dgm:t>
    </dgm:pt>
    <dgm:pt modelId="{98C3B71F-4E2F-4598-977A-43D4EC0E3401}">
      <dgm:prSet/>
      <dgm:spPr/>
      <dgm:t>
        <a:bodyPr/>
        <a:lstStyle/>
        <a:p>
          <a:r>
            <a:rPr lang="en-GB"/>
            <a:t>• take responsibility for their own learning </a:t>
          </a:r>
          <a:endParaRPr lang="en-US"/>
        </a:p>
      </dgm:t>
    </dgm:pt>
    <dgm:pt modelId="{1B029051-8DB1-4FFE-AC43-E386C181BEEF}" type="parTrans" cxnId="{1F5443C3-B096-43A3-AD85-1E559E5876CD}">
      <dgm:prSet/>
      <dgm:spPr/>
      <dgm:t>
        <a:bodyPr/>
        <a:lstStyle/>
        <a:p>
          <a:endParaRPr lang="en-US"/>
        </a:p>
      </dgm:t>
    </dgm:pt>
    <dgm:pt modelId="{908E4CFD-6319-401B-A991-7488A3C4CF37}" type="sibTrans" cxnId="{1F5443C3-B096-43A3-AD85-1E559E5876CD}">
      <dgm:prSet/>
      <dgm:spPr/>
      <dgm:t>
        <a:bodyPr/>
        <a:lstStyle/>
        <a:p>
          <a:endParaRPr lang="en-US"/>
        </a:p>
      </dgm:t>
    </dgm:pt>
    <dgm:pt modelId="{C2AD7375-F213-48CB-A65B-87C386EC9270}">
      <dgm:prSet/>
      <dgm:spPr/>
      <dgm:t>
        <a:bodyPr/>
        <a:lstStyle/>
        <a:p>
          <a:r>
            <a:rPr lang="en-GB"/>
            <a:t>• adapt to changing circumstances </a:t>
          </a:r>
          <a:endParaRPr lang="en-US"/>
        </a:p>
      </dgm:t>
    </dgm:pt>
    <dgm:pt modelId="{0D72B4A0-5B1F-467D-99C7-27714C6184D1}" type="parTrans" cxnId="{A8451793-9D41-4733-89F4-ABDD5ECD9760}">
      <dgm:prSet/>
      <dgm:spPr/>
      <dgm:t>
        <a:bodyPr/>
        <a:lstStyle/>
        <a:p>
          <a:endParaRPr lang="en-US"/>
        </a:p>
      </dgm:t>
    </dgm:pt>
    <dgm:pt modelId="{CEC69BB9-1F57-46D1-8769-5899A7C0F8B5}" type="sibTrans" cxnId="{A8451793-9D41-4733-89F4-ABDD5ECD9760}">
      <dgm:prSet/>
      <dgm:spPr/>
      <dgm:t>
        <a:bodyPr/>
        <a:lstStyle/>
        <a:p>
          <a:endParaRPr lang="en-US"/>
        </a:p>
      </dgm:t>
    </dgm:pt>
    <dgm:pt modelId="{679FB442-C16E-4FF0-9437-1EEDB3CBD900}">
      <dgm:prSet/>
      <dgm:spPr/>
      <dgm:t>
        <a:bodyPr/>
        <a:lstStyle/>
        <a:p>
          <a:r>
            <a:rPr lang="en-GB"/>
            <a:t>• evaluate data and devise solutions to problems </a:t>
          </a:r>
          <a:endParaRPr lang="en-US"/>
        </a:p>
      </dgm:t>
    </dgm:pt>
    <dgm:pt modelId="{447A4E53-5EE4-485E-8D7C-5AE0DAD5731B}" type="parTrans" cxnId="{5631A5C7-7525-4169-87B3-1EA7E1299DEA}">
      <dgm:prSet/>
      <dgm:spPr/>
      <dgm:t>
        <a:bodyPr/>
        <a:lstStyle/>
        <a:p>
          <a:endParaRPr lang="en-US"/>
        </a:p>
      </dgm:t>
    </dgm:pt>
    <dgm:pt modelId="{7C0CB35E-5009-40BB-8C3A-CA423E0B8256}" type="sibTrans" cxnId="{5631A5C7-7525-4169-87B3-1EA7E1299DEA}">
      <dgm:prSet/>
      <dgm:spPr/>
      <dgm:t>
        <a:bodyPr/>
        <a:lstStyle/>
        <a:p>
          <a:endParaRPr lang="en-US"/>
        </a:p>
      </dgm:t>
    </dgm:pt>
    <dgm:pt modelId="{A00E54E1-3CBE-43A2-A3DE-DA96D342C366}">
      <dgm:prSet/>
      <dgm:spPr/>
      <dgm:t>
        <a:bodyPr/>
        <a:lstStyle/>
        <a:p>
          <a:r>
            <a:rPr lang="en-GB"/>
            <a:t>• communicate their thoughts and ideas effectively </a:t>
          </a:r>
          <a:endParaRPr lang="en-US"/>
        </a:p>
      </dgm:t>
    </dgm:pt>
    <dgm:pt modelId="{44AAB0C2-671C-4DCC-88BD-C0EC143E3B14}" type="parTrans" cxnId="{03D11A85-6D99-49CD-A679-0D4429D7F61A}">
      <dgm:prSet/>
      <dgm:spPr/>
      <dgm:t>
        <a:bodyPr/>
        <a:lstStyle/>
        <a:p>
          <a:endParaRPr lang="en-US"/>
        </a:p>
      </dgm:t>
    </dgm:pt>
    <dgm:pt modelId="{1721BC5A-06D9-4ACC-AC97-9B6A09E4FE6A}" type="sibTrans" cxnId="{03D11A85-6D99-49CD-A679-0D4429D7F61A}">
      <dgm:prSet/>
      <dgm:spPr/>
      <dgm:t>
        <a:bodyPr/>
        <a:lstStyle/>
        <a:p>
          <a:endParaRPr lang="en-US"/>
        </a:p>
      </dgm:t>
    </dgm:pt>
    <dgm:pt modelId="{01DC9E52-56D3-49ED-B41B-C30E222CD7E0}">
      <dgm:prSet/>
      <dgm:spPr/>
      <dgm:t>
        <a:bodyPr/>
        <a:lstStyle/>
        <a:p>
          <a:r>
            <a:rPr lang="en-GB"/>
            <a:t>• work with others as part of a team </a:t>
          </a:r>
          <a:endParaRPr lang="en-US"/>
        </a:p>
      </dgm:t>
    </dgm:pt>
    <dgm:pt modelId="{C78A0E90-07E1-4AF2-B674-3A69AF730CFD}" type="parTrans" cxnId="{36B22B3B-D2D4-47D1-A6E2-0133F56BB0A3}">
      <dgm:prSet/>
      <dgm:spPr/>
      <dgm:t>
        <a:bodyPr/>
        <a:lstStyle/>
        <a:p>
          <a:endParaRPr lang="en-US"/>
        </a:p>
      </dgm:t>
    </dgm:pt>
    <dgm:pt modelId="{B688A7A1-1EF2-4436-91DA-E6A20DE5ECF5}" type="sibTrans" cxnId="{36B22B3B-D2D4-47D1-A6E2-0133F56BB0A3}">
      <dgm:prSet/>
      <dgm:spPr/>
      <dgm:t>
        <a:bodyPr/>
        <a:lstStyle/>
        <a:p>
          <a:endParaRPr lang="en-US"/>
        </a:p>
      </dgm:t>
    </dgm:pt>
    <dgm:pt modelId="{BC8DCAB1-46A5-405B-A8C2-4334C0868968}">
      <dgm:prSet/>
      <dgm:spPr/>
      <dgm:t>
        <a:bodyPr/>
        <a:lstStyle/>
        <a:p>
          <a:r>
            <a:rPr lang="en-GB"/>
            <a:t>• investigate and plan career options </a:t>
          </a:r>
          <a:endParaRPr lang="en-US"/>
        </a:p>
      </dgm:t>
    </dgm:pt>
    <dgm:pt modelId="{C3700327-A97E-4C44-8F64-D1445D59061B}" type="parTrans" cxnId="{7E9E3FB6-EF77-44EF-B77B-DD18A2EB8CFE}">
      <dgm:prSet/>
      <dgm:spPr/>
      <dgm:t>
        <a:bodyPr/>
        <a:lstStyle/>
        <a:p>
          <a:endParaRPr lang="en-US"/>
        </a:p>
      </dgm:t>
    </dgm:pt>
    <dgm:pt modelId="{88B7E5BB-6BFA-4B4C-8D9F-99D05368D0E4}" type="sibTrans" cxnId="{7E9E3FB6-EF77-44EF-B77B-DD18A2EB8CFE}">
      <dgm:prSet/>
      <dgm:spPr/>
      <dgm:t>
        <a:bodyPr/>
        <a:lstStyle/>
        <a:p>
          <a:endParaRPr lang="en-US"/>
        </a:p>
      </dgm:t>
    </dgm:pt>
    <dgm:pt modelId="{39C41D2C-6CDF-4298-8552-78D0ACBF9363}">
      <dgm:prSet/>
      <dgm:spPr/>
      <dgm:t>
        <a:bodyPr/>
        <a:lstStyle/>
        <a:p>
          <a:r>
            <a:rPr lang="en-GB"/>
            <a:t>• use information and communications technologies </a:t>
          </a:r>
          <a:endParaRPr lang="en-US"/>
        </a:p>
      </dgm:t>
    </dgm:pt>
    <dgm:pt modelId="{08CFCBAF-20F1-4EE5-96F4-B40CC51B452C}" type="parTrans" cxnId="{61B879DC-45BD-4844-B1DC-DD13985BE412}">
      <dgm:prSet/>
      <dgm:spPr/>
      <dgm:t>
        <a:bodyPr/>
        <a:lstStyle/>
        <a:p>
          <a:endParaRPr lang="en-US"/>
        </a:p>
      </dgm:t>
    </dgm:pt>
    <dgm:pt modelId="{484C68B5-DA7B-4AA9-BFF3-029386E25CDF}" type="sibTrans" cxnId="{61B879DC-45BD-4844-B1DC-DD13985BE412}">
      <dgm:prSet/>
      <dgm:spPr/>
      <dgm:t>
        <a:bodyPr/>
        <a:lstStyle/>
        <a:p>
          <a:endParaRPr lang="en-US"/>
        </a:p>
      </dgm:t>
    </dgm:pt>
    <dgm:pt modelId="{B93281BC-9660-48B3-9A92-0BA0EA84C422}">
      <dgm:prSet/>
      <dgm:spPr/>
      <dgm:t>
        <a:bodyPr/>
        <a:lstStyle/>
        <a:p>
          <a:r>
            <a:rPr lang="en-GB"/>
            <a:t>• investigate local business and community enterprises </a:t>
          </a:r>
          <a:endParaRPr lang="en-US"/>
        </a:p>
      </dgm:t>
    </dgm:pt>
    <dgm:pt modelId="{5BE7420E-4902-4D08-BA16-D12E94933DE2}" type="parTrans" cxnId="{50C2BAF7-C43E-41CC-9DE2-8B76C4CECE2C}">
      <dgm:prSet/>
      <dgm:spPr/>
      <dgm:t>
        <a:bodyPr/>
        <a:lstStyle/>
        <a:p>
          <a:endParaRPr lang="en-US"/>
        </a:p>
      </dgm:t>
    </dgm:pt>
    <dgm:pt modelId="{8A10D12D-1B5A-4CDE-96B9-FD5DB56F0292}" type="sibTrans" cxnId="{50C2BAF7-C43E-41CC-9DE2-8B76C4CECE2C}">
      <dgm:prSet/>
      <dgm:spPr/>
      <dgm:t>
        <a:bodyPr/>
        <a:lstStyle/>
        <a:p>
          <a:endParaRPr lang="en-US"/>
        </a:p>
      </dgm:t>
    </dgm:pt>
    <dgm:pt modelId="{E746F55B-3975-442C-9635-B935B39AC950}">
      <dgm:prSet/>
      <dgm:spPr/>
      <dgm:t>
        <a:bodyPr/>
        <a:lstStyle/>
        <a:p>
          <a:r>
            <a:rPr lang="en-GB"/>
            <a:t>• learn from their experiences</a:t>
          </a:r>
          <a:endParaRPr lang="en-US"/>
        </a:p>
      </dgm:t>
    </dgm:pt>
    <dgm:pt modelId="{F38FFF50-738E-42BE-B1E5-5E058D1DD7D1}" type="parTrans" cxnId="{16D23CC7-C71F-43A4-AAA9-D38E1C0535E3}">
      <dgm:prSet/>
      <dgm:spPr/>
      <dgm:t>
        <a:bodyPr/>
        <a:lstStyle/>
        <a:p>
          <a:endParaRPr lang="en-US"/>
        </a:p>
      </dgm:t>
    </dgm:pt>
    <dgm:pt modelId="{6B83CF09-AAE3-44C2-B59D-9506335E71F6}" type="sibTrans" cxnId="{16D23CC7-C71F-43A4-AAA9-D38E1C0535E3}">
      <dgm:prSet/>
      <dgm:spPr/>
      <dgm:t>
        <a:bodyPr/>
        <a:lstStyle/>
        <a:p>
          <a:endParaRPr lang="en-US"/>
        </a:p>
      </dgm:t>
    </dgm:pt>
    <dgm:pt modelId="{A2BF6D32-207E-4CAC-BEC0-79E9F86F1DD5}" type="pres">
      <dgm:prSet presAssocID="{EC2BD866-AD7F-478F-B0BF-FADB53CD8D35}" presName="diagram" presStyleCnt="0">
        <dgm:presLayoutVars>
          <dgm:dir/>
          <dgm:resizeHandles val="exact"/>
        </dgm:presLayoutVars>
      </dgm:prSet>
      <dgm:spPr/>
    </dgm:pt>
    <dgm:pt modelId="{C9A7A644-DAB6-426E-AF2F-EFC36B7D9060}" type="pres">
      <dgm:prSet presAssocID="{42C78BBF-C557-436E-89B6-AB47490EDC58}" presName="node" presStyleLbl="node1" presStyleIdx="0" presStyleCnt="10">
        <dgm:presLayoutVars>
          <dgm:bulletEnabled val="1"/>
        </dgm:presLayoutVars>
      </dgm:prSet>
      <dgm:spPr/>
    </dgm:pt>
    <dgm:pt modelId="{D8DAB7C5-6198-498C-9C84-4AD2966007DE}" type="pres">
      <dgm:prSet presAssocID="{C75722FC-7820-4275-9138-C591F121AE3F}" presName="sibTrans" presStyleCnt="0"/>
      <dgm:spPr/>
    </dgm:pt>
    <dgm:pt modelId="{E70867AC-5321-491C-A1D1-DB2EE133B2CD}" type="pres">
      <dgm:prSet presAssocID="{98C3B71F-4E2F-4598-977A-43D4EC0E3401}" presName="node" presStyleLbl="node1" presStyleIdx="1" presStyleCnt="10">
        <dgm:presLayoutVars>
          <dgm:bulletEnabled val="1"/>
        </dgm:presLayoutVars>
      </dgm:prSet>
      <dgm:spPr/>
    </dgm:pt>
    <dgm:pt modelId="{B974E50A-3F07-4B30-8488-8BED32BC3147}" type="pres">
      <dgm:prSet presAssocID="{908E4CFD-6319-401B-A991-7488A3C4CF37}" presName="sibTrans" presStyleCnt="0"/>
      <dgm:spPr/>
    </dgm:pt>
    <dgm:pt modelId="{FD8A6C65-7351-47B7-86B2-552DA10AFC51}" type="pres">
      <dgm:prSet presAssocID="{C2AD7375-F213-48CB-A65B-87C386EC9270}" presName="node" presStyleLbl="node1" presStyleIdx="2" presStyleCnt="10">
        <dgm:presLayoutVars>
          <dgm:bulletEnabled val="1"/>
        </dgm:presLayoutVars>
      </dgm:prSet>
      <dgm:spPr/>
    </dgm:pt>
    <dgm:pt modelId="{A6008042-1AFA-4A08-AF9B-DCCC77B5D89D}" type="pres">
      <dgm:prSet presAssocID="{CEC69BB9-1F57-46D1-8769-5899A7C0F8B5}" presName="sibTrans" presStyleCnt="0"/>
      <dgm:spPr/>
    </dgm:pt>
    <dgm:pt modelId="{0BD1A89B-9F72-4917-AA16-A776E8882ADA}" type="pres">
      <dgm:prSet presAssocID="{679FB442-C16E-4FF0-9437-1EEDB3CBD900}" presName="node" presStyleLbl="node1" presStyleIdx="3" presStyleCnt="10">
        <dgm:presLayoutVars>
          <dgm:bulletEnabled val="1"/>
        </dgm:presLayoutVars>
      </dgm:prSet>
      <dgm:spPr/>
    </dgm:pt>
    <dgm:pt modelId="{03E466F1-6270-4273-8B91-C54DB52A93DD}" type="pres">
      <dgm:prSet presAssocID="{7C0CB35E-5009-40BB-8C3A-CA423E0B8256}" presName="sibTrans" presStyleCnt="0"/>
      <dgm:spPr/>
    </dgm:pt>
    <dgm:pt modelId="{2FAE9E6D-CD83-481D-94D0-B76E9EE6EF28}" type="pres">
      <dgm:prSet presAssocID="{A00E54E1-3CBE-43A2-A3DE-DA96D342C366}" presName="node" presStyleLbl="node1" presStyleIdx="4" presStyleCnt="10">
        <dgm:presLayoutVars>
          <dgm:bulletEnabled val="1"/>
        </dgm:presLayoutVars>
      </dgm:prSet>
      <dgm:spPr/>
    </dgm:pt>
    <dgm:pt modelId="{DC521BC2-E790-4F38-A345-7F6AAB137D3F}" type="pres">
      <dgm:prSet presAssocID="{1721BC5A-06D9-4ACC-AC97-9B6A09E4FE6A}" presName="sibTrans" presStyleCnt="0"/>
      <dgm:spPr/>
    </dgm:pt>
    <dgm:pt modelId="{1B855048-BFC9-4D0E-B0FB-3DFA22D3D674}" type="pres">
      <dgm:prSet presAssocID="{01DC9E52-56D3-49ED-B41B-C30E222CD7E0}" presName="node" presStyleLbl="node1" presStyleIdx="5" presStyleCnt="10">
        <dgm:presLayoutVars>
          <dgm:bulletEnabled val="1"/>
        </dgm:presLayoutVars>
      </dgm:prSet>
      <dgm:spPr/>
    </dgm:pt>
    <dgm:pt modelId="{417B0942-F20A-4ED7-88E3-30A18096AD8B}" type="pres">
      <dgm:prSet presAssocID="{B688A7A1-1EF2-4436-91DA-E6A20DE5ECF5}" presName="sibTrans" presStyleCnt="0"/>
      <dgm:spPr/>
    </dgm:pt>
    <dgm:pt modelId="{C05B9EE0-7F8E-4AD5-A0BB-51F7809A43C6}" type="pres">
      <dgm:prSet presAssocID="{BC8DCAB1-46A5-405B-A8C2-4334C0868968}" presName="node" presStyleLbl="node1" presStyleIdx="6" presStyleCnt="10">
        <dgm:presLayoutVars>
          <dgm:bulletEnabled val="1"/>
        </dgm:presLayoutVars>
      </dgm:prSet>
      <dgm:spPr/>
    </dgm:pt>
    <dgm:pt modelId="{F1F91015-F480-43CE-9454-A6F449E1EB5E}" type="pres">
      <dgm:prSet presAssocID="{88B7E5BB-6BFA-4B4C-8D9F-99D05368D0E4}" presName="sibTrans" presStyleCnt="0"/>
      <dgm:spPr/>
    </dgm:pt>
    <dgm:pt modelId="{8BCE3C40-A007-4D4F-A23E-3FE7F675D61F}" type="pres">
      <dgm:prSet presAssocID="{39C41D2C-6CDF-4298-8552-78D0ACBF9363}" presName="node" presStyleLbl="node1" presStyleIdx="7" presStyleCnt="10">
        <dgm:presLayoutVars>
          <dgm:bulletEnabled val="1"/>
        </dgm:presLayoutVars>
      </dgm:prSet>
      <dgm:spPr/>
    </dgm:pt>
    <dgm:pt modelId="{9ACFA6C1-F959-4E81-BDE6-AFA00CC4A75E}" type="pres">
      <dgm:prSet presAssocID="{484C68B5-DA7B-4AA9-BFF3-029386E25CDF}" presName="sibTrans" presStyleCnt="0"/>
      <dgm:spPr/>
    </dgm:pt>
    <dgm:pt modelId="{A7D1BAB3-8D98-48B4-ADD1-FF7C2BB03FC0}" type="pres">
      <dgm:prSet presAssocID="{B93281BC-9660-48B3-9A92-0BA0EA84C422}" presName="node" presStyleLbl="node1" presStyleIdx="8" presStyleCnt="10">
        <dgm:presLayoutVars>
          <dgm:bulletEnabled val="1"/>
        </dgm:presLayoutVars>
      </dgm:prSet>
      <dgm:spPr/>
    </dgm:pt>
    <dgm:pt modelId="{1152E265-7834-4776-8934-8E804354FF8F}" type="pres">
      <dgm:prSet presAssocID="{8A10D12D-1B5A-4CDE-96B9-FD5DB56F0292}" presName="sibTrans" presStyleCnt="0"/>
      <dgm:spPr/>
    </dgm:pt>
    <dgm:pt modelId="{D7D68A8F-8388-4DAC-B485-C2841C12E09D}" type="pres">
      <dgm:prSet presAssocID="{E746F55B-3975-442C-9635-B935B39AC950}" presName="node" presStyleLbl="node1" presStyleIdx="9" presStyleCnt="10">
        <dgm:presLayoutVars>
          <dgm:bulletEnabled val="1"/>
        </dgm:presLayoutVars>
      </dgm:prSet>
      <dgm:spPr/>
    </dgm:pt>
  </dgm:ptLst>
  <dgm:cxnLst>
    <dgm:cxn modelId="{775C5D03-DEB6-4EE0-84BF-4E237517807C}" type="presOf" srcId="{E746F55B-3975-442C-9635-B935B39AC950}" destId="{D7D68A8F-8388-4DAC-B485-C2841C12E09D}" srcOrd="0" destOrd="0" presId="urn:microsoft.com/office/officeart/2005/8/layout/default"/>
    <dgm:cxn modelId="{265DCD0C-B9D7-472C-B2E7-128487F00D2E}" type="presOf" srcId="{EC2BD866-AD7F-478F-B0BF-FADB53CD8D35}" destId="{A2BF6D32-207E-4CAC-BEC0-79E9F86F1DD5}" srcOrd="0" destOrd="0" presId="urn:microsoft.com/office/officeart/2005/8/layout/default"/>
    <dgm:cxn modelId="{3FCAB014-87DD-4DDA-A937-E0AB54360E47}" type="presOf" srcId="{B93281BC-9660-48B3-9A92-0BA0EA84C422}" destId="{A7D1BAB3-8D98-48B4-ADD1-FF7C2BB03FC0}" srcOrd="0" destOrd="0" presId="urn:microsoft.com/office/officeart/2005/8/layout/default"/>
    <dgm:cxn modelId="{491A3433-1438-46AA-85FD-5F01FC682DF8}" srcId="{EC2BD866-AD7F-478F-B0BF-FADB53CD8D35}" destId="{42C78BBF-C557-436E-89B6-AB47490EDC58}" srcOrd="0" destOrd="0" parTransId="{CE83FA0B-A879-4C78-BC07-8E919C07DB2F}" sibTransId="{C75722FC-7820-4275-9138-C591F121AE3F}"/>
    <dgm:cxn modelId="{36B22B3B-D2D4-47D1-A6E2-0133F56BB0A3}" srcId="{EC2BD866-AD7F-478F-B0BF-FADB53CD8D35}" destId="{01DC9E52-56D3-49ED-B41B-C30E222CD7E0}" srcOrd="5" destOrd="0" parTransId="{C78A0E90-07E1-4AF2-B674-3A69AF730CFD}" sibTransId="{B688A7A1-1EF2-4436-91DA-E6A20DE5ECF5}"/>
    <dgm:cxn modelId="{CB05F644-9B5C-4337-BCF2-D44883217B7E}" type="presOf" srcId="{42C78BBF-C557-436E-89B6-AB47490EDC58}" destId="{C9A7A644-DAB6-426E-AF2F-EFC36B7D9060}" srcOrd="0" destOrd="0" presId="urn:microsoft.com/office/officeart/2005/8/layout/default"/>
    <dgm:cxn modelId="{2686D450-0E0E-41DF-9027-9FFD6AA72454}" type="presOf" srcId="{98C3B71F-4E2F-4598-977A-43D4EC0E3401}" destId="{E70867AC-5321-491C-A1D1-DB2EE133B2CD}" srcOrd="0" destOrd="0" presId="urn:microsoft.com/office/officeart/2005/8/layout/default"/>
    <dgm:cxn modelId="{03D11A85-6D99-49CD-A679-0D4429D7F61A}" srcId="{EC2BD866-AD7F-478F-B0BF-FADB53CD8D35}" destId="{A00E54E1-3CBE-43A2-A3DE-DA96D342C366}" srcOrd="4" destOrd="0" parTransId="{44AAB0C2-671C-4DCC-88BD-C0EC143E3B14}" sibTransId="{1721BC5A-06D9-4ACC-AC97-9B6A09E4FE6A}"/>
    <dgm:cxn modelId="{A8451793-9D41-4733-89F4-ABDD5ECD9760}" srcId="{EC2BD866-AD7F-478F-B0BF-FADB53CD8D35}" destId="{C2AD7375-F213-48CB-A65B-87C386EC9270}" srcOrd="2" destOrd="0" parTransId="{0D72B4A0-5B1F-467D-99C7-27714C6184D1}" sibTransId="{CEC69BB9-1F57-46D1-8769-5899A7C0F8B5}"/>
    <dgm:cxn modelId="{7E9E3FB6-EF77-44EF-B77B-DD18A2EB8CFE}" srcId="{EC2BD866-AD7F-478F-B0BF-FADB53CD8D35}" destId="{BC8DCAB1-46A5-405B-A8C2-4334C0868968}" srcOrd="6" destOrd="0" parTransId="{C3700327-A97E-4C44-8F64-D1445D59061B}" sibTransId="{88B7E5BB-6BFA-4B4C-8D9F-99D05368D0E4}"/>
    <dgm:cxn modelId="{1F5443C3-B096-43A3-AD85-1E559E5876CD}" srcId="{EC2BD866-AD7F-478F-B0BF-FADB53CD8D35}" destId="{98C3B71F-4E2F-4598-977A-43D4EC0E3401}" srcOrd="1" destOrd="0" parTransId="{1B029051-8DB1-4FFE-AC43-E386C181BEEF}" sibTransId="{908E4CFD-6319-401B-A991-7488A3C4CF37}"/>
    <dgm:cxn modelId="{16D23CC7-C71F-43A4-AAA9-D38E1C0535E3}" srcId="{EC2BD866-AD7F-478F-B0BF-FADB53CD8D35}" destId="{E746F55B-3975-442C-9635-B935B39AC950}" srcOrd="9" destOrd="0" parTransId="{F38FFF50-738E-42BE-B1E5-5E058D1DD7D1}" sibTransId="{6B83CF09-AAE3-44C2-B59D-9506335E71F6}"/>
    <dgm:cxn modelId="{5631A5C7-7525-4169-87B3-1EA7E1299DEA}" srcId="{EC2BD866-AD7F-478F-B0BF-FADB53CD8D35}" destId="{679FB442-C16E-4FF0-9437-1EEDB3CBD900}" srcOrd="3" destOrd="0" parTransId="{447A4E53-5EE4-485E-8D7C-5AE0DAD5731B}" sibTransId="{7C0CB35E-5009-40BB-8C3A-CA423E0B8256}"/>
    <dgm:cxn modelId="{5DAC7AD4-C60A-42B5-AB93-142AF4AFCF59}" type="presOf" srcId="{01DC9E52-56D3-49ED-B41B-C30E222CD7E0}" destId="{1B855048-BFC9-4D0E-B0FB-3DFA22D3D674}" srcOrd="0" destOrd="0" presId="urn:microsoft.com/office/officeart/2005/8/layout/default"/>
    <dgm:cxn modelId="{61B879DC-45BD-4844-B1DC-DD13985BE412}" srcId="{EC2BD866-AD7F-478F-B0BF-FADB53CD8D35}" destId="{39C41D2C-6CDF-4298-8552-78D0ACBF9363}" srcOrd="7" destOrd="0" parTransId="{08CFCBAF-20F1-4EE5-96F4-B40CC51B452C}" sibTransId="{484C68B5-DA7B-4AA9-BFF3-029386E25CDF}"/>
    <dgm:cxn modelId="{A80D2EE5-BE63-4641-9BF3-3833C4203D01}" type="presOf" srcId="{679FB442-C16E-4FF0-9437-1EEDB3CBD900}" destId="{0BD1A89B-9F72-4917-AA16-A776E8882ADA}" srcOrd="0" destOrd="0" presId="urn:microsoft.com/office/officeart/2005/8/layout/default"/>
    <dgm:cxn modelId="{04BA8FED-C0D3-462A-8520-8AE4C269D5B0}" type="presOf" srcId="{C2AD7375-F213-48CB-A65B-87C386EC9270}" destId="{FD8A6C65-7351-47B7-86B2-552DA10AFC51}" srcOrd="0" destOrd="0" presId="urn:microsoft.com/office/officeart/2005/8/layout/default"/>
    <dgm:cxn modelId="{92C3EEEF-4ED3-4DDC-B271-65CE4DCE9B1C}" type="presOf" srcId="{A00E54E1-3CBE-43A2-A3DE-DA96D342C366}" destId="{2FAE9E6D-CD83-481D-94D0-B76E9EE6EF28}" srcOrd="0" destOrd="0" presId="urn:microsoft.com/office/officeart/2005/8/layout/default"/>
    <dgm:cxn modelId="{66CE4AF3-771E-43C4-8E07-AA265F016B8E}" type="presOf" srcId="{BC8DCAB1-46A5-405B-A8C2-4334C0868968}" destId="{C05B9EE0-7F8E-4AD5-A0BB-51F7809A43C6}" srcOrd="0" destOrd="0" presId="urn:microsoft.com/office/officeart/2005/8/layout/default"/>
    <dgm:cxn modelId="{50C2BAF7-C43E-41CC-9DE2-8B76C4CECE2C}" srcId="{EC2BD866-AD7F-478F-B0BF-FADB53CD8D35}" destId="{B93281BC-9660-48B3-9A92-0BA0EA84C422}" srcOrd="8" destOrd="0" parTransId="{5BE7420E-4902-4D08-BA16-D12E94933DE2}" sibTransId="{8A10D12D-1B5A-4CDE-96B9-FD5DB56F0292}"/>
    <dgm:cxn modelId="{53E82FFD-9C12-4ED2-BF67-52C602C7780E}" type="presOf" srcId="{39C41D2C-6CDF-4298-8552-78D0ACBF9363}" destId="{8BCE3C40-A007-4D4F-A23E-3FE7F675D61F}" srcOrd="0" destOrd="0" presId="urn:microsoft.com/office/officeart/2005/8/layout/default"/>
    <dgm:cxn modelId="{0BD53BF3-5041-4670-B037-55CD0D31B7BC}" type="presParOf" srcId="{A2BF6D32-207E-4CAC-BEC0-79E9F86F1DD5}" destId="{C9A7A644-DAB6-426E-AF2F-EFC36B7D9060}" srcOrd="0" destOrd="0" presId="urn:microsoft.com/office/officeart/2005/8/layout/default"/>
    <dgm:cxn modelId="{F09D1C8D-3F98-4136-AC06-5E2AC3363C9B}" type="presParOf" srcId="{A2BF6D32-207E-4CAC-BEC0-79E9F86F1DD5}" destId="{D8DAB7C5-6198-498C-9C84-4AD2966007DE}" srcOrd="1" destOrd="0" presId="urn:microsoft.com/office/officeart/2005/8/layout/default"/>
    <dgm:cxn modelId="{6A3DBF80-8757-43B1-ADD6-E7772633C23A}" type="presParOf" srcId="{A2BF6D32-207E-4CAC-BEC0-79E9F86F1DD5}" destId="{E70867AC-5321-491C-A1D1-DB2EE133B2CD}" srcOrd="2" destOrd="0" presId="urn:microsoft.com/office/officeart/2005/8/layout/default"/>
    <dgm:cxn modelId="{739393F4-AD8A-4A61-BC2F-92BC66999E97}" type="presParOf" srcId="{A2BF6D32-207E-4CAC-BEC0-79E9F86F1DD5}" destId="{B974E50A-3F07-4B30-8488-8BED32BC3147}" srcOrd="3" destOrd="0" presId="urn:microsoft.com/office/officeart/2005/8/layout/default"/>
    <dgm:cxn modelId="{7A4923BD-FAFF-4AAF-ACD5-E7B7D7D2D90F}" type="presParOf" srcId="{A2BF6D32-207E-4CAC-BEC0-79E9F86F1DD5}" destId="{FD8A6C65-7351-47B7-86B2-552DA10AFC51}" srcOrd="4" destOrd="0" presId="urn:microsoft.com/office/officeart/2005/8/layout/default"/>
    <dgm:cxn modelId="{F0FFC3FA-F2AD-411C-B178-5B70FCD1931D}" type="presParOf" srcId="{A2BF6D32-207E-4CAC-BEC0-79E9F86F1DD5}" destId="{A6008042-1AFA-4A08-AF9B-DCCC77B5D89D}" srcOrd="5" destOrd="0" presId="urn:microsoft.com/office/officeart/2005/8/layout/default"/>
    <dgm:cxn modelId="{86DB86DF-63CB-42FF-BC91-CA9C632FE872}" type="presParOf" srcId="{A2BF6D32-207E-4CAC-BEC0-79E9F86F1DD5}" destId="{0BD1A89B-9F72-4917-AA16-A776E8882ADA}" srcOrd="6" destOrd="0" presId="urn:microsoft.com/office/officeart/2005/8/layout/default"/>
    <dgm:cxn modelId="{616091C6-B7B0-4BDD-85FF-CEA5D8B9FACB}" type="presParOf" srcId="{A2BF6D32-207E-4CAC-BEC0-79E9F86F1DD5}" destId="{03E466F1-6270-4273-8B91-C54DB52A93DD}" srcOrd="7" destOrd="0" presId="urn:microsoft.com/office/officeart/2005/8/layout/default"/>
    <dgm:cxn modelId="{32B1BEEA-3160-4A04-9FBF-66E385A4DC11}" type="presParOf" srcId="{A2BF6D32-207E-4CAC-BEC0-79E9F86F1DD5}" destId="{2FAE9E6D-CD83-481D-94D0-B76E9EE6EF28}" srcOrd="8" destOrd="0" presId="urn:microsoft.com/office/officeart/2005/8/layout/default"/>
    <dgm:cxn modelId="{11D64AAD-F6E3-4EDD-8F95-4E1805DD8E7E}" type="presParOf" srcId="{A2BF6D32-207E-4CAC-BEC0-79E9F86F1DD5}" destId="{DC521BC2-E790-4F38-A345-7F6AAB137D3F}" srcOrd="9" destOrd="0" presId="urn:microsoft.com/office/officeart/2005/8/layout/default"/>
    <dgm:cxn modelId="{328B809E-C113-45F9-8253-30BCE91F26FB}" type="presParOf" srcId="{A2BF6D32-207E-4CAC-BEC0-79E9F86F1DD5}" destId="{1B855048-BFC9-4D0E-B0FB-3DFA22D3D674}" srcOrd="10" destOrd="0" presId="urn:microsoft.com/office/officeart/2005/8/layout/default"/>
    <dgm:cxn modelId="{6060575E-0AC0-4E75-9F5E-124A1140FB63}" type="presParOf" srcId="{A2BF6D32-207E-4CAC-BEC0-79E9F86F1DD5}" destId="{417B0942-F20A-4ED7-88E3-30A18096AD8B}" srcOrd="11" destOrd="0" presId="urn:microsoft.com/office/officeart/2005/8/layout/default"/>
    <dgm:cxn modelId="{CAC5D7C7-7F90-46C2-A746-6CDA09D3A925}" type="presParOf" srcId="{A2BF6D32-207E-4CAC-BEC0-79E9F86F1DD5}" destId="{C05B9EE0-7F8E-4AD5-A0BB-51F7809A43C6}" srcOrd="12" destOrd="0" presId="urn:microsoft.com/office/officeart/2005/8/layout/default"/>
    <dgm:cxn modelId="{24533351-F3E4-4AE0-BB59-D61911E4B3AF}" type="presParOf" srcId="{A2BF6D32-207E-4CAC-BEC0-79E9F86F1DD5}" destId="{F1F91015-F480-43CE-9454-A6F449E1EB5E}" srcOrd="13" destOrd="0" presId="urn:microsoft.com/office/officeart/2005/8/layout/default"/>
    <dgm:cxn modelId="{B90FBEED-1552-4313-B7B6-6677408EA736}" type="presParOf" srcId="{A2BF6D32-207E-4CAC-BEC0-79E9F86F1DD5}" destId="{8BCE3C40-A007-4D4F-A23E-3FE7F675D61F}" srcOrd="14" destOrd="0" presId="urn:microsoft.com/office/officeart/2005/8/layout/default"/>
    <dgm:cxn modelId="{C4AD8A7E-D01A-45EB-9886-31ABD8D4F2AD}" type="presParOf" srcId="{A2BF6D32-207E-4CAC-BEC0-79E9F86F1DD5}" destId="{9ACFA6C1-F959-4E81-BDE6-AFA00CC4A75E}" srcOrd="15" destOrd="0" presId="urn:microsoft.com/office/officeart/2005/8/layout/default"/>
    <dgm:cxn modelId="{352B9AD8-5A28-4060-BEC2-895D3095BEBB}" type="presParOf" srcId="{A2BF6D32-207E-4CAC-BEC0-79E9F86F1DD5}" destId="{A7D1BAB3-8D98-48B4-ADD1-FF7C2BB03FC0}" srcOrd="16" destOrd="0" presId="urn:microsoft.com/office/officeart/2005/8/layout/default"/>
    <dgm:cxn modelId="{AD67ED70-C585-4CBE-B8AA-642555642F4A}" type="presParOf" srcId="{A2BF6D32-207E-4CAC-BEC0-79E9F86F1DD5}" destId="{1152E265-7834-4776-8934-8E804354FF8F}" srcOrd="17" destOrd="0" presId="urn:microsoft.com/office/officeart/2005/8/layout/default"/>
    <dgm:cxn modelId="{B1A006E9-CB84-45F1-A88F-F0FB02F7C388}" type="presParOf" srcId="{A2BF6D32-207E-4CAC-BEC0-79E9F86F1DD5}" destId="{D7D68A8F-8388-4DAC-B485-C2841C12E09D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58993A-6180-4F6D-901F-9C66708F912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02DB24B-127C-4EE3-967A-EEFF2B6D7439}">
      <dgm:prSet/>
      <dgm:spPr/>
      <dgm:t>
        <a:bodyPr/>
        <a:lstStyle/>
        <a:p>
          <a:r>
            <a:rPr lang="en-GB" b="1" dirty="0"/>
            <a:t>Terminal Examination Paper </a:t>
          </a:r>
          <a:r>
            <a:rPr lang="en-GB" dirty="0"/>
            <a:t>and a </a:t>
          </a:r>
          <a:r>
            <a:rPr lang="en-GB" b="1" dirty="0"/>
            <a:t>Portfolio of Coursework</a:t>
          </a:r>
          <a:r>
            <a:rPr lang="en-GB" dirty="0"/>
            <a:t>. Both are assessed by the State Examinations Commission (SEC).</a:t>
          </a:r>
          <a:endParaRPr lang="en-US" dirty="0"/>
        </a:p>
      </dgm:t>
    </dgm:pt>
    <dgm:pt modelId="{5FCAD6F0-057B-4571-93D1-247AFDBE0C20}" type="parTrans" cxnId="{AF4E100D-A9ED-4B06-8D8E-336C6CED0E1A}">
      <dgm:prSet/>
      <dgm:spPr/>
      <dgm:t>
        <a:bodyPr/>
        <a:lstStyle/>
        <a:p>
          <a:endParaRPr lang="en-US"/>
        </a:p>
      </dgm:t>
    </dgm:pt>
    <dgm:pt modelId="{80700BAD-FF0A-445E-AE1C-62FC04985081}" type="sibTrans" cxnId="{AF4E100D-A9ED-4B06-8D8E-336C6CED0E1A}">
      <dgm:prSet/>
      <dgm:spPr/>
      <dgm:t>
        <a:bodyPr/>
        <a:lstStyle/>
        <a:p>
          <a:endParaRPr lang="en-US"/>
        </a:p>
      </dgm:t>
    </dgm:pt>
    <dgm:pt modelId="{E62F0F80-E9CA-48DD-A0DB-4C632EAEB552}">
      <dgm:prSet/>
      <dgm:spPr/>
      <dgm:t>
        <a:bodyPr/>
        <a:lstStyle/>
        <a:p>
          <a:r>
            <a:rPr lang="en-GB" dirty="0"/>
            <a:t>Assessment is at a </a:t>
          </a:r>
          <a:r>
            <a:rPr lang="en-GB" b="1" dirty="0"/>
            <a:t>common level. </a:t>
          </a:r>
          <a:endParaRPr lang="en-US" b="1" dirty="0"/>
        </a:p>
      </dgm:t>
    </dgm:pt>
    <dgm:pt modelId="{43B1AD32-3A06-49D3-8D6C-BEC14E4F7B05}" type="parTrans" cxnId="{C976EB69-8EBD-4AF7-B460-7F88FC0C3398}">
      <dgm:prSet/>
      <dgm:spPr/>
      <dgm:t>
        <a:bodyPr/>
        <a:lstStyle/>
        <a:p>
          <a:endParaRPr lang="en-US"/>
        </a:p>
      </dgm:t>
    </dgm:pt>
    <dgm:pt modelId="{B349B014-B652-4506-A169-4C8823845033}" type="sibTrans" cxnId="{C976EB69-8EBD-4AF7-B460-7F88FC0C3398}">
      <dgm:prSet/>
      <dgm:spPr/>
      <dgm:t>
        <a:bodyPr/>
        <a:lstStyle/>
        <a:p>
          <a:endParaRPr lang="en-US"/>
        </a:p>
      </dgm:t>
    </dgm:pt>
    <dgm:pt modelId="{6A148D8E-3944-40B3-9DFD-D826374626A4}" type="pres">
      <dgm:prSet presAssocID="{D758993A-6180-4F6D-901F-9C66708F9126}" presName="root" presStyleCnt="0">
        <dgm:presLayoutVars>
          <dgm:dir/>
          <dgm:resizeHandles val="exact"/>
        </dgm:presLayoutVars>
      </dgm:prSet>
      <dgm:spPr/>
    </dgm:pt>
    <dgm:pt modelId="{EAD3D9F1-ACDA-4444-A36A-48DB8F8D5064}" type="pres">
      <dgm:prSet presAssocID="{E02DB24B-127C-4EE3-967A-EEFF2B6D7439}" presName="compNode" presStyleCnt="0"/>
      <dgm:spPr/>
    </dgm:pt>
    <dgm:pt modelId="{5F1B272A-A32A-4012-B187-B6AE8B61F3EE}" type="pres">
      <dgm:prSet presAssocID="{E02DB24B-127C-4EE3-967A-EEFF2B6D7439}" presName="bgRect" presStyleLbl="bgShp" presStyleIdx="0" presStyleCnt="2"/>
      <dgm:spPr/>
    </dgm:pt>
    <dgm:pt modelId="{7E6E6942-91FC-43B8-8E4C-07CE4C85E50E}" type="pres">
      <dgm:prSet presAssocID="{E02DB24B-127C-4EE3-967A-EEFF2B6D743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1F4C9CB7-C26B-435E-9719-FCB1081CD0CE}" type="pres">
      <dgm:prSet presAssocID="{E02DB24B-127C-4EE3-967A-EEFF2B6D7439}" presName="spaceRect" presStyleCnt="0"/>
      <dgm:spPr/>
    </dgm:pt>
    <dgm:pt modelId="{4D619C93-7ACD-4258-AF72-E5091B6521DD}" type="pres">
      <dgm:prSet presAssocID="{E02DB24B-127C-4EE3-967A-EEFF2B6D7439}" presName="parTx" presStyleLbl="revTx" presStyleIdx="0" presStyleCnt="2">
        <dgm:presLayoutVars>
          <dgm:chMax val="0"/>
          <dgm:chPref val="0"/>
        </dgm:presLayoutVars>
      </dgm:prSet>
      <dgm:spPr/>
    </dgm:pt>
    <dgm:pt modelId="{BFC2C50F-C6EC-4AC3-B255-FA9E3B0598B9}" type="pres">
      <dgm:prSet presAssocID="{80700BAD-FF0A-445E-AE1C-62FC04985081}" presName="sibTrans" presStyleCnt="0"/>
      <dgm:spPr/>
    </dgm:pt>
    <dgm:pt modelId="{B76C45AF-85F1-41FD-88C7-AA0CA9B3C210}" type="pres">
      <dgm:prSet presAssocID="{E62F0F80-E9CA-48DD-A0DB-4C632EAEB552}" presName="compNode" presStyleCnt="0"/>
      <dgm:spPr/>
    </dgm:pt>
    <dgm:pt modelId="{B280A9C2-B4F0-404D-89E8-DB12A3B990F0}" type="pres">
      <dgm:prSet presAssocID="{E62F0F80-E9CA-48DD-A0DB-4C632EAEB552}" presName="bgRect" presStyleLbl="bgShp" presStyleIdx="1" presStyleCnt="2"/>
      <dgm:spPr/>
    </dgm:pt>
    <dgm:pt modelId="{F2FA34DB-84D1-4650-AF30-B1BDB7DEF917}" type="pres">
      <dgm:prSet presAssocID="{E62F0F80-E9CA-48DD-A0DB-4C632EAEB55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B383B391-1996-43D8-AD9F-92F2F4FBC8E7}" type="pres">
      <dgm:prSet presAssocID="{E62F0F80-E9CA-48DD-A0DB-4C632EAEB552}" presName="spaceRect" presStyleCnt="0"/>
      <dgm:spPr/>
    </dgm:pt>
    <dgm:pt modelId="{6DB98586-25B1-40FF-AC9E-05AC7764244E}" type="pres">
      <dgm:prSet presAssocID="{E62F0F80-E9CA-48DD-A0DB-4C632EAEB552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AF4E100D-A9ED-4B06-8D8E-336C6CED0E1A}" srcId="{D758993A-6180-4F6D-901F-9C66708F9126}" destId="{E02DB24B-127C-4EE3-967A-EEFF2B6D7439}" srcOrd="0" destOrd="0" parTransId="{5FCAD6F0-057B-4571-93D1-247AFDBE0C20}" sibTransId="{80700BAD-FF0A-445E-AE1C-62FC04985081}"/>
    <dgm:cxn modelId="{C976EB69-8EBD-4AF7-B460-7F88FC0C3398}" srcId="{D758993A-6180-4F6D-901F-9C66708F9126}" destId="{E62F0F80-E9CA-48DD-A0DB-4C632EAEB552}" srcOrd="1" destOrd="0" parTransId="{43B1AD32-3A06-49D3-8D6C-BEC14E4F7B05}" sibTransId="{B349B014-B652-4506-A169-4C8823845033}"/>
    <dgm:cxn modelId="{343E6187-67D7-46E7-9013-5A0D87C181E3}" type="presOf" srcId="{E62F0F80-E9CA-48DD-A0DB-4C632EAEB552}" destId="{6DB98586-25B1-40FF-AC9E-05AC7764244E}" srcOrd="0" destOrd="0" presId="urn:microsoft.com/office/officeart/2018/2/layout/IconVerticalSolidList"/>
    <dgm:cxn modelId="{11AD37A7-740F-4315-A82D-57ED535C4DA0}" type="presOf" srcId="{D758993A-6180-4F6D-901F-9C66708F9126}" destId="{6A148D8E-3944-40B3-9DFD-D826374626A4}" srcOrd="0" destOrd="0" presId="urn:microsoft.com/office/officeart/2018/2/layout/IconVerticalSolidList"/>
    <dgm:cxn modelId="{7CE33FEC-0BF4-4B4D-ABD9-0ECEBE216DD7}" type="presOf" srcId="{E02DB24B-127C-4EE3-967A-EEFF2B6D7439}" destId="{4D619C93-7ACD-4258-AF72-E5091B6521DD}" srcOrd="0" destOrd="0" presId="urn:microsoft.com/office/officeart/2018/2/layout/IconVerticalSolidList"/>
    <dgm:cxn modelId="{3585E893-87C3-4714-95A0-0C852B3BB16D}" type="presParOf" srcId="{6A148D8E-3944-40B3-9DFD-D826374626A4}" destId="{EAD3D9F1-ACDA-4444-A36A-48DB8F8D5064}" srcOrd="0" destOrd="0" presId="urn:microsoft.com/office/officeart/2018/2/layout/IconVerticalSolidList"/>
    <dgm:cxn modelId="{A3FB2A35-3044-4090-9A0C-D04F3D155F6C}" type="presParOf" srcId="{EAD3D9F1-ACDA-4444-A36A-48DB8F8D5064}" destId="{5F1B272A-A32A-4012-B187-B6AE8B61F3EE}" srcOrd="0" destOrd="0" presId="urn:microsoft.com/office/officeart/2018/2/layout/IconVerticalSolidList"/>
    <dgm:cxn modelId="{23F78D67-8091-43F7-A3D2-62C3CF7C80AC}" type="presParOf" srcId="{EAD3D9F1-ACDA-4444-A36A-48DB8F8D5064}" destId="{7E6E6942-91FC-43B8-8E4C-07CE4C85E50E}" srcOrd="1" destOrd="0" presId="urn:microsoft.com/office/officeart/2018/2/layout/IconVerticalSolidList"/>
    <dgm:cxn modelId="{087A67C5-0334-4A2A-A4C5-A2271AB93EEA}" type="presParOf" srcId="{EAD3D9F1-ACDA-4444-A36A-48DB8F8D5064}" destId="{1F4C9CB7-C26B-435E-9719-FCB1081CD0CE}" srcOrd="2" destOrd="0" presId="urn:microsoft.com/office/officeart/2018/2/layout/IconVerticalSolidList"/>
    <dgm:cxn modelId="{97149282-4AB7-4C01-A115-67C79372B2EA}" type="presParOf" srcId="{EAD3D9F1-ACDA-4444-A36A-48DB8F8D5064}" destId="{4D619C93-7ACD-4258-AF72-E5091B6521DD}" srcOrd="3" destOrd="0" presId="urn:microsoft.com/office/officeart/2018/2/layout/IconVerticalSolidList"/>
    <dgm:cxn modelId="{535D9958-DE61-43A2-8A2C-04ABC77AED45}" type="presParOf" srcId="{6A148D8E-3944-40B3-9DFD-D826374626A4}" destId="{BFC2C50F-C6EC-4AC3-B255-FA9E3B0598B9}" srcOrd="1" destOrd="0" presId="urn:microsoft.com/office/officeart/2018/2/layout/IconVerticalSolidList"/>
    <dgm:cxn modelId="{DA3BFF08-8372-43C7-AC10-8019EB097B4B}" type="presParOf" srcId="{6A148D8E-3944-40B3-9DFD-D826374626A4}" destId="{B76C45AF-85F1-41FD-88C7-AA0CA9B3C210}" srcOrd="2" destOrd="0" presId="urn:microsoft.com/office/officeart/2018/2/layout/IconVerticalSolidList"/>
    <dgm:cxn modelId="{2DA6D7DA-F2DB-48E0-A817-D92C5A91B4DB}" type="presParOf" srcId="{B76C45AF-85F1-41FD-88C7-AA0CA9B3C210}" destId="{B280A9C2-B4F0-404D-89E8-DB12A3B990F0}" srcOrd="0" destOrd="0" presId="urn:microsoft.com/office/officeart/2018/2/layout/IconVerticalSolidList"/>
    <dgm:cxn modelId="{11C258C3-C5D9-4FE8-AFF8-5526194C0589}" type="presParOf" srcId="{B76C45AF-85F1-41FD-88C7-AA0CA9B3C210}" destId="{F2FA34DB-84D1-4650-AF30-B1BDB7DEF917}" srcOrd="1" destOrd="0" presId="urn:microsoft.com/office/officeart/2018/2/layout/IconVerticalSolidList"/>
    <dgm:cxn modelId="{7BA39A69-7891-4906-95AD-3D435434B3D9}" type="presParOf" srcId="{B76C45AF-85F1-41FD-88C7-AA0CA9B3C210}" destId="{B383B391-1996-43D8-AD9F-92F2F4FBC8E7}" srcOrd="2" destOrd="0" presId="urn:microsoft.com/office/officeart/2018/2/layout/IconVerticalSolidList"/>
    <dgm:cxn modelId="{67FEA6F5-B36E-43A2-B508-9947EABAE472}" type="presParOf" srcId="{B76C45AF-85F1-41FD-88C7-AA0CA9B3C210}" destId="{6DB98586-25B1-40FF-AC9E-05AC7764244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A7A644-DAB6-426E-AF2F-EFC36B7D9060}">
      <dsp:nvSpPr>
        <dsp:cNvPr id="0" name=""/>
        <dsp:cNvSpPr/>
      </dsp:nvSpPr>
      <dsp:spPr>
        <a:xfrm>
          <a:off x="3281" y="282531"/>
          <a:ext cx="1776784" cy="106607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• be innovative and enterprising </a:t>
          </a:r>
          <a:endParaRPr lang="en-US" sz="1800" kern="1200"/>
        </a:p>
      </dsp:txBody>
      <dsp:txXfrm>
        <a:off x="3281" y="282531"/>
        <a:ext cx="1776784" cy="1066070"/>
      </dsp:txXfrm>
    </dsp:sp>
    <dsp:sp modelId="{E70867AC-5321-491C-A1D1-DB2EE133B2CD}">
      <dsp:nvSpPr>
        <dsp:cNvPr id="0" name=""/>
        <dsp:cNvSpPr/>
      </dsp:nvSpPr>
      <dsp:spPr>
        <a:xfrm>
          <a:off x="1957744" y="282531"/>
          <a:ext cx="1776784" cy="1066070"/>
        </a:xfrm>
        <a:prstGeom prst="rect">
          <a:avLst/>
        </a:prstGeom>
        <a:solidFill>
          <a:schemeClr val="accent5">
            <a:hueOff val="110352"/>
            <a:satOff val="64"/>
            <a:lumOff val="63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• take responsibility for their own learning </a:t>
          </a:r>
          <a:endParaRPr lang="en-US" sz="1800" kern="1200"/>
        </a:p>
      </dsp:txBody>
      <dsp:txXfrm>
        <a:off x="1957744" y="282531"/>
        <a:ext cx="1776784" cy="1066070"/>
      </dsp:txXfrm>
    </dsp:sp>
    <dsp:sp modelId="{FD8A6C65-7351-47B7-86B2-552DA10AFC51}">
      <dsp:nvSpPr>
        <dsp:cNvPr id="0" name=""/>
        <dsp:cNvSpPr/>
      </dsp:nvSpPr>
      <dsp:spPr>
        <a:xfrm>
          <a:off x="3912206" y="282531"/>
          <a:ext cx="1776784" cy="1066070"/>
        </a:xfrm>
        <a:prstGeom prst="rect">
          <a:avLst/>
        </a:prstGeom>
        <a:solidFill>
          <a:schemeClr val="accent5">
            <a:hueOff val="220703"/>
            <a:satOff val="128"/>
            <a:lumOff val="126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• adapt to changing circumstances </a:t>
          </a:r>
          <a:endParaRPr lang="en-US" sz="1800" kern="1200"/>
        </a:p>
      </dsp:txBody>
      <dsp:txXfrm>
        <a:off x="3912206" y="282531"/>
        <a:ext cx="1776784" cy="1066070"/>
      </dsp:txXfrm>
    </dsp:sp>
    <dsp:sp modelId="{0BD1A89B-9F72-4917-AA16-A776E8882ADA}">
      <dsp:nvSpPr>
        <dsp:cNvPr id="0" name=""/>
        <dsp:cNvSpPr/>
      </dsp:nvSpPr>
      <dsp:spPr>
        <a:xfrm>
          <a:off x="5866668" y="282531"/>
          <a:ext cx="1776784" cy="1066070"/>
        </a:xfrm>
        <a:prstGeom prst="rect">
          <a:avLst/>
        </a:prstGeom>
        <a:solidFill>
          <a:schemeClr val="accent5">
            <a:hueOff val="331055"/>
            <a:satOff val="192"/>
            <a:lumOff val="189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• evaluate data and devise solutions to problems </a:t>
          </a:r>
          <a:endParaRPr lang="en-US" sz="1800" kern="1200"/>
        </a:p>
      </dsp:txBody>
      <dsp:txXfrm>
        <a:off x="5866668" y="282531"/>
        <a:ext cx="1776784" cy="1066070"/>
      </dsp:txXfrm>
    </dsp:sp>
    <dsp:sp modelId="{2FAE9E6D-CD83-481D-94D0-B76E9EE6EF28}">
      <dsp:nvSpPr>
        <dsp:cNvPr id="0" name=""/>
        <dsp:cNvSpPr/>
      </dsp:nvSpPr>
      <dsp:spPr>
        <a:xfrm>
          <a:off x="7821131" y="282531"/>
          <a:ext cx="1776784" cy="1066070"/>
        </a:xfrm>
        <a:prstGeom prst="rect">
          <a:avLst/>
        </a:prstGeom>
        <a:solidFill>
          <a:schemeClr val="accent5">
            <a:hueOff val="441407"/>
            <a:satOff val="256"/>
            <a:lumOff val="252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• communicate their thoughts and ideas effectively </a:t>
          </a:r>
          <a:endParaRPr lang="en-US" sz="1800" kern="1200"/>
        </a:p>
      </dsp:txBody>
      <dsp:txXfrm>
        <a:off x="7821131" y="282531"/>
        <a:ext cx="1776784" cy="1066070"/>
      </dsp:txXfrm>
    </dsp:sp>
    <dsp:sp modelId="{1B855048-BFC9-4D0E-B0FB-3DFA22D3D674}">
      <dsp:nvSpPr>
        <dsp:cNvPr id="0" name=""/>
        <dsp:cNvSpPr/>
      </dsp:nvSpPr>
      <dsp:spPr>
        <a:xfrm>
          <a:off x="3281" y="1526280"/>
          <a:ext cx="1776784" cy="1066070"/>
        </a:xfrm>
        <a:prstGeom prst="rect">
          <a:avLst/>
        </a:prstGeom>
        <a:solidFill>
          <a:schemeClr val="accent5">
            <a:hueOff val="551758"/>
            <a:satOff val="320"/>
            <a:lumOff val="315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• work with others as part of a team </a:t>
          </a:r>
          <a:endParaRPr lang="en-US" sz="1800" kern="1200"/>
        </a:p>
      </dsp:txBody>
      <dsp:txXfrm>
        <a:off x="3281" y="1526280"/>
        <a:ext cx="1776784" cy="1066070"/>
      </dsp:txXfrm>
    </dsp:sp>
    <dsp:sp modelId="{C05B9EE0-7F8E-4AD5-A0BB-51F7809A43C6}">
      <dsp:nvSpPr>
        <dsp:cNvPr id="0" name=""/>
        <dsp:cNvSpPr/>
      </dsp:nvSpPr>
      <dsp:spPr>
        <a:xfrm>
          <a:off x="1957744" y="1526280"/>
          <a:ext cx="1776784" cy="1066070"/>
        </a:xfrm>
        <a:prstGeom prst="rect">
          <a:avLst/>
        </a:prstGeom>
        <a:solidFill>
          <a:schemeClr val="accent5">
            <a:hueOff val="662110"/>
            <a:satOff val="384"/>
            <a:lumOff val="379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• investigate and plan career options </a:t>
          </a:r>
          <a:endParaRPr lang="en-US" sz="1800" kern="1200"/>
        </a:p>
      </dsp:txBody>
      <dsp:txXfrm>
        <a:off x="1957744" y="1526280"/>
        <a:ext cx="1776784" cy="1066070"/>
      </dsp:txXfrm>
    </dsp:sp>
    <dsp:sp modelId="{8BCE3C40-A007-4D4F-A23E-3FE7F675D61F}">
      <dsp:nvSpPr>
        <dsp:cNvPr id="0" name=""/>
        <dsp:cNvSpPr/>
      </dsp:nvSpPr>
      <dsp:spPr>
        <a:xfrm>
          <a:off x="3912206" y="1526280"/>
          <a:ext cx="1776784" cy="1066070"/>
        </a:xfrm>
        <a:prstGeom prst="rect">
          <a:avLst/>
        </a:prstGeom>
        <a:solidFill>
          <a:schemeClr val="accent5">
            <a:hueOff val="772462"/>
            <a:satOff val="448"/>
            <a:lumOff val="442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• use information and communications technologies </a:t>
          </a:r>
          <a:endParaRPr lang="en-US" sz="1800" kern="1200"/>
        </a:p>
      </dsp:txBody>
      <dsp:txXfrm>
        <a:off x="3912206" y="1526280"/>
        <a:ext cx="1776784" cy="1066070"/>
      </dsp:txXfrm>
    </dsp:sp>
    <dsp:sp modelId="{A7D1BAB3-8D98-48B4-ADD1-FF7C2BB03FC0}">
      <dsp:nvSpPr>
        <dsp:cNvPr id="0" name=""/>
        <dsp:cNvSpPr/>
      </dsp:nvSpPr>
      <dsp:spPr>
        <a:xfrm>
          <a:off x="5866668" y="1526280"/>
          <a:ext cx="1776784" cy="1066070"/>
        </a:xfrm>
        <a:prstGeom prst="rect">
          <a:avLst/>
        </a:prstGeom>
        <a:solidFill>
          <a:schemeClr val="accent5">
            <a:hueOff val="882813"/>
            <a:satOff val="512"/>
            <a:lumOff val="505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• investigate local business and community enterprises </a:t>
          </a:r>
          <a:endParaRPr lang="en-US" sz="1800" kern="1200"/>
        </a:p>
      </dsp:txBody>
      <dsp:txXfrm>
        <a:off x="5866668" y="1526280"/>
        <a:ext cx="1776784" cy="1066070"/>
      </dsp:txXfrm>
    </dsp:sp>
    <dsp:sp modelId="{D7D68A8F-8388-4DAC-B485-C2841C12E09D}">
      <dsp:nvSpPr>
        <dsp:cNvPr id="0" name=""/>
        <dsp:cNvSpPr/>
      </dsp:nvSpPr>
      <dsp:spPr>
        <a:xfrm>
          <a:off x="7821131" y="1526280"/>
          <a:ext cx="1776784" cy="1066070"/>
        </a:xfrm>
        <a:prstGeom prst="rect">
          <a:avLst/>
        </a:prstGeom>
        <a:solidFill>
          <a:schemeClr val="accent5">
            <a:hueOff val="993165"/>
            <a:satOff val="576"/>
            <a:lumOff val="568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• learn from their experiences</a:t>
          </a:r>
          <a:endParaRPr lang="en-US" sz="1800" kern="1200"/>
        </a:p>
      </dsp:txBody>
      <dsp:txXfrm>
        <a:off x="7821131" y="1526280"/>
        <a:ext cx="1776784" cy="10660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1B272A-A32A-4012-B187-B6AE8B61F3EE}">
      <dsp:nvSpPr>
        <dsp:cNvPr id="0" name=""/>
        <dsp:cNvSpPr/>
      </dsp:nvSpPr>
      <dsp:spPr>
        <a:xfrm>
          <a:off x="0" y="852906"/>
          <a:ext cx="5914209" cy="15745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6E6942-91FC-43B8-8E4C-07CE4C85E50E}">
      <dsp:nvSpPr>
        <dsp:cNvPr id="0" name=""/>
        <dsp:cNvSpPr/>
      </dsp:nvSpPr>
      <dsp:spPr>
        <a:xfrm>
          <a:off x="476315" y="1207191"/>
          <a:ext cx="866028" cy="8660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619C93-7ACD-4258-AF72-E5091B6521DD}">
      <dsp:nvSpPr>
        <dsp:cNvPr id="0" name=""/>
        <dsp:cNvSpPr/>
      </dsp:nvSpPr>
      <dsp:spPr>
        <a:xfrm>
          <a:off x="1818659" y="852906"/>
          <a:ext cx="4095549" cy="1574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45" tIns="166645" rIns="166645" bIns="16664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/>
            <a:t>Terminal Examination Paper </a:t>
          </a:r>
          <a:r>
            <a:rPr lang="en-GB" sz="2200" kern="1200" dirty="0"/>
            <a:t>and a </a:t>
          </a:r>
          <a:r>
            <a:rPr lang="en-GB" sz="2200" b="1" kern="1200" dirty="0"/>
            <a:t>Portfolio of Coursework</a:t>
          </a:r>
          <a:r>
            <a:rPr lang="en-GB" sz="2200" kern="1200" dirty="0"/>
            <a:t>. Both are assessed by the State Examinations Commission (SEC).</a:t>
          </a:r>
          <a:endParaRPr lang="en-US" sz="2200" kern="1200" dirty="0"/>
        </a:p>
      </dsp:txBody>
      <dsp:txXfrm>
        <a:off x="1818659" y="852906"/>
        <a:ext cx="4095549" cy="1574597"/>
      </dsp:txXfrm>
    </dsp:sp>
    <dsp:sp modelId="{B280A9C2-B4F0-404D-89E8-DB12A3B990F0}">
      <dsp:nvSpPr>
        <dsp:cNvPr id="0" name=""/>
        <dsp:cNvSpPr/>
      </dsp:nvSpPr>
      <dsp:spPr>
        <a:xfrm>
          <a:off x="0" y="2821153"/>
          <a:ext cx="5914209" cy="15745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FA34DB-84D1-4650-AF30-B1BDB7DEF917}">
      <dsp:nvSpPr>
        <dsp:cNvPr id="0" name=""/>
        <dsp:cNvSpPr/>
      </dsp:nvSpPr>
      <dsp:spPr>
        <a:xfrm>
          <a:off x="476315" y="3175437"/>
          <a:ext cx="866028" cy="8660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B98586-25B1-40FF-AC9E-05AC7764244E}">
      <dsp:nvSpPr>
        <dsp:cNvPr id="0" name=""/>
        <dsp:cNvSpPr/>
      </dsp:nvSpPr>
      <dsp:spPr>
        <a:xfrm>
          <a:off x="1818659" y="2821153"/>
          <a:ext cx="4095549" cy="1574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45" tIns="166645" rIns="166645" bIns="16664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Assessment is at a </a:t>
          </a:r>
          <a:r>
            <a:rPr lang="en-GB" sz="2200" b="1" kern="1200" dirty="0"/>
            <a:t>common level. </a:t>
          </a:r>
          <a:endParaRPr lang="en-US" sz="2200" b="1" kern="1200" dirty="0"/>
        </a:p>
      </dsp:txBody>
      <dsp:txXfrm>
        <a:off x="1818659" y="2821153"/>
        <a:ext cx="4095549" cy="15745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79F73-4B2A-4BA9-B259-B792F3200A9D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75C27-1C94-4DF5-B9BC-EC79419C7E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740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2F93FDC-0094-4164-97D5-6017566540FD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26212B7-797F-405C-B3E4-B77CCD5F0D59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898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93FDC-0094-4164-97D5-6017566540FD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212B7-797F-405C-B3E4-B77CCD5F0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952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93FDC-0094-4164-97D5-6017566540FD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212B7-797F-405C-B3E4-B77CCD5F0D59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912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93FDC-0094-4164-97D5-6017566540FD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212B7-797F-405C-B3E4-B77CCD5F0D59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479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93FDC-0094-4164-97D5-6017566540FD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212B7-797F-405C-B3E4-B77CCD5F0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626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93FDC-0094-4164-97D5-6017566540FD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212B7-797F-405C-B3E4-B77CCD5F0D59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589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93FDC-0094-4164-97D5-6017566540FD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212B7-797F-405C-B3E4-B77CCD5F0D59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743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93FDC-0094-4164-97D5-6017566540FD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212B7-797F-405C-B3E4-B77CCD5F0D59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975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93FDC-0094-4164-97D5-6017566540FD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212B7-797F-405C-B3E4-B77CCD5F0D59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98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93FDC-0094-4164-97D5-6017566540FD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212B7-797F-405C-B3E4-B77CCD5F0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557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93FDC-0094-4164-97D5-6017566540FD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212B7-797F-405C-B3E4-B77CCD5F0D59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089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93FDC-0094-4164-97D5-6017566540FD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212B7-797F-405C-B3E4-B77CCD5F0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086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93FDC-0094-4164-97D5-6017566540FD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212B7-797F-405C-B3E4-B77CCD5F0D59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104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93FDC-0094-4164-97D5-6017566540FD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212B7-797F-405C-B3E4-B77CCD5F0D59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51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93FDC-0094-4164-97D5-6017566540FD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212B7-797F-405C-B3E4-B77CCD5F0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557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93FDC-0094-4164-97D5-6017566540FD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212B7-797F-405C-B3E4-B77CCD5F0D59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254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93FDC-0094-4164-97D5-6017566540FD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212B7-797F-405C-B3E4-B77CCD5F0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767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2F93FDC-0094-4164-97D5-6017566540FD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6212B7-797F-405C-B3E4-B77CCD5F0D59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Picture 2" descr="Preparation for the World of Work Enterprise Education LCVP">
            <a:extLst>
              <a:ext uri="{FF2B5EF4-FFF2-40B4-BE49-F238E27FC236}">
                <a16:creationId xmlns:a16="http://schemas.microsoft.com/office/drawing/2014/main" id="{E3977729-C555-73FE-7950-974ACA6BAE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435" y="365125"/>
            <a:ext cx="177165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59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5FE3B-15E1-711D-C6A3-16234AF512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Link Modules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E96D1F-0270-F028-6A52-1C04377341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Leaving Certificate Vocational Programme </a:t>
            </a:r>
          </a:p>
          <a:p>
            <a:r>
              <a:rPr lang="en-GB" dirty="0"/>
              <a:t>(LCVP)</a:t>
            </a:r>
          </a:p>
        </p:txBody>
      </p:sp>
    </p:spTree>
    <p:extLst>
      <p:ext uri="{BB962C8B-B14F-4D97-AF65-F5344CB8AC3E}">
        <p14:creationId xmlns:p14="http://schemas.microsoft.com/office/powerpoint/2010/main" val="4277509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BF0DFD7D-AEB4-D615-8C7B-166294110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85800"/>
            <a:ext cx="9601196" cy="1600199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Portfolio: 60% of total marks</a:t>
            </a:r>
            <a:br>
              <a:rPr lang="en-GB" dirty="0"/>
            </a:br>
            <a:r>
              <a:rPr lang="en-GB" sz="4000" dirty="0"/>
              <a:t>Assembled over the 1 and a half years</a:t>
            </a:r>
            <a:br>
              <a:rPr lang="en-GB" sz="4000" dirty="0"/>
            </a:br>
            <a:r>
              <a:rPr lang="en-GB" sz="4000" b="1" dirty="0"/>
              <a:t>Usually the 1</a:t>
            </a:r>
            <a:r>
              <a:rPr lang="en-GB" sz="4000" b="1" baseline="30000" dirty="0"/>
              <a:t>st</a:t>
            </a:r>
            <a:r>
              <a:rPr lang="en-GB" sz="4000" b="1" dirty="0"/>
              <a:t> week in March of LC year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9ABA255-78F8-1A2F-A6D5-EB82C2A6418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Core Items</a:t>
            </a:r>
          </a:p>
          <a:p>
            <a:pPr lvl="1"/>
            <a:r>
              <a:rPr lang="en-GB" dirty="0"/>
              <a:t>Curriculum Vitae</a:t>
            </a:r>
          </a:p>
          <a:p>
            <a:pPr lvl="1"/>
            <a:r>
              <a:rPr lang="en-GB" dirty="0"/>
              <a:t>Career Investigation</a:t>
            </a:r>
          </a:p>
          <a:p>
            <a:pPr lvl="1"/>
            <a:r>
              <a:rPr lang="en-GB" dirty="0"/>
              <a:t>Summary Report</a:t>
            </a:r>
          </a:p>
          <a:p>
            <a:pPr lvl="1"/>
            <a:r>
              <a:rPr lang="en-GB" dirty="0"/>
              <a:t>Enterprise/Action Plan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AAC4D3C-653C-84FF-8450-97D3D414DC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591431" cy="3310128"/>
          </a:xfrm>
        </p:spPr>
        <p:txBody>
          <a:bodyPr>
            <a:normAutofit/>
          </a:bodyPr>
          <a:lstStyle/>
          <a:p>
            <a:r>
              <a:rPr lang="en-GB" dirty="0"/>
              <a:t>Optional Items (two out of four)</a:t>
            </a:r>
          </a:p>
          <a:p>
            <a:pPr lvl="1"/>
            <a:r>
              <a:rPr lang="en-GB" dirty="0"/>
              <a:t>Diary of work experience</a:t>
            </a:r>
          </a:p>
          <a:p>
            <a:pPr lvl="1"/>
            <a:r>
              <a:rPr lang="en-GB" dirty="0"/>
              <a:t>Enterprise report</a:t>
            </a:r>
          </a:p>
          <a:p>
            <a:pPr lvl="1"/>
            <a:r>
              <a:rPr lang="en-GB" dirty="0"/>
              <a:t>Recorded interview/presentation</a:t>
            </a:r>
          </a:p>
          <a:p>
            <a:pPr lvl="1"/>
            <a:r>
              <a:rPr lang="en-GB" dirty="0"/>
              <a:t>Report on My Own Place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787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3EF6A-B49B-756B-CF48-23D8F5614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Certification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3C7338-748C-1684-262D-842E0E7842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Distinction (80 – 100%) </a:t>
            </a:r>
          </a:p>
          <a:p>
            <a:r>
              <a:rPr lang="en-GB" dirty="0"/>
              <a:t>Merit (65 – 79%) </a:t>
            </a:r>
          </a:p>
          <a:p>
            <a:r>
              <a:rPr lang="en-GB" dirty="0"/>
              <a:t>Pass (50 – 64%)</a:t>
            </a:r>
          </a:p>
          <a:p>
            <a:r>
              <a:rPr lang="en-GB" dirty="0"/>
              <a:t>Unsuccessful (0-49%)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4BCE75-05B3-81C7-D7B4-A18B4542D44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Distinction 66 points </a:t>
            </a:r>
          </a:p>
          <a:p>
            <a:r>
              <a:rPr lang="fr-FR" dirty="0" err="1"/>
              <a:t>Merit</a:t>
            </a:r>
            <a:r>
              <a:rPr lang="fr-FR" dirty="0"/>
              <a:t> 46 points </a:t>
            </a:r>
          </a:p>
          <a:p>
            <a:r>
              <a:rPr lang="fr-FR" dirty="0" err="1"/>
              <a:t>Pass</a:t>
            </a:r>
            <a:r>
              <a:rPr lang="fr-FR" dirty="0"/>
              <a:t> 28 points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9009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E37D1-D680-E63C-B08B-615B5CDD0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3600" b="0" i="0" dirty="0">
                <a:solidFill>
                  <a:srgbClr val="222222"/>
                </a:solidFill>
                <a:effectLst/>
                <a:latin typeface="Inter"/>
              </a:rPr>
              <a:t>The LCVP is a Leaving Certificate with a </a:t>
            </a:r>
            <a:r>
              <a:rPr lang="en-GB" sz="3600" b="1" i="0" dirty="0">
                <a:solidFill>
                  <a:srgbClr val="222222"/>
                </a:solidFill>
                <a:effectLst/>
                <a:latin typeface="Inter"/>
              </a:rPr>
              <a:t>focus on enterprise and preparation for working life</a:t>
            </a:r>
            <a:r>
              <a:rPr lang="en-GB" sz="3600" b="0" i="0" dirty="0">
                <a:solidFill>
                  <a:srgbClr val="222222"/>
                </a:solidFill>
                <a:effectLst/>
                <a:latin typeface="Inter"/>
              </a:rPr>
              <a:t>. This two-year programme combines the academic strengths of the Leaving Certificate with a dynamic </a:t>
            </a:r>
            <a:r>
              <a:rPr lang="en-GB" sz="3600" b="1" i="0" dirty="0">
                <a:solidFill>
                  <a:srgbClr val="222222"/>
                </a:solidFill>
                <a:effectLst/>
                <a:latin typeface="Inter"/>
              </a:rPr>
              <a:t>focus on self-directed learning, enterprise, work and the community</a:t>
            </a:r>
            <a:r>
              <a:rPr lang="en-GB" sz="3600" b="0" i="0" dirty="0">
                <a:solidFill>
                  <a:srgbClr val="222222"/>
                </a:solidFill>
                <a:effectLst/>
                <a:latin typeface="Inter"/>
              </a:rPr>
              <a:t>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714015307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6BF7D-210C-E6F8-CA5F-E518104A1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262626"/>
                </a:solidFill>
              </a:rPr>
              <a:t>Students are encouraged to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C6C224E-5106-881C-F48E-615D68945F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5478486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0938626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792AF7-2FFF-1050-5E90-B8F5293F3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The Link Modules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3ACFD-FB09-9C77-9690-8FAE2EEFF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3" y="469900"/>
            <a:ext cx="6824087" cy="540596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Link Module 1 – Preparation for the World of Work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As part of this module each student is expected to </a:t>
            </a:r>
          </a:p>
          <a:p>
            <a:pPr lvl="2">
              <a:lnSpc>
                <a:spcPct val="90000"/>
              </a:lnSpc>
            </a:pPr>
            <a:r>
              <a:rPr lang="en-GB" dirty="0"/>
              <a:t>Know about working life</a:t>
            </a:r>
          </a:p>
          <a:p>
            <a:pPr lvl="2">
              <a:lnSpc>
                <a:spcPct val="90000"/>
              </a:lnSpc>
            </a:pPr>
            <a:r>
              <a:rPr lang="en-GB" dirty="0"/>
              <a:t>Gain Job seeking skills</a:t>
            </a:r>
          </a:p>
          <a:p>
            <a:pPr lvl="2">
              <a:lnSpc>
                <a:spcPct val="90000"/>
              </a:lnSpc>
            </a:pPr>
            <a:r>
              <a:rPr lang="en-GB" dirty="0"/>
              <a:t>Complete a career investigation</a:t>
            </a:r>
          </a:p>
          <a:p>
            <a:pPr lvl="2">
              <a:lnSpc>
                <a:spcPct val="90000"/>
              </a:lnSpc>
            </a:pPr>
            <a:r>
              <a:rPr lang="en-GB" dirty="0"/>
              <a:t>Engage in a work experience or work shadowing placement </a:t>
            </a:r>
          </a:p>
          <a:p>
            <a:pPr lvl="1">
              <a:lnSpc>
                <a:spcPct val="90000"/>
              </a:lnSpc>
            </a:pPr>
            <a:endParaRPr lang="en-GB" dirty="0"/>
          </a:p>
          <a:p>
            <a:pPr marL="457200" lvl="1" indent="-457200">
              <a:lnSpc>
                <a:spcPct val="90000"/>
              </a:lnSpc>
              <a:tabLst>
                <a:tab pos="361950" algn="l"/>
              </a:tabLst>
            </a:pPr>
            <a:r>
              <a:rPr lang="en-GB" dirty="0"/>
              <a:t>Link Module 2 – Enterprise Education</a:t>
            </a:r>
          </a:p>
          <a:p>
            <a:pPr marL="800100" lvl="2" indent="-342900">
              <a:lnSpc>
                <a:spcPct val="90000"/>
              </a:lnSpc>
              <a:tabLst>
                <a:tab pos="361950" algn="l"/>
              </a:tabLst>
            </a:pPr>
            <a:r>
              <a:rPr lang="en-GB" dirty="0"/>
              <a:t>As part of this module each student is expected to</a:t>
            </a:r>
          </a:p>
          <a:p>
            <a:pPr marL="1257300" lvl="3" indent="-342900">
              <a:lnSpc>
                <a:spcPct val="90000"/>
              </a:lnSpc>
              <a:tabLst>
                <a:tab pos="361950" algn="l"/>
              </a:tabLst>
            </a:pPr>
            <a:r>
              <a:rPr lang="en-GB" dirty="0"/>
              <a:t>Interview enterprising people </a:t>
            </a:r>
          </a:p>
          <a:p>
            <a:pPr marL="1257300" lvl="3" indent="-342900">
              <a:lnSpc>
                <a:spcPct val="90000"/>
              </a:lnSpc>
              <a:tabLst>
                <a:tab pos="361950" algn="l"/>
              </a:tabLst>
            </a:pPr>
            <a:r>
              <a:rPr lang="en-GB" dirty="0"/>
              <a:t>Investigate local enterprises, community enterprises and voluntary organisations</a:t>
            </a:r>
          </a:p>
          <a:p>
            <a:pPr marL="1257300" lvl="3" indent="-342900">
              <a:lnSpc>
                <a:spcPct val="90000"/>
              </a:lnSpc>
              <a:tabLst>
                <a:tab pos="361950" algn="l"/>
              </a:tabLst>
            </a:pPr>
            <a:r>
              <a:rPr lang="en-GB" dirty="0"/>
              <a:t>Set up their own enterprise projects and develop enterprise skills</a:t>
            </a:r>
          </a:p>
        </p:txBody>
      </p:sp>
    </p:spTree>
    <p:extLst>
      <p:ext uri="{BB962C8B-B14F-4D97-AF65-F5344CB8AC3E}">
        <p14:creationId xmlns:p14="http://schemas.microsoft.com/office/powerpoint/2010/main" val="1935803120"/>
      </p:ext>
    </p:extLst>
  </p:cSld>
  <p:clrMapOvr>
    <a:masterClrMapping/>
  </p:clrMapOvr>
  <p:transition spd="slow">
    <p:push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0E4BF-FCAD-4FE8-25A2-A62C9AB25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Typical Link Modules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BC224-3C07-48EB-8814-FBA1F7E2F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Invited visitors - Careers</a:t>
            </a:r>
          </a:p>
          <a:p>
            <a:r>
              <a:rPr lang="en-GB" dirty="0"/>
              <a:t>Site visit - Careers</a:t>
            </a:r>
          </a:p>
          <a:p>
            <a:r>
              <a:rPr lang="en-GB" dirty="0"/>
              <a:t>Case Studies</a:t>
            </a:r>
          </a:p>
          <a:p>
            <a:r>
              <a:rPr lang="en-GB" dirty="0"/>
              <a:t>Work Experience</a:t>
            </a:r>
          </a:p>
          <a:p>
            <a:r>
              <a:rPr lang="en-GB" dirty="0"/>
              <a:t>Using computers</a:t>
            </a:r>
          </a:p>
          <a:p>
            <a:r>
              <a:rPr lang="en-GB" dirty="0"/>
              <a:t>Video interviews</a:t>
            </a:r>
          </a:p>
        </p:txBody>
      </p:sp>
    </p:spTree>
    <p:extLst>
      <p:ext uri="{BB962C8B-B14F-4D97-AF65-F5344CB8AC3E}">
        <p14:creationId xmlns:p14="http://schemas.microsoft.com/office/powerpoint/2010/main" val="3937559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BA64C-1AAE-CB86-FFC8-204469099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Transferable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DE3A1-9FCF-48C0-EABF-9D6EC9C4D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Teamworking </a:t>
            </a:r>
          </a:p>
          <a:p>
            <a:r>
              <a:rPr lang="en-GB" dirty="0"/>
              <a:t>Critical Thinking</a:t>
            </a:r>
          </a:p>
          <a:p>
            <a:r>
              <a:rPr lang="en-GB" dirty="0"/>
              <a:t>Flexibility</a:t>
            </a:r>
          </a:p>
          <a:p>
            <a:r>
              <a:rPr lang="en-GB" dirty="0"/>
              <a:t>Leadership</a:t>
            </a:r>
          </a:p>
          <a:p>
            <a:r>
              <a:rPr lang="en-GB" dirty="0"/>
              <a:t>Communication</a:t>
            </a:r>
          </a:p>
          <a:p>
            <a:r>
              <a:rPr lang="en-GB" dirty="0"/>
              <a:t>ICT</a:t>
            </a:r>
          </a:p>
          <a:p>
            <a:pPr marL="0" indent="0">
              <a:buNone/>
            </a:pPr>
            <a:r>
              <a:rPr lang="en-GB" dirty="0"/>
              <a:t>These skills are equally relevant to young people progressing to further study, working for themselves or going directly into employment</a:t>
            </a:r>
          </a:p>
        </p:txBody>
      </p:sp>
    </p:spTree>
    <p:extLst>
      <p:ext uri="{BB962C8B-B14F-4D97-AF65-F5344CB8AC3E}">
        <p14:creationId xmlns:p14="http://schemas.microsoft.com/office/powerpoint/2010/main" val="2744980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49B261-95CF-61C4-C67B-3C7131CC5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en-GB" sz="3700">
                <a:solidFill>
                  <a:srgbClr val="262626"/>
                </a:solidFill>
              </a:rPr>
              <a:t>Assessment of the Link Modules</a:t>
            </a: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BCA675C-E8E4-9E88-CBD1-E545EEBBF3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5221649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15115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434DCA8-BC57-40AE-94D7-754460957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93A23A1-FB7B-4C57-8240-0B6015C1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36" y="28937"/>
            <a:ext cx="12188825" cy="6856214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43CA6E1-DE85-4998-B1CA-2B617EDF6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744" y="671208"/>
            <a:ext cx="10937716" cy="5551283"/>
          </a:xfrm>
          <a:prstGeom prst="rect">
            <a:avLst/>
          </a:prstGeom>
          <a:noFill/>
          <a:ln w="22225" cap="flat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D162A3C-D7A8-4B2A-94B1-73192CBC5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184" y="3174136"/>
            <a:ext cx="777240" cy="6064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B8F1012-6DEE-4829-9F32-620A71109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1437976" y="3174136"/>
            <a:ext cx="777240" cy="606425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5ECF72F-F2B4-2597-42FA-20576D5ED2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8106716"/>
              </p:ext>
            </p:extLst>
          </p:nvPr>
        </p:nvGraphicFramePr>
        <p:xfrm>
          <a:off x="1133780" y="1149305"/>
          <a:ext cx="9905528" cy="4615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40748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66531-B71E-DFAF-1065-ACC52553A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69EC98EF-EC85-EF91-09FC-AEF548930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982132"/>
            <a:ext cx="9925048" cy="1303867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/>
              <a:t>Written Exam Paper: 40% of total marks</a:t>
            </a:r>
            <a:br>
              <a:rPr lang="en-GB" dirty="0"/>
            </a:br>
            <a:r>
              <a:rPr lang="en-GB" dirty="0"/>
              <a:t>Two and a half hour exam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24E7096-9F81-76D9-A32D-C724AB3C8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Section A – Audio Visual Presentation</a:t>
            </a:r>
          </a:p>
          <a:p>
            <a:pPr lvl="1"/>
            <a:r>
              <a:rPr lang="en-GB" dirty="0"/>
              <a:t>Video Sequence of an enterprise</a:t>
            </a:r>
          </a:p>
          <a:p>
            <a:r>
              <a:rPr lang="en-GB" dirty="0"/>
              <a:t>Section B – Case Study</a:t>
            </a:r>
          </a:p>
          <a:p>
            <a:pPr lvl="1"/>
            <a:r>
              <a:rPr lang="en-GB" dirty="0"/>
              <a:t>Received 4 weeks in advance</a:t>
            </a:r>
          </a:p>
          <a:p>
            <a:r>
              <a:rPr lang="en-GB" dirty="0"/>
              <a:t>Section C – General Questions</a:t>
            </a:r>
          </a:p>
          <a:p>
            <a:pPr lvl="1"/>
            <a:r>
              <a:rPr lang="en-GB" dirty="0"/>
              <a:t>Choice of 4 questions out of 6 </a:t>
            </a:r>
          </a:p>
          <a:p>
            <a:r>
              <a:rPr lang="en-GB" dirty="0"/>
              <a:t>Usually the </a:t>
            </a:r>
            <a:r>
              <a:rPr lang="en-GB" b="1" dirty="0"/>
              <a:t>1</a:t>
            </a:r>
            <a:r>
              <a:rPr lang="en-GB" b="1" baseline="30000" dirty="0"/>
              <a:t>st</a:t>
            </a:r>
            <a:r>
              <a:rPr lang="en-GB" b="1" dirty="0"/>
              <a:t> Wednesday in May </a:t>
            </a:r>
            <a:r>
              <a:rPr lang="en-GB" dirty="0"/>
              <a:t>of LC year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5510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14a7c25-a72a-4e3a-990a-50494032317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D7EE192AF10B438C735A4364ACA00A" ma:contentTypeVersion="18" ma:contentTypeDescription="Create a new document." ma:contentTypeScope="" ma:versionID="bd18bba7c35f2fd8e6e8d528e77881e4">
  <xsd:schema xmlns:xsd="http://www.w3.org/2001/XMLSchema" xmlns:xs="http://www.w3.org/2001/XMLSchema" xmlns:p="http://schemas.microsoft.com/office/2006/metadata/properties" xmlns:ns3="e032ae29-fc85-487f-a9dc-a978520f2e1d" xmlns:ns4="814a7c25-a72a-4e3a-990a-504940323173" targetNamespace="http://schemas.microsoft.com/office/2006/metadata/properties" ma:root="true" ma:fieldsID="0637f4e2b43deb8c0f8f1dd5c7393925" ns3:_="" ns4:_="">
    <xsd:import namespace="e032ae29-fc85-487f-a9dc-a978520f2e1d"/>
    <xsd:import namespace="814a7c25-a72a-4e3a-990a-50494032317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32ae29-fc85-487f-a9dc-a978520f2e1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4a7c25-a72a-4e3a-990a-5049403231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C6EC69-5BF7-4D27-B3EC-8AA7710C12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DDA58C-09C9-4585-B314-BF03A5A4AD0F}">
  <ds:schemaRefs>
    <ds:schemaRef ds:uri="http://purl.org/dc/elements/1.1/"/>
    <ds:schemaRef ds:uri="814a7c25-a72a-4e3a-990a-504940323173"/>
    <ds:schemaRef ds:uri="e032ae29-fc85-487f-a9dc-a978520f2e1d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B19245C-7C22-45FC-A5CB-95F00F9575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32ae29-fc85-487f-a9dc-a978520f2e1d"/>
    <ds:schemaRef ds:uri="814a7c25-a72a-4e3a-990a-5049403231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68</TotalTime>
  <Words>438</Words>
  <Application>Microsoft Office PowerPoint</Application>
  <PresentationFormat>Widescreen</PresentationFormat>
  <Paragraphs>74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Arial</vt:lpstr>
      <vt:lpstr>Garamond</vt:lpstr>
      <vt:lpstr>Inter</vt:lpstr>
      <vt:lpstr>Organic</vt:lpstr>
      <vt:lpstr>Link Modules</vt:lpstr>
      <vt:lpstr>PowerPoint Presentation</vt:lpstr>
      <vt:lpstr>Students are encouraged to</vt:lpstr>
      <vt:lpstr>The Link Modules</vt:lpstr>
      <vt:lpstr>Typical Link Modules Activities</vt:lpstr>
      <vt:lpstr>Transferable Skills</vt:lpstr>
      <vt:lpstr>Assessment of the Link Modules</vt:lpstr>
      <vt:lpstr>PowerPoint Presentation</vt:lpstr>
      <vt:lpstr>Written Exam Paper: 40% of total marks Two and a half hour exam</vt:lpstr>
      <vt:lpstr>Portfolio: 60% of total marks Assembled over the 1 and a half years Usually the 1st week in March of LC year</vt:lpstr>
      <vt:lpstr>Certification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 Modules</dc:title>
  <dc:creator>DC Buckley</dc:creator>
  <cp:lastModifiedBy>Ruaidhri Devitt</cp:lastModifiedBy>
  <cp:revision>4</cp:revision>
  <dcterms:created xsi:type="dcterms:W3CDTF">2025-01-13T19:35:36Z</dcterms:created>
  <dcterms:modified xsi:type="dcterms:W3CDTF">2025-01-15T16:16:12Z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0x01010047D7EE192AF10B438C735A4364ACA00A</vt:lpwstr>
  </property>
</Properties>
</file>